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media/image6.jpg" ContentType="image/jpg"/>
  <Override PartName="/ppt/media/image7.jpg" ContentType="image/jpg"/>
  <Override PartName="/ppt/media/image8.jpg" ContentType="image/jpg"/>
  <Override PartName="/ppt/media/image9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60" r:id="rId2"/>
    <p:sldId id="642" r:id="rId3"/>
    <p:sldId id="671" r:id="rId4"/>
    <p:sldId id="665" r:id="rId5"/>
    <p:sldId id="650" r:id="rId6"/>
    <p:sldId id="674" r:id="rId7"/>
    <p:sldId id="675" r:id="rId8"/>
    <p:sldId id="672" r:id="rId9"/>
    <p:sldId id="673" r:id="rId10"/>
    <p:sldId id="669" r:id="rId11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42E9E5-2E4A-49D6-96E7-F65E6ADE3B92}">
          <p14:sldIdLst>
            <p14:sldId id="660"/>
            <p14:sldId id="642"/>
            <p14:sldId id="671"/>
            <p14:sldId id="665"/>
            <p14:sldId id="650"/>
            <p14:sldId id="674"/>
            <p14:sldId id="675"/>
            <p14:sldId id="672"/>
            <p14:sldId id="673"/>
            <p14:sldId id="669"/>
          </p14:sldIdLst>
        </p14:section>
        <p14:section name="Untitled Section" id="{22FA0C96-6B6B-482A-B79C-4DF9D931184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1421"/>
    <a:srgbClr val="A20000"/>
    <a:srgbClr val="820000"/>
    <a:srgbClr val="FFFFFF"/>
    <a:srgbClr val="BDA40F"/>
    <a:srgbClr val="F3F7F7"/>
    <a:srgbClr val="EAEAEA"/>
    <a:srgbClr val="003399"/>
    <a:srgbClr val="FFFF66"/>
    <a:srgbClr val="53B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71" autoAdjust="0"/>
    <p:restoredTop sz="94181" autoAdjust="0"/>
  </p:normalViewPr>
  <p:slideViewPr>
    <p:cSldViewPr>
      <p:cViewPr varScale="1">
        <p:scale>
          <a:sx n="51" d="100"/>
          <a:sy n="51" d="100"/>
        </p:scale>
        <p:origin x="1503" y="258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39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34" y="-9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3026" cy="465297"/>
          </a:xfrm>
          <a:prstGeom prst="rect">
            <a:avLst/>
          </a:prstGeom>
        </p:spPr>
        <p:txBody>
          <a:bodyPr vert="horz" lIns="90267" tIns="45134" rIns="90267" bIns="451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488" y="2"/>
            <a:ext cx="3043026" cy="465297"/>
          </a:xfrm>
          <a:prstGeom prst="rect">
            <a:avLst/>
          </a:prstGeom>
        </p:spPr>
        <p:txBody>
          <a:bodyPr vert="horz" lIns="90267" tIns="45134" rIns="90267" bIns="45134" rtlCol="0"/>
          <a:lstStyle>
            <a:lvl1pPr algn="r">
              <a:defRPr sz="1200"/>
            </a:lvl1pPr>
          </a:lstStyle>
          <a:p>
            <a:fld id="{93D3E4ED-57C2-407A-B21F-DAB67137FBEF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217"/>
            <a:ext cx="3043026" cy="465297"/>
          </a:xfrm>
          <a:prstGeom prst="rect">
            <a:avLst/>
          </a:prstGeom>
        </p:spPr>
        <p:txBody>
          <a:bodyPr vert="horz" lIns="90267" tIns="45134" rIns="90267" bIns="451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488" y="8842217"/>
            <a:ext cx="3043026" cy="465297"/>
          </a:xfrm>
          <a:prstGeom prst="rect">
            <a:avLst/>
          </a:prstGeom>
        </p:spPr>
        <p:txBody>
          <a:bodyPr vert="horz" lIns="90267" tIns="45134" rIns="90267" bIns="45134" rtlCol="0" anchor="b"/>
          <a:lstStyle>
            <a:lvl1pPr algn="r">
              <a:defRPr sz="1200"/>
            </a:lvl1pPr>
          </a:lstStyle>
          <a:p>
            <a:fld id="{CDA4A366-D79E-42D9-9145-8D3460D82B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458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43665" cy="464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2" tIns="46037" rIns="92072" bIns="4603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830" y="4"/>
            <a:ext cx="3043665" cy="464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2" tIns="46037" rIns="92072" bIns="4603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634" y="4422464"/>
            <a:ext cx="5617837" cy="4187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2" tIns="46037" rIns="92072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3330"/>
            <a:ext cx="3043665" cy="464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2" tIns="46037" rIns="92072" bIns="4603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830" y="8843330"/>
            <a:ext cx="3043665" cy="464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2" tIns="46037" rIns="92072" bIns="4603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3CB3FA2-6F59-4A16-AB9B-B8433DA5FC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607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372B4-5F56-439B-9B16-25DD19A8E3E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65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916" indent="-228916">
              <a:buFont typeface="Arial" panose="020B0604020202020204" pitchFamily="34" charset="0"/>
              <a:buChar char="•"/>
            </a:pPr>
            <a:r>
              <a:rPr lang="en-US" dirty="0"/>
              <a:t>Marine Corps Systems Command is the acquisition command of the Marine Corps, America’s expeditionary force in readiness.</a:t>
            </a:r>
          </a:p>
          <a:p>
            <a:pPr marL="228916" indent="-228916">
              <a:buFont typeface="Arial" panose="020B0604020202020204" pitchFamily="34" charset="0"/>
              <a:buChar char="•"/>
            </a:pPr>
            <a:r>
              <a:rPr lang="en-US" dirty="0"/>
              <a:t>It is our mission to equip and sustain Marine forces with the most capable and cost-effective ground weapon and information technology systems.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CB3FA2-6F59-4A16-AB9B-B8433DA5FCA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575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905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907" y="4428507"/>
            <a:ext cx="5628014" cy="4192894"/>
          </a:xfrm>
          <a:prstGeom prst="rect">
            <a:avLst/>
          </a:prstGeom>
        </p:spPr>
        <p:txBody>
          <a:bodyPr/>
          <a:lstStyle/>
          <a:p>
            <a:pPr marL="171431" indent="-171431">
              <a:buFont typeface="Arial" panose="020B0604020202020204" pitchFamily="34" charset="0"/>
              <a:buChar char="•"/>
            </a:pPr>
            <a:r>
              <a:rPr lang="en-US" sz="1400" dirty="0"/>
              <a:t>Our PMs are our focus of main effort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en-US" sz="1400" dirty="0"/>
              <a:t>We are mission aligned—aligned with the Navy and MAGTF—not acquisition aligned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en-US" sz="1400" dirty="0"/>
              <a:t>Focusing non-recurring engineering to our PEO LS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en-US" sz="1400" dirty="0"/>
              <a:t>Focusing sustainment of stable product lines at SYSCOM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en-US" sz="1400" dirty="0"/>
              <a:t>Leveraging DoN IT with our new structure under Navy PEOs</a:t>
            </a:r>
          </a:p>
          <a:p>
            <a:pPr marL="171431" indent="-171431">
              <a:buFont typeface="Arial" panose="020B0604020202020204" pitchFamily="34" charset="0"/>
              <a:buChar char="•"/>
            </a:pPr>
            <a:r>
              <a:rPr lang="en-US" sz="1400" dirty="0"/>
              <a:t>All of this allows us to reallocate finite resources to where it matters most for Force Design 2030:</a:t>
            </a:r>
          </a:p>
          <a:p>
            <a:pPr marL="628578" lvl="1" indent="-171431">
              <a:buFont typeface="Arial" panose="020B0604020202020204" pitchFamily="34" charset="0"/>
              <a:buChar char="•"/>
            </a:pPr>
            <a:r>
              <a:rPr lang="en-US" sz="1400" dirty="0"/>
              <a:t>New PM, Long-range Fires</a:t>
            </a:r>
          </a:p>
          <a:p>
            <a:pPr marL="628578" lvl="1" indent="-171431">
              <a:buFont typeface="Arial" panose="020B0604020202020204" pitchFamily="34" charset="0"/>
              <a:buChar char="•"/>
            </a:pPr>
            <a:r>
              <a:rPr lang="en-US" sz="1400" dirty="0"/>
              <a:t>Wargaming Center</a:t>
            </a:r>
          </a:p>
          <a:p>
            <a:pPr marL="628578" lvl="1" indent="-171431">
              <a:buFont typeface="Arial" panose="020B0604020202020204" pitchFamily="34" charset="0"/>
              <a:buChar char="•"/>
            </a:pPr>
            <a:r>
              <a:rPr lang="en-US" sz="1400" dirty="0"/>
              <a:t>PM Marine Corps Cyber Ops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85038" y="8855410"/>
            <a:ext cx="3049179" cy="46480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3CB3FA2-6F59-4A16-AB9B-B8433DA5FCA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36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2634" y="4422464"/>
            <a:ext cx="5617837" cy="418717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7830" y="8843330"/>
            <a:ext cx="3043665" cy="46417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3CB3FA2-6F59-4A16-AB9B-B8433DA5FCA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574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CB3FA2-6F59-4A16-AB9B-B8433DA5FCA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127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CB3FA2-6F59-4A16-AB9B-B8433DA5FCA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258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 txBox="1">
            <a:spLocks noChangeArrowheads="1"/>
          </p:cNvSpPr>
          <p:nvPr userDrawn="1"/>
        </p:nvSpPr>
        <p:spPr>
          <a:xfrm>
            <a:off x="6975896" y="6399003"/>
            <a:ext cx="2133600" cy="476250"/>
          </a:xfrm>
          <a:prstGeom prst="rect">
            <a:avLst/>
          </a:prstGeom>
          <a:ln/>
        </p:spPr>
        <p:txBody>
          <a:bodyPr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496ABD87-EB33-4E68-89E3-D4283837DDC6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00" y="311145"/>
            <a:ext cx="3352800" cy="487362"/>
          </a:xfrm>
          <a:prstGeom prst="rect">
            <a:avLst/>
          </a:prstGeom>
        </p:spPr>
        <p:txBody>
          <a:bodyPr anchor="ctr"/>
          <a:lstStyle>
            <a:lvl1pPr>
              <a:defRPr sz="1800" b="1">
                <a:solidFill>
                  <a:schemeClr val="bg1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 txBox="1">
            <a:spLocks noChangeArrowheads="1"/>
          </p:cNvSpPr>
          <p:nvPr userDrawn="1"/>
        </p:nvSpPr>
        <p:spPr>
          <a:xfrm>
            <a:off x="6975896" y="6399003"/>
            <a:ext cx="2133600" cy="476250"/>
          </a:xfrm>
          <a:prstGeom prst="rect">
            <a:avLst/>
          </a:prstGeom>
          <a:ln/>
        </p:spPr>
        <p:txBody>
          <a:bodyPr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496ABD87-EB33-4E68-89E3-D4283837DDC6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FOUO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3EDF0C2-3850-480D-8A6E-224BAECCE0E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34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34"/>
            <a:ext cx="9144000" cy="941832"/>
          </a:xfrm>
          <a:prstGeom prst="rect">
            <a:avLst/>
          </a:prstGeom>
        </p:spPr>
      </p:pic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645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2E6AA9-D6EA-48BD-84ED-E40D002A38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>
          <a:xfrm>
            <a:off x="6975896" y="6399003"/>
            <a:ext cx="2133600" cy="476250"/>
          </a:xfrm>
          <a:prstGeom prst="rect">
            <a:avLst/>
          </a:prstGeom>
          <a:ln/>
        </p:spPr>
        <p:txBody>
          <a:bodyPr anchor="b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fld id="{496ABD87-EB33-4E68-89E3-D4283837DDC6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1066800" y="15875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solidFill>
                  <a:schemeClr val="accent6">
                    <a:lumMod val="50000"/>
                  </a:schemeClr>
                </a:solidFill>
                <a:latin typeface="Franklin Gothic Heavy" panose="020B0903020102020204" pitchFamily="34" charset="0"/>
              </a:rPr>
              <a:t>MARINE</a:t>
            </a:r>
            <a:r>
              <a:rPr lang="en-US" sz="1800" b="0" baseline="0" dirty="0">
                <a:solidFill>
                  <a:schemeClr val="accent6">
                    <a:lumMod val="50000"/>
                  </a:schemeClr>
                </a:solidFill>
                <a:latin typeface="Franklin Gothic Heavy" panose="020B0903020102020204" pitchFamily="34" charset="0"/>
              </a:rPr>
              <a:t> CORPS SYSTEMS COMMAND</a:t>
            </a:r>
            <a:endParaRPr lang="en-US" sz="1800" b="0" dirty="0">
              <a:solidFill>
                <a:schemeClr val="accent6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073150" y="390196"/>
            <a:ext cx="3943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A20000"/>
                </a:solidFill>
                <a:latin typeface="Bell MT" panose="02020503060305020303" pitchFamily="18" charset="0"/>
              </a:rPr>
              <a:t>Equipping</a:t>
            </a:r>
            <a:r>
              <a:rPr lang="en-US" sz="1400" b="1" baseline="0" dirty="0">
                <a:solidFill>
                  <a:srgbClr val="A20000"/>
                </a:solidFill>
                <a:latin typeface="Bell MT" panose="02020503060305020303" pitchFamily="18" charset="0"/>
              </a:rPr>
              <a:t> our MARINES</a:t>
            </a:r>
            <a:endParaRPr lang="en-US" sz="1400" b="1" dirty="0">
              <a:solidFill>
                <a:srgbClr val="A20000"/>
              </a:solidFill>
              <a:latin typeface="Bell MT" panose="02020503060305020303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7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4.png"/><Relationship Id="rId7" Type="http://schemas.openxmlformats.org/officeDocument/2006/relationships/image" Target="../media/image6.jpg"/><Relationship Id="rId12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CSCOSBP@usmc.mil" TargetMode="External"/><Relationship Id="rId11" Type="http://schemas.openxmlformats.org/officeDocument/2006/relationships/image" Target="../media/image10.png"/><Relationship Id="rId5" Type="http://schemas.openxmlformats.org/officeDocument/2006/relationships/hyperlink" Target="mailto:MCSCPAO@usmc.mil" TargetMode="External"/><Relationship Id="rId10" Type="http://schemas.openxmlformats.org/officeDocument/2006/relationships/image" Target="../media/image9.jpg"/><Relationship Id="rId4" Type="http://schemas.openxmlformats.org/officeDocument/2006/relationships/image" Target="../media/image5.png"/><Relationship Id="rId9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5400000">
            <a:off x="3629025" y="1343025"/>
            <a:ext cx="1885950" cy="9144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alpha val="2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4826941"/>
          </a:xfrm>
          <a:prstGeom prst="rect">
            <a:avLst/>
          </a:prstGeom>
          <a:gradFill flip="none" rotWithShape="1">
            <a:gsLst>
              <a:gs pos="0">
                <a:srgbClr val="C00000"/>
              </a:gs>
              <a:gs pos="50000">
                <a:srgbClr val="920000"/>
              </a:gs>
              <a:gs pos="100000">
                <a:srgbClr val="C00000"/>
              </a:gs>
            </a:gsLst>
            <a:lin ang="2700000" scaled="1"/>
            <a:tileRect/>
          </a:gra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7432" y="1530951"/>
            <a:ext cx="4426568" cy="1821849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  <a:latin typeface="Franklin Gothic Heavy" panose="020B0903020102020204" pitchFamily="34" charset="0"/>
              </a:rPr>
              <a:t>AFCEA</a:t>
            </a:r>
            <a:br>
              <a:rPr lang="en-US" dirty="0">
                <a:solidFill>
                  <a:schemeClr val="bg1"/>
                </a:solidFill>
                <a:latin typeface="Franklin Gothic Heavy" panose="020B090302010202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Franklin Gothic Heavy" panose="020B0903020102020204" pitchFamily="34" charset="0"/>
              </a:rPr>
              <a:t>IT DAY</a:t>
            </a:r>
            <a:br>
              <a:rPr lang="en-US" dirty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br>
              <a:rPr lang="en-US" dirty="0">
                <a:solidFill>
                  <a:schemeClr val="bg1"/>
                </a:solidFill>
                <a:latin typeface="Franklin Gothic Demi" panose="020B07030201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latin typeface="Franklin Gothic Demi" panose="020B0703020102020204" pitchFamily="34" charset="0"/>
              </a:rPr>
              <a:t>May 27, 2020</a:t>
            </a:r>
            <a:endParaRPr lang="en-US" sz="1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67" y="201637"/>
            <a:ext cx="4423665" cy="44236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05599" y="5370327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A20000"/>
                </a:solidFill>
                <a:latin typeface="Franklin Gothic Book" panose="020B0503020102020204" pitchFamily="34" charset="0"/>
              </a:rPr>
              <a:t>BGen A.J. Pasagian</a:t>
            </a:r>
            <a:br>
              <a:rPr lang="en-US" dirty="0">
                <a:solidFill>
                  <a:srgbClr val="A20000"/>
                </a:solidFill>
                <a:latin typeface="Franklin Gothic Book" panose="020B0503020102020204" pitchFamily="34" charset="0"/>
              </a:rPr>
            </a:br>
            <a:r>
              <a:rPr lang="en-US" dirty="0">
                <a:solidFill>
                  <a:srgbClr val="A20000"/>
                </a:solidFill>
                <a:latin typeface="Franklin Gothic Book" panose="020B0503020102020204" pitchFamily="34" charset="0"/>
              </a:rPr>
              <a:t>Commander</a:t>
            </a:r>
            <a:br>
              <a:rPr lang="en-US" dirty="0">
                <a:solidFill>
                  <a:srgbClr val="A20000"/>
                </a:solidFill>
                <a:latin typeface="Franklin Gothic Book" panose="020B0503020102020204" pitchFamily="34" charset="0"/>
              </a:rPr>
            </a:br>
            <a:r>
              <a:rPr lang="en-US" dirty="0">
                <a:solidFill>
                  <a:srgbClr val="A20000"/>
                </a:solidFill>
                <a:latin typeface="Franklin Gothic Book" panose="020B0503020102020204" pitchFamily="34" charset="0"/>
              </a:rPr>
              <a:t>Marine Corps Systems Command</a:t>
            </a:r>
            <a:endParaRPr lang="en-US" dirty="0">
              <a:solidFill>
                <a:srgbClr val="A2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945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47367" y="6656516"/>
            <a:ext cx="1695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spc="-10" dirty="0">
                <a:solidFill>
                  <a:srgbClr val="808080"/>
                </a:solidFill>
                <a:latin typeface="Arial"/>
                <a:cs typeface="Arial"/>
              </a:rPr>
              <a:t>17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58239" y="216699"/>
            <a:ext cx="3894454" cy="430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10"/>
              </a:lnSpc>
            </a:pPr>
            <a:r>
              <a:rPr sz="1800" b="1" spc="-5" dirty="0">
                <a:solidFill>
                  <a:srgbClr val="161645"/>
                </a:solidFill>
                <a:latin typeface="Franklin Gothic Heavy"/>
                <a:cs typeface="Franklin Gothic Heavy"/>
              </a:rPr>
              <a:t>MARINE CORPS </a:t>
            </a:r>
            <a:r>
              <a:rPr sz="1800" b="1" spc="-15" dirty="0">
                <a:solidFill>
                  <a:srgbClr val="161645"/>
                </a:solidFill>
                <a:latin typeface="Franklin Gothic Heavy"/>
                <a:cs typeface="Franklin Gothic Heavy"/>
              </a:rPr>
              <a:t>SYSTEMS</a:t>
            </a:r>
            <a:r>
              <a:rPr sz="1800" b="1" spc="-65" dirty="0">
                <a:solidFill>
                  <a:srgbClr val="161645"/>
                </a:solidFill>
                <a:latin typeface="Franklin Gothic Heavy"/>
                <a:cs typeface="Franklin Gothic Heavy"/>
              </a:rPr>
              <a:t> </a:t>
            </a:r>
            <a:r>
              <a:rPr sz="1800" b="1" spc="-5" dirty="0">
                <a:solidFill>
                  <a:srgbClr val="161645"/>
                </a:solidFill>
                <a:latin typeface="Franklin Gothic Heavy"/>
                <a:cs typeface="Franklin Gothic Heavy"/>
              </a:rPr>
              <a:t>COMMAND</a:t>
            </a:r>
            <a:endParaRPr sz="1800" dirty="0">
              <a:latin typeface="Franklin Gothic Heavy"/>
              <a:cs typeface="Franklin Gothic Heavy"/>
            </a:endParaRPr>
          </a:p>
          <a:p>
            <a:pPr marL="6350">
              <a:lnSpc>
                <a:spcPts val="1480"/>
              </a:lnSpc>
            </a:pPr>
            <a:r>
              <a:rPr sz="1400" b="1" spc="-5" dirty="0">
                <a:solidFill>
                  <a:srgbClr val="A20000"/>
                </a:solidFill>
                <a:latin typeface="Bell MT"/>
                <a:cs typeface="Bell MT"/>
              </a:rPr>
              <a:t>Equipping our</a:t>
            </a:r>
            <a:r>
              <a:rPr sz="1400" b="1" spc="55" dirty="0">
                <a:solidFill>
                  <a:srgbClr val="A20000"/>
                </a:solidFill>
                <a:latin typeface="Bell MT"/>
                <a:cs typeface="Bell MT"/>
              </a:rPr>
              <a:t> </a:t>
            </a:r>
            <a:r>
              <a:rPr sz="1400" b="1" spc="-5" dirty="0">
                <a:solidFill>
                  <a:srgbClr val="A20000"/>
                </a:solidFill>
                <a:latin typeface="Bell MT"/>
                <a:cs typeface="Bell MT"/>
              </a:rPr>
              <a:t>MARINES</a:t>
            </a:r>
            <a:endParaRPr sz="1400" dirty="0">
              <a:latin typeface="Bell MT"/>
              <a:cs typeface="Bel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72668"/>
            <a:ext cx="9143999" cy="60853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144000" cy="3873500"/>
          </a:xfrm>
          <a:custGeom>
            <a:avLst/>
            <a:gdLst/>
            <a:ahLst/>
            <a:cxnLst/>
            <a:rect l="l" t="t" r="r" b="b"/>
            <a:pathLst>
              <a:path w="9144000" h="3873500">
                <a:moveTo>
                  <a:pt x="0" y="3873246"/>
                </a:moveTo>
                <a:lnTo>
                  <a:pt x="9144000" y="3873246"/>
                </a:lnTo>
                <a:lnTo>
                  <a:pt x="9144000" y="0"/>
                </a:lnTo>
                <a:lnTo>
                  <a:pt x="0" y="0"/>
                </a:lnTo>
                <a:lnTo>
                  <a:pt x="0" y="3873246"/>
                </a:lnTo>
                <a:close/>
              </a:path>
            </a:pathLst>
          </a:custGeom>
          <a:solidFill>
            <a:srgbClr val="090A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0" y="4330446"/>
            <a:ext cx="9144000" cy="2411730"/>
          </a:xfrm>
          <a:custGeom>
            <a:avLst/>
            <a:gdLst/>
            <a:ahLst/>
            <a:cxnLst/>
            <a:rect l="l" t="t" r="r" b="b"/>
            <a:pathLst>
              <a:path w="9144000" h="2411729">
                <a:moveTo>
                  <a:pt x="0" y="2411729"/>
                </a:moveTo>
                <a:lnTo>
                  <a:pt x="9144000" y="2411729"/>
                </a:lnTo>
                <a:lnTo>
                  <a:pt x="9144000" y="0"/>
                </a:lnTo>
                <a:lnTo>
                  <a:pt x="0" y="0"/>
                </a:lnTo>
                <a:lnTo>
                  <a:pt x="0" y="2411729"/>
                </a:lnTo>
                <a:close/>
              </a:path>
            </a:pathLst>
          </a:custGeom>
          <a:solidFill>
            <a:srgbClr val="F2F2F2">
              <a:alpha val="8392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261365" y="4635246"/>
            <a:ext cx="748271" cy="7482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 txBox="1"/>
          <p:nvPr/>
        </p:nvSpPr>
        <p:spPr>
          <a:xfrm>
            <a:off x="1228955" y="3902178"/>
            <a:ext cx="4573905" cy="2636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1085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solidFill>
                  <a:srgbClr val="A11E24"/>
                </a:solidFill>
                <a:latin typeface="Arial"/>
                <a:cs typeface="Arial"/>
              </a:rPr>
              <a:t>CONTACT</a:t>
            </a:r>
            <a:r>
              <a:rPr sz="2400" b="1" spc="-20" dirty="0">
                <a:solidFill>
                  <a:srgbClr val="A11E24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A11E24"/>
                </a:solidFill>
                <a:latin typeface="Arial"/>
                <a:cs typeface="Arial"/>
              </a:rPr>
              <a:t>US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12700" marR="906780">
              <a:lnSpc>
                <a:spcPct val="100000"/>
              </a:lnSpc>
            </a:pPr>
            <a:r>
              <a:rPr sz="1800" b="1" spc="-5" dirty="0">
                <a:solidFill>
                  <a:srgbClr val="E6A129"/>
                </a:solidFill>
                <a:latin typeface="Arial"/>
                <a:cs typeface="Arial"/>
              </a:rPr>
              <a:t>Marine Corps Systems Command  </a:t>
            </a:r>
            <a:r>
              <a:rPr sz="1800" spc="-10" dirty="0">
                <a:solidFill>
                  <a:srgbClr val="A7A8A7"/>
                </a:solidFill>
                <a:latin typeface="Arial"/>
                <a:cs typeface="Arial"/>
                <a:hlinkClick r:id="rId5"/>
              </a:rPr>
              <a:t>MCSCPAO@usmc.mil </a:t>
            </a:r>
            <a:r>
              <a:rPr sz="1800" spc="-10" dirty="0">
                <a:solidFill>
                  <a:srgbClr val="A7A8A7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A7A8A7"/>
                </a:solidFill>
                <a:latin typeface="Arial"/>
                <a:cs typeface="Arial"/>
              </a:rPr>
              <a:t>703.432.3958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E6A129"/>
                </a:solidFill>
                <a:latin typeface="Arial"/>
                <a:cs typeface="Arial"/>
              </a:rPr>
              <a:t>MCSC Office of Small Business</a:t>
            </a:r>
            <a:r>
              <a:rPr sz="1800" b="1" spc="15" dirty="0">
                <a:solidFill>
                  <a:srgbClr val="E6A129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E6A129"/>
                </a:solidFill>
                <a:latin typeface="Arial"/>
                <a:cs typeface="Arial"/>
              </a:rPr>
              <a:t>Programs</a:t>
            </a:r>
            <a:endParaRPr sz="1800" dirty="0">
              <a:latin typeface="Arial"/>
              <a:cs typeface="Arial"/>
            </a:endParaRPr>
          </a:p>
          <a:p>
            <a:pPr marL="12700" marR="1476375">
              <a:lnSpc>
                <a:spcPct val="100000"/>
              </a:lnSpc>
            </a:pPr>
            <a:r>
              <a:rPr sz="1800" spc="-5" dirty="0">
                <a:solidFill>
                  <a:srgbClr val="A7A8A7"/>
                </a:solidFill>
                <a:latin typeface="Arial"/>
                <a:cs typeface="Arial"/>
                <a:hlinkClick r:id="rId6"/>
              </a:rPr>
              <a:t>MCSCOSBP@usmc.mil </a:t>
            </a:r>
            <a:r>
              <a:rPr sz="1800" spc="-5" dirty="0">
                <a:solidFill>
                  <a:srgbClr val="A7A8A7"/>
                </a:solidFill>
                <a:latin typeface="Arial"/>
                <a:cs typeface="Arial"/>
              </a:rPr>
              <a:t> 703.432.3946 </a:t>
            </a:r>
            <a:r>
              <a:rPr sz="1800" dirty="0">
                <a:solidFill>
                  <a:srgbClr val="A7A8A7"/>
                </a:solidFill>
                <a:latin typeface="Arial"/>
                <a:cs typeface="Arial"/>
              </a:rPr>
              <a:t>&amp;</a:t>
            </a:r>
            <a:r>
              <a:rPr sz="1800" spc="-20" dirty="0">
                <a:solidFill>
                  <a:srgbClr val="A7A8A7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A7A8A7"/>
                </a:solidFill>
                <a:latin typeface="Arial"/>
                <a:cs typeface="Arial"/>
              </a:rPr>
              <a:t>703.432.3944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553961" y="5649467"/>
            <a:ext cx="928115" cy="92430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1"/>
          <p:cNvSpPr/>
          <p:nvPr/>
        </p:nvSpPr>
        <p:spPr>
          <a:xfrm>
            <a:off x="7687817" y="5641085"/>
            <a:ext cx="932687" cy="93268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6557771" y="4559046"/>
            <a:ext cx="932687" cy="92811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object 13"/>
          <p:cNvSpPr/>
          <p:nvPr/>
        </p:nvSpPr>
        <p:spPr>
          <a:xfrm>
            <a:off x="7687818" y="4559046"/>
            <a:ext cx="925829" cy="91973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/>
          <p:nvPr/>
        </p:nvSpPr>
        <p:spPr>
          <a:xfrm>
            <a:off x="323088" y="5708141"/>
            <a:ext cx="653415" cy="677545"/>
          </a:xfrm>
          <a:custGeom>
            <a:avLst/>
            <a:gdLst/>
            <a:ahLst/>
            <a:cxnLst/>
            <a:rect l="l" t="t" r="r" b="b"/>
            <a:pathLst>
              <a:path w="653415" h="677545">
                <a:moveTo>
                  <a:pt x="326517" y="0"/>
                </a:moveTo>
                <a:lnTo>
                  <a:pt x="278267" y="3672"/>
                </a:lnTo>
                <a:lnTo>
                  <a:pt x="232215" y="14341"/>
                </a:lnTo>
                <a:lnTo>
                  <a:pt x="188866" y="31481"/>
                </a:lnTo>
                <a:lnTo>
                  <a:pt x="148726" y="54569"/>
                </a:lnTo>
                <a:lnTo>
                  <a:pt x="112299" y="83081"/>
                </a:lnTo>
                <a:lnTo>
                  <a:pt x="80090" y="116493"/>
                </a:lnTo>
                <a:lnTo>
                  <a:pt x="52604" y="154280"/>
                </a:lnTo>
                <a:lnTo>
                  <a:pt x="30347" y="195920"/>
                </a:lnTo>
                <a:lnTo>
                  <a:pt x="13824" y="240887"/>
                </a:lnTo>
                <a:lnTo>
                  <a:pt x="3540" y="288658"/>
                </a:lnTo>
                <a:lnTo>
                  <a:pt x="0" y="338708"/>
                </a:lnTo>
                <a:lnTo>
                  <a:pt x="3540" y="388759"/>
                </a:lnTo>
                <a:lnTo>
                  <a:pt x="13824" y="436530"/>
                </a:lnTo>
                <a:lnTo>
                  <a:pt x="30347" y="481497"/>
                </a:lnTo>
                <a:lnTo>
                  <a:pt x="52604" y="523137"/>
                </a:lnTo>
                <a:lnTo>
                  <a:pt x="80090" y="560924"/>
                </a:lnTo>
                <a:lnTo>
                  <a:pt x="112299" y="594336"/>
                </a:lnTo>
                <a:lnTo>
                  <a:pt x="148726" y="622848"/>
                </a:lnTo>
                <a:lnTo>
                  <a:pt x="188866" y="645936"/>
                </a:lnTo>
                <a:lnTo>
                  <a:pt x="232215" y="663076"/>
                </a:lnTo>
                <a:lnTo>
                  <a:pt x="278267" y="673745"/>
                </a:lnTo>
                <a:lnTo>
                  <a:pt x="326517" y="677417"/>
                </a:lnTo>
                <a:lnTo>
                  <a:pt x="374766" y="673745"/>
                </a:lnTo>
                <a:lnTo>
                  <a:pt x="420818" y="663076"/>
                </a:lnTo>
                <a:lnTo>
                  <a:pt x="464167" y="645936"/>
                </a:lnTo>
                <a:lnTo>
                  <a:pt x="504307" y="622848"/>
                </a:lnTo>
                <a:lnTo>
                  <a:pt x="540734" y="594336"/>
                </a:lnTo>
                <a:lnTo>
                  <a:pt x="572943" y="560924"/>
                </a:lnTo>
                <a:lnTo>
                  <a:pt x="600429" y="523137"/>
                </a:lnTo>
                <a:lnTo>
                  <a:pt x="622686" y="481497"/>
                </a:lnTo>
                <a:lnTo>
                  <a:pt x="639209" y="436530"/>
                </a:lnTo>
                <a:lnTo>
                  <a:pt x="649493" y="388759"/>
                </a:lnTo>
                <a:lnTo>
                  <a:pt x="653034" y="338708"/>
                </a:lnTo>
                <a:lnTo>
                  <a:pt x="649493" y="288658"/>
                </a:lnTo>
                <a:lnTo>
                  <a:pt x="639209" y="240887"/>
                </a:lnTo>
                <a:lnTo>
                  <a:pt x="622686" y="195920"/>
                </a:lnTo>
                <a:lnTo>
                  <a:pt x="600429" y="154280"/>
                </a:lnTo>
                <a:lnTo>
                  <a:pt x="572943" y="116493"/>
                </a:lnTo>
                <a:lnTo>
                  <a:pt x="540734" y="83081"/>
                </a:lnTo>
                <a:lnTo>
                  <a:pt x="504307" y="54569"/>
                </a:lnTo>
                <a:lnTo>
                  <a:pt x="464167" y="31481"/>
                </a:lnTo>
                <a:lnTo>
                  <a:pt x="420818" y="14341"/>
                </a:lnTo>
                <a:lnTo>
                  <a:pt x="374766" y="3672"/>
                </a:lnTo>
                <a:lnTo>
                  <a:pt x="326517" y="0"/>
                </a:lnTo>
                <a:close/>
              </a:path>
            </a:pathLst>
          </a:custGeom>
          <a:solidFill>
            <a:srgbClr val="090A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5168646"/>
            <a:ext cx="3297174" cy="162458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4267200" y="1361732"/>
            <a:ext cx="415353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0" spc="-5" dirty="0">
                <a:latin typeface="Arial"/>
                <a:cs typeface="Arial"/>
              </a:rPr>
              <a:t>QUESTIONS?</a:t>
            </a:r>
            <a:endParaRPr sz="5000" dirty="0">
              <a:latin typeface="Arial"/>
              <a:cs typeface="Arial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64" y="188021"/>
            <a:ext cx="3444673" cy="3444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77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57800" y="234097"/>
            <a:ext cx="4047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Mission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-4354" y="765661"/>
            <a:ext cx="9144000" cy="1104482"/>
          </a:xfrm>
          <a:prstGeom prst="rect">
            <a:avLst/>
          </a:prstGeom>
          <a:solidFill>
            <a:schemeClr val="bg1">
              <a:alpha val="53000"/>
            </a:schemeClr>
          </a:soli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-6531" y="902403"/>
            <a:ext cx="914617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To serve as the Department of the Navy's systems command for Marine Corps ground weapon and information technology system programs in order to equip and sustain Marine forces with full-spectrum, current and future expeditionary and crisis response capabilities.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11785"/>
            <a:ext cx="9144000" cy="56566"/>
          </a:xfrm>
          <a:prstGeom prst="rect">
            <a:avLst/>
          </a:prstGeom>
          <a:solidFill>
            <a:schemeClr val="accent4">
              <a:lumMod val="50000"/>
              <a:lumOff val="50000"/>
              <a:alpha val="47000"/>
            </a:schemeClr>
          </a:soli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333"/>
          <a:stretch/>
        </p:blipFill>
        <p:spPr>
          <a:xfrm>
            <a:off x="0" y="-6034"/>
            <a:ext cx="1066800" cy="94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86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2" r="8889"/>
          <a:stretch/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4410635" cy="4983163"/>
          </a:xfrm>
        </p:spPr>
        <p:txBody>
          <a:bodyPr/>
          <a:lstStyle/>
          <a:p>
            <a:pPr marL="0" indent="0">
              <a:lnSpc>
                <a:spcPts val="4500"/>
              </a:lnSpc>
              <a:buNone/>
            </a:pPr>
            <a:r>
              <a:rPr lang="en-US" sz="7700" b="1" spc="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FORCE </a:t>
            </a:r>
          </a:p>
          <a:p>
            <a:pPr marL="0" indent="0">
              <a:lnSpc>
                <a:spcPts val="4500"/>
              </a:lnSpc>
              <a:buNone/>
            </a:pPr>
            <a:r>
              <a:rPr lang="en-US" sz="7700" b="1" spc="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DESIGN </a:t>
            </a:r>
          </a:p>
          <a:p>
            <a:pPr marL="0" indent="0">
              <a:lnSpc>
                <a:spcPts val="4500"/>
              </a:lnSpc>
              <a:buNone/>
            </a:pPr>
            <a:r>
              <a:rPr lang="en-US" sz="7700" b="1" spc="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2030</a:t>
            </a:r>
          </a:p>
        </p:txBody>
      </p:sp>
    </p:spTree>
    <p:extLst>
      <p:ext uri="{BB962C8B-B14F-4D97-AF65-F5344CB8AC3E}">
        <p14:creationId xmlns:p14="http://schemas.microsoft.com/office/powerpoint/2010/main" val="71732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0" y="228600"/>
            <a:ext cx="3886200" cy="487362"/>
          </a:xfrm>
        </p:spPr>
        <p:txBody>
          <a:bodyPr>
            <a:normAutofit/>
          </a:bodyPr>
          <a:lstStyle/>
          <a:p>
            <a:r>
              <a:rPr lang="en-US" dirty="0"/>
              <a:t>ACQUISITION LINES OF EFFORT</a:t>
            </a:r>
          </a:p>
        </p:txBody>
      </p:sp>
      <p:sp>
        <p:nvSpPr>
          <p:cNvPr id="2" name="Rectangle 1"/>
          <p:cNvSpPr/>
          <p:nvPr/>
        </p:nvSpPr>
        <p:spPr>
          <a:xfrm>
            <a:off x="7727074" y="5715001"/>
            <a:ext cx="216776" cy="253249"/>
          </a:xfrm>
          <a:prstGeom prst="rect">
            <a:avLst/>
          </a:prstGeom>
          <a:solidFill>
            <a:srgbClr val="FFFFFF"/>
          </a:solidFill>
          <a:ln w="254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28600" y="1066800"/>
            <a:ext cx="8677275" cy="5187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1971" tIns="30986" rIns="61971" bIns="30986">
            <a:spAutoFit/>
          </a:bodyPr>
          <a:lstStyle/>
          <a:p>
            <a:pPr marL="257175" indent="-257175">
              <a:buClr>
                <a:srgbClr val="C00000"/>
              </a:buClr>
              <a:buFont typeface="Arial" panose="020B0604020202020204" pitchFamily="34" charset="0"/>
              <a:buChar char="►"/>
            </a:pPr>
            <a:r>
              <a:rPr lang="en-US" sz="1500" b="1" dirty="0"/>
              <a:t>Air Defense</a:t>
            </a:r>
          </a:p>
          <a:p>
            <a:pPr lvl="1"/>
            <a:r>
              <a:rPr lang="en-US" sz="1200" dirty="0">
                <a:solidFill>
                  <a:prstClr val="black"/>
                </a:solidFill>
              </a:rPr>
              <a:t>Composite Tracking Network (CTN), Common Aviation Command &amp; Control System (</a:t>
            </a:r>
            <a:r>
              <a:rPr lang="en-US" sz="1200" dirty="0"/>
              <a:t>CAC2S</a:t>
            </a:r>
            <a:r>
              <a:rPr lang="en-US" sz="1200" dirty="0">
                <a:solidFill>
                  <a:prstClr val="black"/>
                </a:solidFill>
              </a:rPr>
              <a:t>), </a:t>
            </a:r>
            <a:br>
              <a:rPr lang="en-US" sz="1200" dirty="0">
                <a:solidFill>
                  <a:prstClr val="black"/>
                </a:solidFill>
              </a:rPr>
            </a:br>
            <a:r>
              <a:rPr lang="en-US" sz="1200" dirty="0">
                <a:solidFill>
                  <a:prstClr val="black"/>
                </a:solidFill>
              </a:rPr>
              <a:t>Marine Air Defense Integrated System (</a:t>
            </a:r>
            <a:r>
              <a:rPr lang="en-US" sz="1200" dirty="0"/>
              <a:t>MADIS</a:t>
            </a:r>
            <a:r>
              <a:rPr lang="en-US" sz="1200" dirty="0">
                <a:solidFill>
                  <a:prstClr val="black"/>
                </a:solidFill>
              </a:rPr>
              <a:t>), Ground/Air Task Oriented Radar (</a:t>
            </a:r>
            <a:r>
              <a:rPr lang="en-US" sz="1200" dirty="0"/>
              <a:t>G/ATOR</a:t>
            </a:r>
            <a:r>
              <a:rPr lang="en-US" sz="1200" dirty="0">
                <a:solidFill>
                  <a:prstClr val="black"/>
                </a:solidFill>
              </a:rPr>
              <a:t>), </a:t>
            </a:r>
            <a:br>
              <a:rPr lang="en-US" sz="1200" dirty="0">
                <a:solidFill>
                  <a:prstClr val="black"/>
                </a:solidFill>
              </a:rPr>
            </a:br>
            <a:r>
              <a:rPr lang="en-US" sz="1200" dirty="0">
                <a:solidFill>
                  <a:prstClr val="black"/>
                </a:solidFill>
              </a:rPr>
              <a:t>Air Battle Management (ABM), Medium Range Interceptor Capability (MRIC)</a:t>
            </a:r>
          </a:p>
          <a:p>
            <a:pPr lvl="1"/>
            <a:endParaRPr lang="en-US" sz="1200" dirty="0">
              <a:solidFill>
                <a:prstClr val="black"/>
              </a:solidFill>
            </a:endParaRPr>
          </a:p>
          <a:p>
            <a:pPr marL="257175" indent="-257175">
              <a:buClr>
                <a:srgbClr val="C00000"/>
              </a:buClr>
              <a:buFont typeface="Arial" panose="020B0604020202020204" pitchFamily="34" charset="0"/>
              <a:buChar char="►"/>
            </a:pPr>
            <a:r>
              <a:rPr lang="en-US" sz="1500" b="1" dirty="0">
                <a:solidFill>
                  <a:prstClr val="black"/>
                </a:solidFill>
              </a:rPr>
              <a:t>C2 in a Degraded Environment</a:t>
            </a:r>
          </a:p>
          <a:p>
            <a:pPr lvl="1"/>
            <a:r>
              <a:rPr lang="en-US" sz="1200" dirty="0">
                <a:solidFill>
                  <a:prstClr val="black"/>
                </a:solidFill>
              </a:rPr>
              <a:t>Combat Data Network (CDN), Network on the Move (NOTM), TWTS, SCI Communications, Tactical Communications Modernization (TCM), MC2SA, Wideband Satellite Communications, SMART-T, </a:t>
            </a:r>
            <a:r>
              <a:rPr lang="en-US" sz="1200" b="1" dirty="0">
                <a:solidFill>
                  <a:srgbClr val="FF0000"/>
                </a:solidFill>
              </a:rPr>
              <a:t>Blue Force Tracker (BFT)</a:t>
            </a:r>
          </a:p>
          <a:p>
            <a:pPr lvl="1"/>
            <a:endParaRPr lang="en-US" sz="1200" b="1" dirty="0">
              <a:solidFill>
                <a:srgbClr val="FF0000"/>
              </a:solidFill>
            </a:endParaRPr>
          </a:p>
          <a:p>
            <a:pPr marL="257175" indent="-257175">
              <a:buClr>
                <a:srgbClr val="C00000"/>
              </a:buClr>
              <a:buFont typeface="Arial" panose="020B0604020202020204" pitchFamily="34" charset="0"/>
              <a:buChar char="►"/>
            </a:pPr>
            <a:r>
              <a:rPr lang="en-US" sz="1500" b="1" dirty="0"/>
              <a:t>Close Combat Lethality</a:t>
            </a:r>
          </a:p>
          <a:p>
            <a:pPr lvl="1"/>
            <a:r>
              <a:rPr lang="en-US" sz="1200" b="1" dirty="0">
                <a:solidFill>
                  <a:srgbClr val="FF0000"/>
                </a:solidFill>
              </a:rPr>
              <a:t>OPF-I</a:t>
            </a:r>
            <a:r>
              <a:rPr lang="en-US" sz="1200" dirty="0">
                <a:solidFill>
                  <a:prstClr val="black"/>
                </a:solidFill>
              </a:rPr>
              <a:t>, Family of Infantry Weapon Systems, Ballistic Protection Systems (BPS), Combat Optics, </a:t>
            </a:r>
            <a:br>
              <a:rPr lang="en-US" sz="1200" dirty="0">
                <a:solidFill>
                  <a:prstClr val="black"/>
                </a:solidFill>
              </a:rPr>
            </a:br>
            <a:r>
              <a:rPr lang="en-US" sz="1200" dirty="0">
                <a:solidFill>
                  <a:prstClr val="black"/>
                </a:solidFill>
              </a:rPr>
              <a:t>Small Unmanned A/C Systems Family of Systems </a:t>
            </a:r>
          </a:p>
          <a:p>
            <a:pPr lvl="1"/>
            <a:endParaRPr lang="en-US" sz="1200" dirty="0">
              <a:solidFill>
                <a:prstClr val="black"/>
              </a:solidFill>
            </a:endParaRPr>
          </a:p>
          <a:p>
            <a:pPr marL="257175" indent="-257175">
              <a:buClr>
                <a:srgbClr val="C00000"/>
              </a:buClr>
              <a:buFont typeface="Arial" panose="020B0604020202020204" pitchFamily="34" charset="0"/>
              <a:buChar char="►"/>
            </a:pPr>
            <a:r>
              <a:rPr lang="en-US" sz="1500" b="1" dirty="0">
                <a:solidFill>
                  <a:prstClr val="black"/>
                </a:solidFill>
              </a:rPr>
              <a:t>Information Warfare</a:t>
            </a:r>
          </a:p>
          <a:p>
            <a:pPr lvl="1"/>
            <a:r>
              <a:rPr lang="en-US" sz="1200" dirty="0">
                <a:solidFill>
                  <a:prstClr val="black"/>
                </a:solidFill>
              </a:rPr>
              <a:t>TENCAP, </a:t>
            </a:r>
            <a:r>
              <a:rPr lang="en-US" sz="1200" b="1" dirty="0">
                <a:solidFill>
                  <a:srgbClr val="FF0000"/>
                </a:solidFill>
              </a:rPr>
              <a:t>DCGS-GEOINT, DCGS-All Source, DCGS-SIGINT</a:t>
            </a:r>
            <a:r>
              <a:rPr lang="en-US" sz="1200" dirty="0">
                <a:solidFill>
                  <a:prstClr val="black"/>
                </a:solidFill>
              </a:rPr>
              <a:t>, CIHEP, Signature Management, IBR, TSCS, IDS-MC, Forensics Dominance Systems</a:t>
            </a:r>
          </a:p>
          <a:p>
            <a:pPr lvl="1"/>
            <a:endParaRPr lang="en-US" sz="1200" dirty="0">
              <a:solidFill>
                <a:prstClr val="black"/>
              </a:solidFill>
            </a:endParaRPr>
          </a:p>
          <a:p>
            <a:pPr marL="257175" indent="-257175">
              <a:buClr>
                <a:srgbClr val="C00000"/>
              </a:buClr>
              <a:buFont typeface="Arial" panose="020B0604020202020204" pitchFamily="34" charset="0"/>
              <a:buChar char="►"/>
            </a:pPr>
            <a:r>
              <a:rPr lang="en-US" sz="1500" b="1" dirty="0">
                <a:solidFill>
                  <a:prstClr val="black"/>
                </a:solidFill>
              </a:rPr>
              <a:t>Logistics</a:t>
            </a:r>
          </a:p>
          <a:p>
            <a:pPr lvl="1"/>
            <a:r>
              <a:rPr lang="en-US" sz="1200" b="1" dirty="0">
                <a:solidFill>
                  <a:srgbClr val="FF0000"/>
                </a:solidFill>
              </a:rPr>
              <a:t>Log Info Systems (GCSS-MC, ELS2, MLS2), </a:t>
            </a:r>
            <a:r>
              <a:rPr lang="en-US" sz="1200" dirty="0">
                <a:solidFill>
                  <a:prstClr val="black"/>
                </a:solidFill>
              </a:rPr>
              <a:t>Additive Manufacturing, Family of Ultra Light Tactical Vehicles</a:t>
            </a:r>
          </a:p>
          <a:p>
            <a:pPr lvl="1"/>
            <a:endParaRPr lang="en-US" sz="1200" dirty="0">
              <a:solidFill>
                <a:prstClr val="black"/>
              </a:solidFill>
            </a:endParaRPr>
          </a:p>
          <a:p>
            <a:pPr marL="257175" indent="-257175">
              <a:buClr>
                <a:srgbClr val="C00000"/>
              </a:buClr>
              <a:buFont typeface="Arial" panose="020B0604020202020204" pitchFamily="34" charset="0"/>
              <a:buChar char="►"/>
            </a:pPr>
            <a:r>
              <a:rPr lang="en-US" sz="1500" b="1" dirty="0">
                <a:solidFill>
                  <a:prstClr val="black"/>
                </a:solidFill>
              </a:rPr>
              <a:t>Long Range Precision Fires</a:t>
            </a:r>
          </a:p>
          <a:p>
            <a:pPr lvl="1"/>
            <a:r>
              <a:rPr lang="en-US" sz="1200" dirty="0">
                <a:solidFill>
                  <a:prstClr val="black"/>
                </a:solidFill>
              </a:rPr>
              <a:t>HIMARS </a:t>
            </a:r>
            <a:r>
              <a:rPr lang="en-US" sz="1200" b="1" dirty="0">
                <a:solidFill>
                  <a:srgbClr val="FF0000"/>
                </a:solidFill>
              </a:rPr>
              <a:t>GBASM/GLCM</a:t>
            </a:r>
            <a:r>
              <a:rPr lang="en-US" sz="1200" dirty="0">
                <a:solidFill>
                  <a:prstClr val="black"/>
                </a:solidFill>
              </a:rPr>
              <a:t>, CLRF, </a:t>
            </a:r>
            <a:r>
              <a:rPr lang="en-US" sz="1200" b="1" dirty="0">
                <a:solidFill>
                  <a:srgbClr val="FF0000"/>
                </a:solidFill>
              </a:rPr>
              <a:t>OPF-M</a:t>
            </a:r>
            <a:r>
              <a:rPr lang="en-US" sz="1200" dirty="0">
                <a:solidFill>
                  <a:prstClr val="black"/>
                </a:solidFill>
              </a:rPr>
              <a:t>, Family of Artillery Munitions (FAM),</a:t>
            </a:r>
            <a:br>
              <a:rPr lang="en-US" sz="1200" dirty="0">
                <a:solidFill>
                  <a:prstClr val="black"/>
                </a:solidFill>
              </a:rPr>
            </a:br>
            <a:r>
              <a:rPr lang="en-US" sz="1200" dirty="0">
                <a:solidFill>
                  <a:prstClr val="black"/>
                </a:solidFill>
              </a:rPr>
              <a:t>Long Range Unmanned Surface Vessels (LRUSV), Tactical Hand-off System (THS)</a:t>
            </a:r>
          </a:p>
          <a:p>
            <a:pPr lvl="1"/>
            <a:endParaRPr lang="en-US" sz="1200" dirty="0">
              <a:solidFill>
                <a:prstClr val="black"/>
              </a:solidFill>
            </a:endParaRPr>
          </a:p>
          <a:p>
            <a:pPr marL="257175" indent="-257175">
              <a:buClr>
                <a:srgbClr val="C00000"/>
              </a:buClr>
              <a:buFont typeface="Arial" panose="020B0604020202020204" pitchFamily="34" charset="0"/>
              <a:buChar char="►"/>
            </a:pPr>
            <a:r>
              <a:rPr lang="en-US" sz="1500" b="1" dirty="0">
                <a:solidFill>
                  <a:prstClr val="black"/>
                </a:solidFill>
              </a:rPr>
              <a:t>Protected Mobility/Enhanced Mobility</a:t>
            </a:r>
          </a:p>
          <a:p>
            <a:pPr lvl="1"/>
            <a:r>
              <a:rPr lang="en-US" sz="1200" dirty="0"/>
              <a:t>ACV</a:t>
            </a:r>
            <a:r>
              <a:rPr lang="en-US" sz="1200" dirty="0">
                <a:solidFill>
                  <a:prstClr val="black"/>
                </a:solidFill>
              </a:rPr>
              <a:t>, ARV, JLTV, </a:t>
            </a:r>
            <a:r>
              <a:rPr lang="en-US" sz="1200" b="1" dirty="0">
                <a:solidFill>
                  <a:srgbClr val="FF0000"/>
                </a:solidFill>
              </a:rPr>
              <a:t>Electronic Warfare Ground Family of Systems (MEGFoS), MODi Vehicle Power Adapters (MVPA)</a:t>
            </a:r>
          </a:p>
        </p:txBody>
      </p:sp>
    </p:spTree>
    <p:extLst>
      <p:ext uri="{BB962C8B-B14F-4D97-AF65-F5344CB8AC3E}">
        <p14:creationId xmlns:p14="http://schemas.microsoft.com/office/powerpoint/2010/main" val="4150869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Elbow Connector 10"/>
          <p:cNvCxnSpPr>
            <a:endCxn id="139" idx="0"/>
          </p:cNvCxnSpPr>
          <p:nvPr/>
        </p:nvCxnSpPr>
        <p:spPr>
          <a:xfrm rot="5400000">
            <a:off x="1390710" y="1197263"/>
            <a:ext cx="2429146" cy="3982825"/>
          </a:xfrm>
          <a:prstGeom prst="bentConnector3">
            <a:avLst>
              <a:gd name="adj1" fmla="val 93132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/>
          <p:nvPr/>
        </p:nvCxnSpPr>
        <p:spPr>
          <a:xfrm flipV="1">
            <a:off x="2027142" y="5463655"/>
            <a:ext cx="241460" cy="1009650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1626947" y="1825648"/>
            <a:ext cx="271991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/>
          <p:cNvCxnSpPr>
            <a:stCxn id="116" idx="1"/>
          </p:cNvCxnSpPr>
          <p:nvPr/>
        </p:nvCxnSpPr>
        <p:spPr>
          <a:xfrm rot="10800000">
            <a:off x="5877678" y="5601962"/>
            <a:ext cx="140813" cy="332542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559210" y="4234690"/>
            <a:ext cx="0" cy="28349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>
            <a:endCxn id="24" idx="1"/>
          </p:cNvCxnSpPr>
          <p:nvPr/>
        </p:nvCxnSpPr>
        <p:spPr>
          <a:xfrm>
            <a:off x="5370437" y="1500465"/>
            <a:ext cx="268365" cy="757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/>
          <p:cNvCxnSpPr/>
          <p:nvPr/>
        </p:nvCxnSpPr>
        <p:spPr>
          <a:xfrm rot="5400000" flipH="1" flipV="1">
            <a:off x="594317" y="4825181"/>
            <a:ext cx="819150" cy="241460"/>
          </a:xfrm>
          <a:prstGeom prst="bentConnector3">
            <a:avLst>
              <a:gd name="adj1" fmla="val -233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1764444" y="4243085"/>
            <a:ext cx="0" cy="26670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flipH="1" flipV="1">
            <a:off x="4170502" y="2625463"/>
            <a:ext cx="1" cy="68058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3323895" y="2619113"/>
            <a:ext cx="0" cy="67500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1038939" y="3936673"/>
            <a:ext cx="262694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H="1" flipV="1">
            <a:off x="730564" y="2620420"/>
            <a:ext cx="1" cy="19811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Elbow Connector 191"/>
          <p:cNvCxnSpPr/>
          <p:nvPr/>
        </p:nvCxnSpPr>
        <p:spPr>
          <a:xfrm rot="16200000" flipV="1">
            <a:off x="967936" y="3602948"/>
            <a:ext cx="679938" cy="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>
            <a:off x="1043055" y="3533251"/>
            <a:ext cx="262694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Elbow Connector 186"/>
          <p:cNvCxnSpPr>
            <a:stCxn id="123" idx="3"/>
          </p:cNvCxnSpPr>
          <p:nvPr/>
        </p:nvCxnSpPr>
        <p:spPr>
          <a:xfrm flipV="1">
            <a:off x="2675951" y="3033379"/>
            <a:ext cx="93208" cy="905824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2529406" y="3518432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H="1" flipV="1">
            <a:off x="2195065" y="2625463"/>
            <a:ext cx="1" cy="19811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9" name="Group 168"/>
          <p:cNvGrpSpPr/>
          <p:nvPr/>
        </p:nvGrpSpPr>
        <p:grpSpPr>
          <a:xfrm>
            <a:off x="5636217" y="4511831"/>
            <a:ext cx="241936" cy="1596390"/>
            <a:chOff x="1221104" y="4632960"/>
            <a:chExt cx="241936" cy="1596390"/>
          </a:xfrm>
        </p:grpSpPr>
        <p:cxnSp>
          <p:nvCxnSpPr>
            <p:cNvPr id="170" name="Elbow Connector 169"/>
            <p:cNvCxnSpPr/>
            <p:nvPr/>
          </p:nvCxnSpPr>
          <p:spPr>
            <a:xfrm flipV="1">
              <a:off x="1221580" y="521970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Elbow Connector 170"/>
            <p:cNvCxnSpPr/>
            <p:nvPr/>
          </p:nvCxnSpPr>
          <p:spPr>
            <a:xfrm flipV="1">
              <a:off x="1221580" y="483108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Elbow Connector 171"/>
            <p:cNvCxnSpPr/>
            <p:nvPr/>
          </p:nvCxnSpPr>
          <p:spPr>
            <a:xfrm rot="5400000" flipH="1" flipV="1">
              <a:off x="932259" y="4921805"/>
              <a:ext cx="819150" cy="241460"/>
            </a:xfrm>
            <a:prstGeom prst="bentConnector3">
              <a:avLst>
                <a:gd name="adj1" fmla="val -233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3" name="Rectangle 62"/>
          <p:cNvSpPr>
            <a:spLocks noChangeArrowheads="1"/>
          </p:cNvSpPr>
          <p:nvPr/>
        </p:nvSpPr>
        <p:spPr bwMode="auto">
          <a:xfrm>
            <a:off x="4800335" y="5151911"/>
            <a:ext cx="96390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NI</a:t>
            </a:r>
          </a:p>
          <a:p>
            <a:pPr algn="ctr" eaLnBrk="0" hangingPunct="0">
              <a:defRPr/>
            </a:pPr>
            <a:endParaRPr lang="en-US" sz="800" b="1" dirty="0">
              <a:solidFill>
                <a:srgbClr val="FFC000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rgbClr val="FFC000"/>
              </a:solidFill>
              <a:latin typeface="Calibri" pitchFamily="34" charset="0"/>
            </a:endParaRPr>
          </a:p>
        </p:txBody>
      </p:sp>
      <p:sp>
        <p:nvSpPr>
          <p:cNvPr id="174" name="Rectangle 62"/>
          <p:cNvSpPr>
            <a:spLocks noChangeArrowheads="1"/>
          </p:cNvSpPr>
          <p:nvPr/>
        </p:nvSpPr>
        <p:spPr bwMode="auto">
          <a:xfrm>
            <a:off x="4800335" y="5540531"/>
            <a:ext cx="96390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CS3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75" name="Rectangle 62"/>
          <p:cNvSpPr>
            <a:spLocks noChangeArrowheads="1"/>
          </p:cNvSpPr>
          <p:nvPr/>
        </p:nvSpPr>
        <p:spPr bwMode="auto">
          <a:xfrm>
            <a:off x="4793041" y="5929151"/>
            <a:ext cx="96390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APPS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 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162" name="Group 161"/>
          <p:cNvGrpSpPr/>
          <p:nvPr/>
        </p:nvGrpSpPr>
        <p:grpSpPr>
          <a:xfrm>
            <a:off x="4384265" y="4508021"/>
            <a:ext cx="241936" cy="1596390"/>
            <a:chOff x="1221104" y="4632960"/>
            <a:chExt cx="241936" cy="1596390"/>
          </a:xfrm>
        </p:grpSpPr>
        <p:cxnSp>
          <p:nvCxnSpPr>
            <p:cNvPr id="163" name="Elbow Connector 162"/>
            <p:cNvCxnSpPr/>
            <p:nvPr/>
          </p:nvCxnSpPr>
          <p:spPr>
            <a:xfrm flipV="1">
              <a:off x="1221580" y="521970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lbow Connector 163"/>
            <p:cNvCxnSpPr/>
            <p:nvPr/>
          </p:nvCxnSpPr>
          <p:spPr>
            <a:xfrm flipV="1">
              <a:off x="1221580" y="483108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Elbow Connector 164"/>
            <p:cNvCxnSpPr/>
            <p:nvPr/>
          </p:nvCxnSpPr>
          <p:spPr>
            <a:xfrm rot="5400000" flipH="1" flipV="1">
              <a:off x="932259" y="4921805"/>
              <a:ext cx="819150" cy="241460"/>
            </a:xfrm>
            <a:prstGeom prst="bentConnector3">
              <a:avLst>
                <a:gd name="adj1" fmla="val -233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 154"/>
          <p:cNvGrpSpPr/>
          <p:nvPr/>
        </p:nvGrpSpPr>
        <p:grpSpPr>
          <a:xfrm>
            <a:off x="3212464" y="4509926"/>
            <a:ext cx="241936" cy="1588770"/>
            <a:chOff x="1221104" y="4640580"/>
            <a:chExt cx="241936" cy="1588770"/>
          </a:xfrm>
        </p:grpSpPr>
        <p:cxnSp>
          <p:nvCxnSpPr>
            <p:cNvPr id="156" name="Elbow Connector 155"/>
            <p:cNvCxnSpPr/>
            <p:nvPr/>
          </p:nvCxnSpPr>
          <p:spPr>
            <a:xfrm flipV="1">
              <a:off x="1221580" y="521970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Elbow Connector 156"/>
            <p:cNvCxnSpPr/>
            <p:nvPr/>
          </p:nvCxnSpPr>
          <p:spPr>
            <a:xfrm flipV="1">
              <a:off x="1221580" y="483108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Elbow Connector 157"/>
            <p:cNvCxnSpPr/>
            <p:nvPr/>
          </p:nvCxnSpPr>
          <p:spPr>
            <a:xfrm rot="5400000" flipH="1" flipV="1">
              <a:off x="932259" y="4929425"/>
              <a:ext cx="819150" cy="241460"/>
            </a:xfrm>
            <a:prstGeom prst="bentConnector3">
              <a:avLst>
                <a:gd name="adj1" fmla="val -233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Rectangle 62"/>
          <p:cNvSpPr>
            <a:spLocks noChangeArrowheads="1"/>
          </p:cNvSpPr>
          <p:nvPr/>
        </p:nvSpPr>
        <p:spPr bwMode="auto">
          <a:xfrm>
            <a:off x="3594100" y="516143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INTEL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Intelligence Systems </a:t>
            </a: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0" name="Rectangle 62"/>
          <p:cNvSpPr>
            <a:spLocks noChangeArrowheads="1"/>
          </p:cNvSpPr>
          <p:nvPr/>
        </p:nvSpPr>
        <p:spPr bwMode="auto">
          <a:xfrm>
            <a:off x="3594100" y="555005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C2 SYSTEMS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Command &amp; Control 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Systems 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1" name="Rectangle 62"/>
          <p:cNvSpPr>
            <a:spLocks noChangeArrowheads="1"/>
          </p:cNvSpPr>
          <p:nvPr/>
        </p:nvSpPr>
        <p:spPr bwMode="auto">
          <a:xfrm>
            <a:off x="3594100" y="593867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COMMS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Communications 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Systems </a:t>
            </a: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027142" y="4517546"/>
            <a:ext cx="241936" cy="1581150"/>
            <a:chOff x="1221104" y="4648200"/>
            <a:chExt cx="241936" cy="1581150"/>
          </a:xfrm>
        </p:grpSpPr>
        <p:cxnSp>
          <p:nvCxnSpPr>
            <p:cNvPr id="37" name="Elbow Connector 36"/>
            <p:cNvCxnSpPr/>
            <p:nvPr/>
          </p:nvCxnSpPr>
          <p:spPr>
            <a:xfrm flipV="1">
              <a:off x="1221580" y="521970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Elbow Connector 152"/>
            <p:cNvCxnSpPr/>
            <p:nvPr/>
          </p:nvCxnSpPr>
          <p:spPr>
            <a:xfrm flipV="1">
              <a:off x="1221580" y="483108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Elbow Connector 153"/>
            <p:cNvCxnSpPr/>
            <p:nvPr/>
          </p:nvCxnSpPr>
          <p:spPr>
            <a:xfrm rot="5400000" flipH="1" flipV="1">
              <a:off x="932259" y="4937045"/>
              <a:ext cx="819150" cy="241460"/>
            </a:xfrm>
            <a:prstGeom prst="bentConnector3">
              <a:avLst>
                <a:gd name="adj1" fmla="val -233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62"/>
          <p:cNvSpPr>
            <a:spLocks noChangeArrowheads="1"/>
          </p:cNvSpPr>
          <p:nvPr/>
        </p:nvSpPr>
        <p:spPr bwMode="auto">
          <a:xfrm>
            <a:off x="5638802" y="1311519"/>
            <a:ext cx="1103235" cy="379405"/>
          </a:xfrm>
          <a:prstGeom prst="rect">
            <a:avLst/>
          </a:prstGeom>
          <a:solidFill>
            <a:srgbClr val="820000"/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C000"/>
                </a:solidFill>
                <a:latin typeface="Calibri" pitchFamily="34" charset="0"/>
              </a:rPr>
              <a:t>Sergeant Major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351" y="6615945"/>
            <a:ext cx="2374517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-25000" dirty="0">
                <a:solidFill>
                  <a:schemeClr val="bg1">
                    <a:lumMod val="50000"/>
                  </a:schemeClr>
                </a:solidFill>
              </a:rPr>
              <a:t>OCT 2020</a:t>
            </a:r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73480" y="4403246"/>
            <a:ext cx="1080783" cy="685800"/>
          </a:xfrm>
          <a:prstGeom prst="rect">
            <a:avLst/>
          </a:prstGeom>
          <a:solidFill>
            <a:srgbClr val="820000"/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1000" b="1" dirty="0">
                <a:solidFill>
                  <a:srgbClr val="FFC000"/>
                </a:solidFill>
                <a:latin typeface="Calibri" pitchFamily="34" charset="0"/>
              </a:rPr>
              <a:t>CO MCTSSA</a:t>
            </a:r>
          </a:p>
          <a:p>
            <a:pPr algn="ctr" eaLnBrk="0" hangingPunct="0"/>
            <a:r>
              <a:rPr lang="en-US" sz="1000" b="1" dirty="0">
                <a:solidFill>
                  <a:schemeClr val="bg1"/>
                </a:solidFill>
                <a:latin typeface="Calibri" pitchFamily="34" charset="0"/>
              </a:rPr>
              <a:t>Marine Corps </a:t>
            </a:r>
          </a:p>
          <a:p>
            <a:pPr algn="ctr" eaLnBrk="0" hangingPunct="0"/>
            <a:r>
              <a:rPr lang="en-US" sz="1000" b="1" dirty="0">
                <a:solidFill>
                  <a:schemeClr val="bg1"/>
                </a:solidFill>
                <a:latin typeface="Calibri" pitchFamily="34" charset="0"/>
              </a:rPr>
              <a:t>Tactical Systems </a:t>
            </a:r>
          </a:p>
          <a:p>
            <a:pPr algn="ctr" eaLnBrk="0" hangingPunct="0"/>
            <a:r>
              <a:rPr lang="en-US" sz="1000" b="1" dirty="0">
                <a:solidFill>
                  <a:schemeClr val="bg1"/>
                </a:solidFill>
                <a:latin typeface="Calibri" pitchFamily="34" charset="0"/>
              </a:rPr>
              <a:t>Support Activity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948084" y="230282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Naval/MAGTF alignment </a:t>
            </a:r>
          </a:p>
        </p:txBody>
      </p:sp>
      <p:sp>
        <p:nvSpPr>
          <p:cNvPr id="108" name="Rectangle 62"/>
          <p:cNvSpPr>
            <a:spLocks noChangeArrowheads="1"/>
          </p:cNvSpPr>
          <p:nvPr/>
        </p:nvSpPr>
        <p:spPr bwMode="auto">
          <a:xfrm>
            <a:off x="3889865" y="3192783"/>
            <a:ext cx="662392" cy="38816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Contracts</a:t>
            </a: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7" name="Rectangle 62"/>
          <p:cNvSpPr>
            <a:spLocks noChangeArrowheads="1"/>
          </p:cNvSpPr>
          <p:nvPr/>
        </p:nvSpPr>
        <p:spPr bwMode="auto">
          <a:xfrm>
            <a:off x="76200" y="2818538"/>
            <a:ext cx="1373926" cy="44520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DEPUTY TO THE COMMANDER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Systems Engineering &amp; 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Acquisition Logistics</a:t>
            </a:r>
          </a:p>
        </p:txBody>
      </p:sp>
      <p:sp>
        <p:nvSpPr>
          <p:cNvPr id="119" name="Rectangle 62"/>
          <p:cNvSpPr>
            <a:spLocks noChangeArrowheads="1"/>
          </p:cNvSpPr>
          <p:nvPr/>
        </p:nvSpPr>
        <p:spPr bwMode="auto">
          <a:xfrm>
            <a:off x="1547803" y="2814057"/>
            <a:ext cx="1369274" cy="44520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DEPUTY TO THE COMMANDER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Resource 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Management</a:t>
            </a:r>
          </a:p>
        </p:txBody>
      </p:sp>
      <p:sp>
        <p:nvSpPr>
          <p:cNvPr id="122" name="Rectangle 62"/>
          <p:cNvSpPr>
            <a:spLocks noChangeArrowheads="1"/>
          </p:cNvSpPr>
          <p:nvPr/>
        </p:nvSpPr>
        <p:spPr bwMode="auto">
          <a:xfrm>
            <a:off x="1624004" y="3300467"/>
            <a:ext cx="1051948" cy="39385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2">
                <a:lumMod val="95000"/>
                <a:lumOff val="5000"/>
              </a:schemeClr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Financial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 Management</a:t>
            </a:r>
          </a:p>
        </p:txBody>
      </p:sp>
      <p:sp>
        <p:nvSpPr>
          <p:cNvPr id="123" name="Rectangle 62"/>
          <p:cNvSpPr>
            <a:spLocks noChangeArrowheads="1"/>
          </p:cNvSpPr>
          <p:nvPr/>
        </p:nvSpPr>
        <p:spPr bwMode="auto">
          <a:xfrm>
            <a:off x="1624003" y="3740506"/>
            <a:ext cx="1051948" cy="39739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Human 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Capital Management</a:t>
            </a: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4" name="Rectangle 62"/>
          <p:cNvSpPr>
            <a:spLocks noChangeArrowheads="1"/>
          </p:cNvSpPr>
          <p:nvPr/>
        </p:nvSpPr>
        <p:spPr bwMode="auto">
          <a:xfrm>
            <a:off x="129600" y="3742222"/>
            <a:ext cx="1094176" cy="38890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Acquisition Logistics &amp; 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Product Support</a:t>
            </a:r>
          </a:p>
        </p:txBody>
      </p:sp>
      <p:sp>
        <p:nvSpPr>
          <p:cNvPr id="125" name="Rectangle 62"/>
          <p:cNvSpPr>
            <a:spLocks noChangeArrowheads="1"/>
          </p:cNvSpPr>
          <p:nvPr/>
        </p:nvSpPr>
        <p:spPr bwMode="auto">
          <a:xfrm>
            <a:off x="126669" y="3304181"/>
            <a:ext cx="1088029" cy="39385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Systems 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Engineering</a:t>
            </a:r>
          </a:p>
        </p:txBody>
      </p:sp>
      <p:sp>
        <p:nvSpPr>
          <p:cNvPr id="126" name="Rectangle 62"/>
          <p:cNvSpPr>
            <a:spLocks noChangeArrowheads="1"/>
          </p:cNvSpPr>
          <p:nvPr/>
        </p:nvSpPr>
        <p:spPr bwMode="auto">
          <a:xfrm>
            <a:off x="2960657" y="3193376"/>
            <a:ext cx="850561" cy="38892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G-3/Operations &amp; 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Programs</a:t>
            </a:r>
          </a:p>
        </p:txBody>
      </p:sp>
      <p:cxnSp>
        <p:nvCxnSpPr>
          <p:cNvPr id="7" name="Elbow Connector 6"/>
          <p:cNvCxnSpPr>
            <a:endCxn id="137" idx="0"/>
          </p:cNvCxnSpPr>
          <p:nvPr/>
        </p:nvCxnSpPr>
        <p:spPr>
          <a:xfrm rot="16200000" flipH="1">
            <a:off x="5370532" y="1200264"/>
            <a:ext cx="2435814" cy="3983489"/>
          </a:xfrm>
          <a:prstGeom prst="bentConnector3">
            <a:avLst>
              <a:gd name="adj1" fmla="val 92623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982117" y="4243085"/>
            <a:ext cx="0" cy="26670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V="1">
            <a:off x="4203289" y="4234690"/>
            <a:ext cx="0" cy="28349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V="1">
            <a:off x="5846990" y="4234690"/>
            <a:ext cx="0" cy="28349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62"/>
          <p:cNvSpPr>
            <a:spLocks noChangeArrowheads="1"/>
          </p:cNvSpPr>
          <p:nvPr/>
        </p:nvSpPr>
        <p:spPr bwMode="auto">
          <a:xfrm>
            <a:off x="1232850" y="4403246"/>
            <a:ext cx="109923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FFC000"/>
                </a:solidFill>
                <a:latin typeface="Calibri" pitchFamily="34" charset="0"/>
              </a:rPr>
              <a:t>PfM GCES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Portfolio Manager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Ground Combat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Element Systems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4" name="Rectangle 62"/>
          <p:cNvSpPr>
            <a:spLocks noChangeArrowheads="1"/>
          </p:cNvSpPr>
          <p:nvPr/>
        </p:nvSpPr>
        <p:spPr bwMode="auto">
          <a:xfrm>
            <a:off x="2410673" y="4409914"/>
            <a:ext cx="109923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FFC000"/>
                </a:solidFill>
                <a:latin typeface="Calibri" pitchFamily="34" charset="0"/>
              </a:rPr>
              <a:t>PfM LCES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Portfolio Manager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Logistics  Combat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Element Systems</a:t>
            </a:r>
          </a:p>
        </p:txBody>
      </p:sp>
      <p:sp>
        <p:nvSpPr>
          <p:cNvPr id="135" name="Rectangle 62"/>
          <p:cNvSpPr>
            <a:spLocks noChangeArrowheads="1"/>
          </p:cNvSpPr>
          <p:nvPr/>
        </p:nvSpPr>
        <p:spPr bwMode="auto">
          <a:xfrm>
            <a:off x="3588496" y="4412771"/>
            <a:ext cx="109923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FFC000"/>
                </a:solidFill>
                <a:latin typeface="Calibri" pitchFamily="34" charset="0"/>
              </a:rPr>
              <a:t>PfM CES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Portfolio Manager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Command Element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Systems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6" name="Rectangle 62"/>
          <p:cNvSpPr>
            <a:spLocks noChangeArrowheads="1"/>
          </p:cNvSpPr>
          <p:nvPr/>
        </p:nvSpPr>
        <p:spPr bwMode="auto">
          <a:xfrm>
            <a:off x="5278239" y="4418492"/>
            <a:ext cx="1189236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000" b="1" dirty="0">
                <a:solidFill>
                  <a:srgbClr val="FFC000"/>
                </a:solidFill>
                <a:latin typeface="Calibri" pitchFamily="34" charset="0"/>
              </a:rPr>
              <a:t>PfM SES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Portfolio Manager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Supporting 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Establishment Systems</a:t>
            </a:r>
          </a:p>
          <a:p>
            <a:pPr algn="ctr" eaLnBrk="0" hangingPunct="0">
              <a:defRPr/>
            </a:pPr>
            <a:endParaRPr lang="en-US" sz="9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7" name="Rectangle 62"/>
          <p:cNvSpPr>
            <a:spLocks noChangeArrowheads="1"/>
          </p:cNvSpPr>
          <p:nvPr/>
        </p:nvSpPr>
        <p:spPr bwMode="auto">
          <a:xfrm>
            <a:off x="8100507" y="4409914"/>
            <a:ext cx="95935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FFC000"/>
                </a:solidFill>
                <a:latin typeface="Calibri" pitchFamily="34" charset="0"/>
              </a:rPr>
              <a:t>PM LAV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rgbClr val="FFC000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1000" b="1" dirty="0">
              <a:solidFill>
                <a:srgbClr val="FFC000"/>
              </a:solidFill>
              <a:latin typeface="Calibri" pitchFamily="34" charset="0"/>
            </a:endParaRPr>
          </a:p>
        </p:txBody>
      </p:sp>
      <p:sp>
        <p:nvSpPr>
          <p:cNvPr id="138" name="Rectangle 62"/>
          <p:cNvSpPr>
            <a:spLocks noChangeArrowheads="1"/>
          </p:cNvSpPr>
          <p:nvPr/>
        </p:nvSpPr>
        <p:spPr bwMode="auto">
          <a:xfrm>
            <a:off x="7062563" y="4416941"/>
            <a:ext cx="95935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1000" b="1" dirty="0">
                <a:solidFill>
                  <a:srgbClr val="FFC000"/>
                </a:solidFill>
                <a:latin typeface="Calibri" pitchFamily="34" charset="0"/>
              </a:rPr>
              <a:t>PM TRASYS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Program Manager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Training Systems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6" name="Rectangle 62"/>
          <p:cNvSpPr>
            <a:spLocks noChangeArrowheads="1"/>
          </p:cNvSpPr>
          <p:nvPr/>
        </p:nvSpPr>
        <p:spPr bwMode="auto">
          <a:xfrm>
            <a:off x="2414349" y="5151911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ENG SYS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Engineer Systems 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7" name="Rectangle 62"/>
          <p:cNvSpPr>
            <a:spLocks noChangeArrowheads="1"/>
          </p:cNvSpPr>
          <p:nvPr/>
        </p:nvSpPr>
        <p:spPr bwMode="auto">
          <a:xfrm>
            <a:off x="2414349" y="5540531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SUP/MAINT SYS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Supply &amp; Maintenance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 Systems 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8" name="Rectangle 62"/>
          <p:cNvSpPr>
            <a:spLocks noChangeArrowheads="1"/>
          </p:cNvSpPr>
          <p:nvPr/>
        </p:nvSpPr>
        <p:spPr bwMode="auto">
          <a:xfrm>
            <a:off x="2414349" y="5929151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AMMO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Ammunition</a:t>
            </a: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 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231" name="Straight Connector 230"/>
          <p:cNvCxnSpPr/>
          <p:nvPr/>
        </p:nvCxnSpPr>
        <p:spPr>
          <a:xfrm>
            <a:off x="6896944" y="2064623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6888879" y="2436614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6888878" y="2798487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6898166" y="3185119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flipH="1" flipV="1">
            <a:off x="6236111" y="3013021"/>
            <a:ext cx="1" cy="19811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62"/>
          <p:cNvSpPr>
            <a:spLocks noChangeArrowheads="1"/>
          </p:cNvSpPr>
          <p:nvPr/>
        </p:nvSpPr>
        <p:spPr bwMode="auto">
          <a:xfrm>
            <a:off x="5897990" y="3146088"/>
            <a:ext cx="676238" cy="2714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Staff Sec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5" name="Rectangle 62"/>
          <p:cNvSpPr>
            <a:spLocks noChangeArrowheads="1"/>
          </p:cNvSpPr>
          <p:nvPr/>
        </p:nvSpPr>
        <p:spPr bwMode="auto">
          <a:xfrm>
            <a:off x="7057458" y="1595435"/>
            <a:ext cx="787212" cy="26820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750" b="1" dirty="0">
                <a:solidFill>
                  <a:srgbClr val="FFC000"/>
                </a:solidFill>
                <a:latin typeface="Calibri" pitchFamily="34" charset="0"/>
              </a:rPr>
              <a:t>AC/S  G-1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Admin</a:t>
            </a:r>
          </a:p>
        </p:txBody>
      </p:sp>
      <p:sp>
        <p:nvSpPr>
          <p:cNvPr id="196" name="Rectangle 62"/>
          <p:cNvSpPr>
            <a:spLocks noChangeArrowheads="1"/>
          </p:cNvSpPr>
          <p:nvPr/>
        </p:nvSpPr>
        <p:spPr bwMode="auto">
          <a:xfrm>
            <a:off x="7057457" y="1925241"/>
            <a:ext cx="787212" cy="27876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750" b="1" dirty="0">
                <a:solidFill>
                  <a:srgbClr val="FFC000"/>
                </a:solidFill>
                <a:latin typeface="Calibri" pitchFamily="34" charset="0"/>
              </a:rPr>
              <a:t>AC/S G-2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Security</a:t>
            </a:r>
          </a:p>
        </p:txBody>
      </p:sp>
      <p:sp>
        <p:nvSpPr>
          <p:cNvPr id="197" name="Rectangle 62"/>
          <p:cNvSpPr>
            <a:spLocks noChangeArrowheads="1"/>
          </p:cNvSpPr>
          <p:nvPr/>
        </p:nvSpPr>
        <p:spPr bwMode="auto">
          <a:xfrm>
            <a:off x="7057459" y="2265611"/>
            <a:ext cx="791143" cy="34071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750" b="1" dirty="0">
                <a:solidFill>
                  <a:srgbClr val="FFC000"/>
                </a:solidFill>
                <a:latin typeface="Calibri" pitchFamily="34" charset="0"/>
              </a:rPr>
              <a:t>AC/S G-4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Facilities, Supply 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&amp; Services </a:t>
            </a:r>
          </a:p>
        </p:txBody>
      </p:sp>
      <p:sp>
        <p:nvSpPr>
          <p:cNvPr id="198" name="Rectangle 62"/>
          <p:cNvSpPr>
            <a:spLocks noChangeArrowheads="1"/>
          </p:cNvSpPr>
          <p:nvPr/>
        </p:nvSpPr>
        <p:spPr bwMode="auto">
          <a:xfrm>
            <a:off x="7057457" y="2663164"/>
            <a:ext cx="787212" cy="27065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750" b="1" dirty="0">
              <a:solidFill>
                <a:srgbClr val="FFC000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750" b="1" dirty="0">
                <a:solidFill>
                  <a:srgbClr val="FFC000"/>
                </a:solidFill>
                <a:latin typeface="Calibri" pitchFamily="34" charset="0"/>
              </a:rPr>
              <a:t>AC/S G-6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OCIO</a:t>
            </a:r>
          </a:p>
          <a:p>
            <a:pPr algn="ctr" eaLnBrk="0" hangingPunct="0">
              <a:defRPr/>
            </a:pPr>
            <a:endParaRPr lang="en-US" sz="75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9" name="Rectangle 62"/>
          <p:cNvSpPr>
            <a:spLocks noChangeArrowheads="1"/>
          </p:cNvSpPr>
          <p:nvPr/>
        </p:nvSpPr>
        <p:spPr bwMode="auto">
          <a:xfrm>
            <a:off x="7065746" y="2992880"/>
            <a:ext cx="787212" cy="46681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750" b="1" dirty="0">
                <a:solidFill>
                  <a:srgbClr val="FFC000"/>
                </a:solidFill>
                <a:latin typeface="Calibri" pitchFamily="34" charset="0"/>
              </a:rPr>
              <a:t>OPAC/LA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Office of Public 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Affairs &amp; Comm/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Legislative Affairs</a:t>
            </a:r>
          </a:p>
        </p:txBody>
      </p:sp>
      <p:sp>
        <p:nvSpPr>
          <p:cNvPr id="91" name="Rectangle 62"/>
          <p:cNvSpPr>
            <a:spLocks noChangeArrowheads="1"/>
          </p:cNvSpPr>
          <p:nvPr/>
        </p:nvSpPr>
        <p:spPr bwMode="auto">
          <a:xfrm>
            <a:off x="5713640" y="2717577"/>
            <a:ext cx="1002097" cy="3026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CoS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Chief of Staff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226" name="Elbow Connector 225"/>
          <p:cNvCxnSpPr>
            <a:endCxn id="195" idx="1"/>
          </p:cNvCxnSpPr>
          <p:nvPr/>
        </p:nvCxnSpPr>
        <p:spPr>
          <a:xfrm flipV="1">
            <a:off x="6720299" y="1729538"/>
            <a:ext cx="337161" cy="1144109"/>
          </a:xfrm>
          <a:prstGeom prst="bentConnector3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Elbow Connector 226"/>
          <p:cNvCxnSpPr/>
          <p:nvPr/>
        </p:nvCxnSpPr>
        <p:spPr>
          <a:xfrm rot="16200000" flipH="1">
            <a:off x="6575667" y="3192643"/>
            <a:ext cx="811428" cy="181430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715294" y="2619626"/>
            <a:ext cx="3464732" cy="698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1" idx="1"/>
          </p:cNvCxnSpPr>
          <p:nvPr/>
        </p:nvCxnSpPr>
        <p:spPr>
          <a:xfrm flipH="1">
            <a:off x="4596697" y="2868883"/>
            <a:ext cx="1116943" cy="476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1902003" y="1978901"/>
            <a:ext cx="1804986" cy="60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62"/>
          <p:cNvSpPr>
            <a:spLocks noChangeArrowheads="1"/>
          </p:cNvSpPr>
          <p:nvPr/>
        </p:nvSpPr>
        <p:spPr bwMode="auto">
          <a:xfrm>
            <a:off x="7065746" y="3521109"/>
            <a:ext cx="787212" cy="33592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750" b="1" dirty="0">
                <a:solidFill>
                  <a:srgbClr val="FFC000"/>
                </a:solidFill>
                <a:latin typeface="Calibri" pitchFamily="34" charset="0"/>
              </a:rPr>
              <a:t>IG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Inspector </a:t>
            </a:r>
          </a:p>
          <a:p>
            <a:pPr algn="ctr" eaLnBrk="0" hangingPunct="0">
              <a:defRPr/>
            </a:pPr>
            <a:r>
              <a:rPr lang="en-US" sz="750" b="1" dirty="0">
                <a:solidFill>
                  <a:schemeClr val="bg1"/>
                </a:solidFill>
                <a:latin typeface="Calibri" pitchFamily="34" charset="0"/>
              </a:rPr>
              <a:t>General</a:t>
            </a:r>
          </a:p>
        </p:txBody>
      </p:sp>
      <p:sp>
        <p:nvSpPr>
          <p:cNvPr id="105" name="Rectangle 62"/>
          <p:cNvSpPr>
            <a:spLocks noChangeArrowheads="1"/>
          </p:cNvSpPr>
          <p:nvPr/>
        </p:nvSpPr>
        <p:spPr bwMode="auto">
          <a:xfrm>
            <a:off x="76202" y="5154685"/>
            <a:ext cx="958835" cy="3889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AVTB</a:t>
            </a:r>
          </a:p>
          <a:p>
            <a:pPr algn="ctr" eaLnBrk="0" hangingPunct="0"/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Amphibious Vehicle </a:t>
            </a:r>
          </a:p>
          <a:p>
            <a:pPr algn="ctr" eaLnBrk="0" hangingPunct="0"/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Test Branch  </a:t>
            </a:r>
          </a:p>
        </p:txBody>
      </p:sp>
      <p:cxnSp>
        <p:nvCxnSpPr>
          <p:cNvPr id="107" name="Straight Connector 106"/>
          <p:cNvCxnSpPr/>
          <p:nvPr/>
        </p:nvCxnSpPr>
        <p:spPr>
          <a:xfrm flipV="1">
            <a:off x="2418866" y="1978901"/>
            <a:ext cx="0" cy="64656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62"/>
          <p:cNvSpPr>
            <a:spLocks noChangeArrowheads="1"/>
          </p:cNvSpPr>
          <p:nvPr/>
        </p:nvSpPr>
        <p:spPr bwMode="auto">
          <a:xfrm>
            <a:off x="1244600" y="5151912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IW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Infantry Weapons</a:t>
            </a: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" name="Rectangle 62"/>
          <p:cNvSpPr>
            <a:spLocks noChangeArrowheads="1"/>
          </p:cNvSpPr>
          <p:nvPr/>
        </p:nvSpPr>
        <p:spPr bwMode="auto">
          <a:xfrm>
            <a:off x="1244600" y="5540531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ICE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Infantry Combat 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Equipment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5" name="Rectangle 62"/>
          <p:cNvSpPr>
            <a:spLocks noChangeArrowheads="1"/>
          </p:cNvSpPr>
          <p:nvPr/>
        </p:nvSpPr>
        <p:spPr bwMode="auto">
          <a:xfrm>
            <a:off x="1244600" y="5929151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 LRF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Long Range Fires</a:t>
            </a: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6" name="Rectangle 62"/>
          <p:cNvSpPr>
            <a:spLocks noChangeArrowheads="1"/>
          </p:cNvSpPr>
          <p:nvPr/>
        </p:nvSpPr>
        <p:spPr bwMode="auto">
          <a:xfrm>
            <a:off x="6018490" y="5670425"/>
            <a:ext cx="959354" cy="5281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WGC</a:t>
            </a:r>
          </a:p>
          <a:p>
            <a:pPr algn="ctr" eaLnBrk="0" hangingPunct="0">
              <a:lnSpc>
                <a:spcPts val="800"/>
              </a:lnSpc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Program Manager</a:t>
            </a:r>
          </a:p>
          <a:p>
            <a:pPr algn="ctr" eaLnBrk="0" hangingPunct="0">
              <a:lnSpc>
                <a:spcPts val="800"/>
              </a:lnSpc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Wargaming </a:t>
            </a:r>
          </a:p>
          <a:p>
            <a:pPr algn="ctr" eaLnBrk="0" hangingPunct="0">
              <a:lnSpc>
                <a:spcPts val="800"/>
              </a:lnSpc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Capability</a:t>
            </a:r>
          </a:p>
        </p:txBody>
      </p:sp>
      <p:sp>
        <p:nvSpPr>
          <p:cNvPr id="121" name="Rectangle 62"/>
          <p:cNvSpPr>
            <a:spLocks noChangeArrowheads="1"/>
          </p:cNvSpPr>
          <p:nvPr/>
        </p:nvSpPr>
        <p:spPr bwMode="auto">
          <a:xfrm>
            <a:off x="6003192" y="5278555"/>
            <a:ext cx="96390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MC Cyber Ops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Marine Corps 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Cyber Operations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8" name="Elbow Connector 7"/>
          <p:cNvCxnSpPr/>
          <p:nvPr/>
        </p:nvCxnSpPr>
        <p:spPr>
          <a:xfrm rot="10800000">
            <a:off x="5877678" y="5452108"/>
            <a:ext cx="125515" cy="279"/>
          </a:xfrm>
          <a:prstGeom prst="bentConnector3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556101" y="992675"/>
            <a:ext cx="1351016" cy="1482053"/>
            <a:chOff x="-2052628" y="1064735"/>
            <a:chExt cx="1351016" cy="1482053"/>
          </a:xfrm>
          <a:solidFill>
            <a:schemeClr val="bg2">
              <a:lumMod val="50000"/>
            </a:schemeClr>
          </a:solidFill>
        </p:grpSpPr>
        <p:cxnSp>
          <p:nvCxnSpPr>
            <p:cNvPr id="180" name="Straight Connector 179"/>
            <p:cNvCxnSpPr/>
            <p:nvPr/>
          </p:nvCxnSpPr>
          <p:spPr>
            <a:xfrm>
              <a:off x="-981781" y="1162386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62"/>
            <p:cNvSpPr>
              <a:spLocks noChangeArrowheads="1"/>
            </p:cNvSpPr>
            <p:nvPr/>
          </p:nvSpPr>
          <p:spPr bwMode="auto">
            <a:xfrm>
              <a:off x="-2052627" y="1064735"/>
              <a:ext cx="1215020" cy="204827"/>
            </a:xfrm>
            <a:prstGeom prst="rect">
              <a:avLst/>
            </a:prstGeom>
            <a:grpFill/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750" b="1" dirty="0">
                  <a:solidFill>
                    <a:srgbClr val="FFC000"/>
                  </a:solidFill>
                  <a:latin typeface="Calibri" pitchFamily="34" charset="0"/>
                </a:rPr>
                <a:t>Counsel</a:t>
              </a:r>
            </a:p>
          </p:txBody>
        </p:sp>
        <p:cxnSp>
          <p:nvCxnSpPr>
            <p:cNvPr id="181" name="Straight Connector 180"/>
            <p:cNvCxnSpPr/>
            <p:nvPr/>
          </p:nvCxnSpPr>
          <p:spPr>
            <a:xfrm>
              <a:off x="-978366" y="1397523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Rectangle 62"/>
            <p:cNvSpPr>
              <a:spLocks noChangeArrowheads="1"/>
            </p:cNvSpPr>
            <p:nvPr/>
          </p:nvSpPr>
          <p:spPr bwMode="auto">
            <a:xfrm>
              <a:off x="-2052627" y="1308255"/>
              <a:ext cx="1215020" cy="204827"/>
            </a:xfrm>
            <a:prstGeom prst="rect">
              <a:avLst/>
            </a:prstGeom>
            <a:grpFill/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750" b="1" dirty="0">
                  <a:solidFill>
                    <a:srgbClr val="FFC000"/>
                  </a:solidFill>
                  <a:latin typeface="Calibri" pitchFamily="34" charset="0"/>
                </a:rPr>
                <a:t>International Programs</a:t>
              </a:r>
            </a:p>
          </p:txBody>
        </p:sp>
        <p:cxnSp>
          <p:nvCxnSpPr>
            <p:cNvPr id="110" name="Straight Connector 109"/>
            <p:cNvCxnSpPr/>
            <p:nvPr/>
          </p:nvCxnSpPr>
          <p:spPr>
            <a:xfrm>
              <a:off x="-978366" y="1648141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62"/>
            <p:cNvSpPr>
              <a:spLocks noChangeArrowheads="1"/>
            </p:cNvSpPr>
            <p:nvPr/>
          </p:nvSpPr>
          <p:spPr bwMode="auto">
            <a:xfrm>
              <a:off x="-2052628" y="1795295"/>
              <a:ext cx="1215021" cy="204827"/>
            </a:xfrm>
            <a:prstGeom prst="rect">
              <a:avLst/>
            </a:prstGeom>
            <a:grpFill/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750" b="1" dirty="0">
                  <a:solidFill>
                    <a:srgbClr val="FFC000"/>
                  </a:solidFill>
                  <a:latin typeface="Calibri" pitchFamily="34" charset="0"/>
                </a:rPr>
                <a:t>Command Safety</a:t>
              </a:r>
            </a:p>
          </p:txBody>
        </p:sp>
        <p:cxnSp>
          <p:nvCxnSpPr>
            <p:cNvPr id="130" name="Straight Connector 129"/>
            <p:cNvCxnSpPr/>
            <p:nvPr/>
          </p:nvCxnSpPr>
          <p:spPr>
            <a:xfrm>
              <a:off x="-973603" y="2134845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Rectangle 62"/>
            <p:cNvSpPr>
              <a:spLocks noChangeArrowheads="1"/>
            </p:cNvSpPr>
            <p:nvPr/>
          </p:nvSpPr>
          <p:spPr bwMode="auto">
            <a:xfrm>
              <a:off x="-2052627" y="2038815"/>
              <a:ext cx="1215020" cy="204827"/>
            </a:xfrm>
            <a:prstGeom prst="rect">
              <a:avLst/>
            </a:prstGeom>
            <a:grpFill/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750" b="1" dirty="0">
                  <a:solidFill>
                    <a:srgbClr val="FFC000"/>
                  </a:solidFill>
                  <a:latin typeface="Calibri" pitchFamily="34" charset="0"/>
                </a:rPr>
                <a:t>Intelligence Liaison Officer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714553" y="1154649"/>
              <a:ext cx="8178" cy="1234386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-978717" y="2380779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Rectangle 62"/>
            <p:cNvSpPr>
              <a:spLocks noChangeArrowheads="1"/>
            </p:cNvSpPr>
            <p:nvPr/>
          </p:nvSpPr>
          <p:spPr bwMode="auto">
            <a:xfrm>
              <a:off x="-2052627" y="2282334"/>
              <a:ext cx="1215020" cy="26445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/>
              </a:solidFill>
              <a:prstDash val="solid"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750" b="1" dirty="0">
                  <a:solidFill>
                    <a:srgbClr val="FFC000"/>
                  </a:solidFill>
                  <a:latin typeface="Calibri" pitchFamily="34" charset="0"/>
                </a:rPr>
                <a:t>Test &amp; Evaluation</a:t>
              </a:r>
            </a:p>
          </p:txBody>
        </p:sp>
        <p:sp>
          <p:nvSpPr>
            <p:cNvPr id="106" name="Rectangle 62"/>
            <p:cNvSpPr>
              <a:spLocks noChangeArrowheads="1"/>
            </p:cNvSpPr>
            <p:nvPr/>
          </p:nvSpPr>
          <p:spPr bwMode="auto">
            <a:xfrm>
              <a:off x="-2052627" y="1551775"/>
              <a:ext cx="1215020" cy="204827"/>
            </a:xfrm>
            <a:prstGeom prst="rect">
              <a:avLst/>
            </a:prstGeom>
            <a:grpFill/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750" b="1" dirty="0">
                  <a:solidFill>
                    <a:srgbClr val="FFC000"/>
                  </a:solidFill>
                  <a:latin typeface="Calibri" pitchFamily="34" charset="0"/>
                </a:rPr>
                <a:t>Small Business</a:t>
              </a:r>
            </a:p>
          </p:txBody>
        </p:sp>
      </p:grpSp>
      <p:sp>
        <p:nvSpPr>
          <p:cNvPr id="109" name="Rectangle 62"/>
          <p:cNvSpPr>
            <a:spLocks noChangeArrowheads="1"/>
          </p:cNvSpPr>
          <p:nvPr/>
        </p:nvSpPr>
        <p:spPr bwMode="auto">
          <a:xfrm>
            <a:off x="1244600" y="6311935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 FSS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Fire Support Systems</a:t>
            </a: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985353" y="5234302"/>
            <a:ext cx="1072103" cy="43612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6759977" y="4234690"/>
            <a:ext cx="21823" cy="101721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Oval 150"/>
          <p:cNvSpPr/>
          <p:nvPr/>
        </p:nvSpPr>
        <p:spPr>
          <a:xfrm>
            <a:off x="5983366" y="5694607"/>
            <a:ext cx="1072103" cy="487756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>
            <a:off x="4799848" y="5251270"/>
            <a:ext cx="923696" cy="221475"/>
          </a:xfrm>
          <a:prstGeom prst="rightArrow">
            <a:avLst/>
          </a:prstGeom>
          <a:solidFill>
            <a:srgbClr val="C00000"/>
          </a:soli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ight Arrow 176"/>
          <p:cNvSpPr/>
          <p:nvPr/>
        </p:nvSpPr>
        <p:spPr>
          <a:xfrm>
            <a:off x="8100507" y="4632741"/>
            <a:ext cx="959354" cy="386419"/>
          </a:xfrm>
          <a:prstGeom prst="rightArrow">
            <a:avLst/>
          </a:prstGeom>
          <a:solidFill>
            <a:srgbClr val="FF0000">
              <a:alpha val="80000"/>
            </a:srgbClr>
          </a:soli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Elbow Connector 25"/>
          <p:cNvCxnSpPr>
            <a:stCxn id="116" idx="2"/>
          </p:cNvCxnSpPr>
          <p:nvPr/>
        </p:nvCxnSpPr>
        <p:spPr>
          <a:xfrm rot="5400000" flipH="1">
            <a:off x="4979779" y="4680194"/>
            <a:ext cx="1135304" cy="1901473"/>
          </a:xfrm>
          <a:prstGeom prst="bentConnector4">
            <a:avLst>
              <a:gd name="adj1" fmla="val -20136"/>
              <a:gd name="adj2" fmla="val 100195"/>
            </a:avLst>
          </a:prstGeom>
          <a:ln w="28575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93783" y="6417478"/>
            <a:ext cx="16216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Move - PfM CES</a:t>
            </a:r>
          </a:p>
        </p:txBody>
      </p:sp>
      <p:sp>
        <p:nvSpPr>
          <p:cNvPr id="182" name="TextBox 181"/>
          <p:cNvSpPr txBox="1"/>
          <p:nvPr/>
        </p:nvSpPr>
        <p:spPr>
          <a:xfrm rot="16200000">
            <a:off x="6333333" y="4637410"/>
            <a:ext cx="11611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Becomes a DR-PM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4753617" y="5265732"/>
            <a:ext cx="103370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>
                <a:solidFill>
                  <a:schemeClr val="bg1"/>
                </a:solidFill>
              </a:rPr>
              <a:t>Moves to PEO DIGITAL</a:t>
            </a:r>
          </a:p>
        </p:txBody>
      </p:sp>
      <p:sp>
        <p:nvSpPr>
          <p:cNvPr id="186" name="Right Arrow 185"/>
          <p:cNvSpPr/>
          <p:nvPr/>
        </p:nvSpPr>
        <p:spPr>
          <a:xfrm>
            <a:off x="4802638" y="5674792"/>
            <a:ext cx="923696" cy="221475"/>
          </a:xfrm>
          <a:prstGeom prst="rightArrow">
            <a:avLst/>
          </a:prstGeom>
          <a:solidFill>
            <a:srgbClr val="C00000"/>
          </a:soli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4728155" y="5691599"/>
            <a:ext cx="104464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>
                <a:solidFill>
                  <a:schemeClr val="bg1"/>
                </a:solidFill>
              </a:rPr>
              <a:t>Moves to PEO DIGITAL</a:t>
            </a:r>
          </a:p>
        </p:txBody>
      </p:sp>
      <p:sp>
        <p:nvSpPr>
          <p:cNvPr id="189" name="Right Arrow 188"/>
          <p:cNvSpPr/>
          <p:nvPr/>
        </p:nvSpPr>
        <p:spPr>
          <a:xfrm>
            <a:off x="4798451" y="6026848"/>
            <a:ext cx="923696" cy="221475"/>
          </a:xfrm>
          <a:prstGeom prst="rightArrow">
            <a:avLst/>
          </a:prstGeom>
          <a:solidFill>
            <a:srgbClr val="C00000"/>
          </a:soli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TextBox 189"/>
          <p:cNvSpPr txBox="1"/>
          <p:nvPr/>
        </p:nvSpPr>
        <p:spPr>
          <a:xfrm>
            <a:off x="4754447" y="6059743"/>
            <a:ext cx="96141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>
                <a:solidFill>
                  <a:schemeClr val="bg1"/>
                </a:solidFill>
              </a:rPr>
              <a:t>Moves to PEO MLB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8086819" y="4728369"/>
            <a:ext cx="97304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>
                <a:solidFill>
                  <a:schemeClr val="bg1"/>
                </a:solidFill>
              </a:rPr>
              <a:t>Moves to PEO LS</a:t>
            </a:r>
          </a:p>
        </p:txBody>
      </p:sp>
      <p:sp>
        <p:nvSpPr>
          <p:cNvPr id="144" name="Rectangle 62"/>
          <p:cNvSpPr>
            <a:spLocks noChangeArrowheads="1"/>
          </p:cNvSpPr>
          <p:nvPr/>
        </p:nvSpPr>
        <p:spPr bwMode="auto">
          <a:xfrm>
            <a:off x="2474714" y="6124690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MHTV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Ammunition</a:t>
            </a: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 </a:t>
            </a: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7" name="Rectangle 62"/>
          <p:cNvSpPr>
            <a:spLocks noChangeArrowheads="1"/>
          </p:cNvSpPr>
          <p:nvPr/>
        </p:nvSpPr>
        <p:spPr bwMode="auto">
          <a:xfrm>
            <a:off x="2567518" y="6301855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LTV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Light Tactical Vehicles</a:t>
            </a:r>
          </a:p>
        </p:txBody>
      </p:sp>
      <p:sp>
        <p:nvSpPr>
          <p:cNvPr id="150" name="Right Arrow 149"/>
          <p:cNvSpPr/>
          <p:nvPr/>
        </p:nvSpPr>
        <p:spPr>
          <a:xfrm rot="10800000">
            <a:off x="3261958" y="6118170"/>
            <a:ext cx="959354" cy="386419"/>
          </a:xfrm>
          <a:prstGeom prst="rightArrow">
            <a:avLst/>
          </a:prstGeom>
          <a:solidFill>
            <a:srgbClr val="FF0000"/>
          </a:soli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3242597" y="6221759"/>
            <a:ext cx="102638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>
                <a:solidFill>
                  <a:schemeClr val="bg1"/>
                </a:solidFill>
              </a:rPr>
              <a:t>Moves from  PEO LS</a:t>
            </a:r>
          </a:p>
        </p:txBody>
      </p:sp>
      <p:sp>
        <p:nvSpPr>
          <p:cNvPr id="129" name="Right Arrow 128"/>
          <p:cNvSpPr/>
          <p:nvPr/>
        </p:nvSpPr>
        <p:spPr>
          <a:xfrm>
            <a:off x="314259" y="6242981"/>
            <a:ext cx="998807" cy="386419"/>
          </a:xfrm>
          <a:prstGeom prst="rightArrow">
            <a:avLst/>
          </a:prstGeom>
          <a:solidFill>
            <a:srgbClr val="FF0000">
              <a:alpha val="80000"/>
            </a:srgbClr>
          </a:solidFill>
          <a:ln w="254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TextBox 177"/>
          <p:cNvSpPr txBox="1"/>
          <p:nvPr/>
        </p:nvSpPr>
        <p:spPr>
          <a:xfrm>
            <a:off x="137535" y="6338609"/>
            <a:ext cx="131026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>
                <a:solidFill>
                  <a:schemeClr val="bg1"/>
                </a:solidFill>
              </a:rPr>
              <a:t>TAS moves from PEO LS</a:t>
            </a:r>
          </a:p>
        </p:txBody>
      </p:sp>
      <p:sp>
        <p:nvSpPr>
          <p:cNvPr id="4" name="Rectangle 62"/>
          <p:cNvSpPr>
            <a:spLocks noChangeArrowheads="1"/>
          </p:cNvSpPr>
          <p:nvPr/>
        </p:nvSpPr>
        <p:spPr bwMode="auto">
          <a:xfrm>
            <a:off x="3706991" y="1230064"/>
            <a:ext cx="1779411" cy="932363"/>
          </a:xfrm>
          <a:prstGeom prst="rect">
            <a:avLst/>
          </a:prstGeom>
          <a:solidFill>
            <a:srgbClr val="820000"/>
          </a:solidFill>
          <a:ln>
            <a:solidFill>
              <a:srgbClr val="06062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MARCORSYSCOM</a:t>
            </a:r>
          </a:p>
          <a:p>
            <a:pPr algn="ctr" eaLnBrk="0" hangingPunct="0">
              <a:defRPr/>
            </a:pPr>
            <a:r>
              <a:rPr lang="en-US" sz="1400" b="1" dirty="0">
                <a:solidFill>
                  <a:srgbClr val="FFC000"/>
                </a:solidFill>
                <a:latin typeface="Calibri" pitchFamily="34" charset="0"/>
              </a:rPr>
              <a:t>Commander</a:t>
            </a:r>
          </a:p>
          <a:p>
            <a:pPr algn="ctr" eaLnBrk="0" hangingPunct="0">
              <a:defRPr/>
            </a:pPr>
            <a:endParaRPr lang="en-US" sz="1100" b="1" dirty="0">
              <a:solidFill>
                <a:srgbClr val="FFC000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100" b="1" dirty="0">
                <a:solidFill>
                  <a:srgbClr val="FFC000"/>
                </a:solidFill>
                <a:latin typeface="Calibri" pitchFamily="34" charset="0"/>
              </a:rPr>
              <a:t>Executive Director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3706990" y="1799830"/>
            <a:ext cx="1779411" cy="0"/>
          </a:xfrm>
          <a:prstGeom prst="line">
            <a:avLst/>
          </a:prstGeom>
          <a:ln w="19050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Oval 175"/>
          <p:cNvSpPr/>
          <p:nvPr/>
        </p:nvSpPr>
        <p:spPr>
          <a:xfrm>
            <a:off x="5321969" y="4411190"/>
            <a:ext cx="1072103" cy="747947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411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Elbow Connector 10"/>
          <p:cNvCxnSpPr/>
          <p:nvPr/>
        </p:nvCxnSpPr>
        <p:spPr>
          <a:xfrm rot="5400000">
            <a:off x="1390710" y="1185136"/>
            <a:ext cx="2429146" cy="3982825"/>
          </a:xfrm>
          <a:prstGeom prst="bentConnector3">
            <a:avLst>
              <a:gd name="adj1" fmla="val 93132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V="1">
            <a:off x="6170254" y="5479849"/>
            <a:ext cx="241460" cy="1009650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2" name="Group 151"/>
          <p:cNvGrpSpPr/>
          <p:nvPr/>
        </p:nvGrpSpPr>
        <p:grpSpPr>
          <a:xfrm>
            <a:off x="6170254" y="4533740"/>
            <a:ext cx="241936" cy="1581150"/>
            <a:chOff x="1221104" y="4648200"/>
            <a:chExt cx="241936" cy="1581150"/>
          </a:xfrm>
        </p:grpSpPr>
        <p:cxnSp>
          <p:nvCxnSpPr>
            <p:cNvPr id="176" name="Elbow Connector 175"/>
            <p:cNvCxnSpPr/>
            <p:nvPr/>
          </p:nvCxnSpPr>
          <p:spPr>
            <a:xfrm flipV="1">
              <a:off x="1221580" y="521970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Elbow Connector 176"/>
            <p:cNvCxnSpPr/>
            <p:nvPr/>
          </p:nvCxnSpPr>
          <p:spPr>
            <a:xfrm flipV="1">
              <a:off x="1221580" y="483108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Elbow Connector 177"/>
            <p:cNvCxnSpPr/>
            <p:nvPr/>
          </p:nvCxnSpPr>
          <p:spPr>
            <a:xfrm rot="5400000" flipH="1" flipV="1">
              <a:off x="932259" y="4937045"/>
              <a:ext cx="819150" cy="241460"/>
            </a:xfrm>
            <a:prstGeom prst="bentConnector3">
              <a:avLst>
                <a:gd name="adj1" fmla="val -233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9" name="Elbow Connector 148"/>
          <p:cNvCxnSpPr/>
          <p:nvPr/>
        </p:nvCxnSpPr>
        <p:spPr>
          <a:xfrm flipV="1">
            <a:off x="2199076" y="5461580"/>
            <a:ext cx="241460" cy="1009650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1626947" y="1823573"/>
            <a:ext cx="271991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V="1">
            <a:off x="7400632" y="4231981"/>
            <a:ext cx="0" cy="28349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>
            <a:endCxn id="24" idx="1"/>
          </p:cNvCxnSpPr>
          <p:nvPr/>
        </p:nvCxnSpPr>
        <p:spPr>
          <a:xfrm>
            <a:off x="5370437" y="1498390"/>
            <a:ext cx="268365" cy="757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/>
          <p:cNvCxnSpPr/>
          <p:nvPr/>
        </p:nvCxnSpPr>
        <p:spPr>
          <a:xfrm rot="5400000" flipH="1" flipV="1">
            <a:off x="594317" y="4823106"/>
            <a:ext cx="819150" cy="241460"/>
          </a:xfrm>
          <a:prstGeom prst="bentConnector3">
            <a:avLst>
              <a:gd name="adj1" fmla="val -233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2057400" y="4209836"/>
            <a:ext cx="0" cy="26670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flipH="1" flipV="1">
            <a:off x="4218370" y="2624888"/>
            <a:ext cx="1" cy="68058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3352800" y="2622669"/>
            <a:ext cx="0" cy="675005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H="1" flipV="1">
            <a:off x="714973" y="2613319"/>
            <a:ext cx="1" cy="19811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H="1" flipV="1">
            <a:off x="2195065" y="2623388"/>
            <a:ext cx="1" cy="19811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3771538" y="4507851"/>
            <a:ext cx="241936" cy="1588770"/>
            <a:chOff x="1221104" y="4640580"/>
            <a:chExt cx="241936" cy="1588770"/>
          </a:xfrm>
        </p:grpSpPr>
        <p:cxnSp>
          <p:nvCxnSpPr>
            <p:cNvPr id="156" name="Elbow Connector 155"/>
            <p:cNvCxnSpPr/>
            <p:nvPr/>
          </p:nvCxnSpPr>
          <p:spPr>
            <a:xfrm flipV="1">
              <a:off x="1221580" y="521970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Elbow Connector 156"/>
            <p:cNvCxnSpPr/>
            <p:nvPr/>
          </p:nvCxnSpPr>
          <p:spPr>
            <a:xfrm flipV="1">
              <a:off x="1221580" y="483108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Elbow Connector 157"/>
            <p:cNvCxnSpPr/>
            <p:nvPr/>
          </p:nvCxnSpPr>
          <p:spPr>
            <a:xfrm rot="5400000" flipH="1" flipV="1">
              <a:off x="932259" y="4929425"/>
              <a:ext cx="819150" cy="241460"/>
            </a:xfrm>
            <a:prstGeom prst="bentConnector3">
              <a:avLst>
                <a:gd name="adj1" fmla="val -233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Rectangle 62"/>
          <p:cNvSpPr>
            <a:spLocks noChangeArrowheads="1"/>
          </p:cNvSpPr>
          <p:nvPr/>
        </p:nvSpPr>
        <p:spPr bwMode="auto">
          <a:xfrm>
            <a:off x="5334000" y="5541517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INTEL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Intelligence Systems 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0" name="Rectangle 62"/>
          <p:cNvSpPr>
            <a:spLocks noChangeArrowheads="1"/>
          </p:cNvSpPr>
          <p:nvPr/>
        </p:nvSpPr>
        <p:spPr bwMode="auto">
          <a:xfrm>
            <a:off x="5334000" y="5919307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C2 SYSTEMS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Command &amp; Control 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Systems </a:t>
            </a: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1" name="Rectangle 62"/>
          <p:cNvSpPr>
            <a:spLocks noChangeArrowheads="1"/>
          </p:cNvSpPr>
          <p:nvPr/>
        </p:nvSpPr>
        <p:spPr bwMode="auto">
          <a:xfrm>
            <a:off x="5336723" y="514983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COMMS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Communications 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Systems 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199076" y="4515471"/>
            <a:ext cx="241936" cy="1581150"/>
            <a:chOff x="1221104" y="4648200"/>
            <a:chExt cx="241936" cy="1581150"/>
          </a:xfrm>
        </p:grpSpPr>
        <p:cxnSp>
          <p:nvCxnSpPr>
            <p:cNvPr id="37" name="Elbow Connector 36"/>
            <p:cNvCxnSpPr/>
            <p:nvPr/>
          </p:nvCxnSpPr>
          <p:spPr>
            <a:xfrm flipV="1">
              <a:off x="1221580" y="521970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Elbow Connector 152"/>
            <p:cNvCxnSpPr/>
            <p:nvPr/>
          </p:nvCxnSpPr>
          <p:spPr>
            <a:xfrm flipV="1">
              <a:off x="1221580" y="4831080"/>
              <a:ext cx="241460" cy="1009650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Elbow Connector 153"/>
            <p:cNvCxnSpPr/>
            <p:nvPr/>
          </p:nvCxnSpPr>
          <p:spPr>
            <a:xfrm rot="5400000" flipH="1" flipV="1">
              <a:off x="932259" y="4937045"/>
              <a:ext cx="819150" cy="241460"/>
            </a:xfrm>
            <a:prstGeom prst="bentConnector3">
              <a:avLst>
                <a:gd name="adj1" fmla="val -233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62"/>
          <p:cNvSpPr>
            <a:spLocks noChangeArrowheads="1"/>
          </p:cNvSpPr>
          <p:nvPr/>
        </p:nvSpPr>
        <p:spPr bwMode="auto">
          <a:xfrm>
            <a:off x="5638802" y="1309444"/>
            <a:ext cx="1103235" cy="379405"/>
          </a:xfrm>
          <a:prstGeom prst="rect">
            <a:avLst/>
          </a:prstGeom>
          <a:solidFill>
            <a:srgbClr val="820000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11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Sergeant Major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351" y="6615945"/>
            <a:ext cx="686213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100" baseline="-25000" dirty="0">
                <a:solidFill>
                  <a:schemeClr val="bg1">
                    <a:lumMod val="50000"/>
                  </a:schemeClr>
                </a:solidFill>
                <a:latin typeface="Franklin Gothic Book" panose="020B0503020102020204" pitchFamily="34" charset="0"/>
              </a:rPr>
              <a:t>FEB 2021</a:t>
            </a:r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73480" y="4401171"/>
            <a:ext cx="1080783" cy="685800"/>
          </a:xfrm>
          <a:prstGeom prst="rect">
            <a:avLst/>
          </a:prstGeom>
          <a:solidFill>
            <a:srgbClr val="820000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</a:pPr>
            <a:r>
              <a:rPr lang="en-US" sz="9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CO MCTSSA</a:t>
            </a:r>
          </a:p>
          <a:p>
            <a:pPr algn="ctr" eaLnBrk="0" hangingPunct="0">
              <a:lnSpc>
                <a:spcPts val="900"/>
              </a:lnSpc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Marine Corps </a:t>
            </a:r>
          </a:p>
          <a:p>
            <a:pPr algn="ctr" eaLnBrk="0" hangingPunct="0">
              <a:lnSpc>
                <a:spcPts val="900"/>
              </a:lnSpc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Tactical Systems </a:t>
            </a:r>
          </a:p>
          <a:p>
            <a:pPr algn="ctr" eaLnBrk="0" hangingPunct="0">
              <a:lnSpc>
                <a:spcPts val="900"/>
              </a:lnSpc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Support Activity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638802" y="373845"/>
            <a:ext cx="3505197" cy="231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Current Organizational Chart</a:t>
            </a:r>
          </a:p>
        </p:txBody>
      </p:sp>
      <p:sp>
        <p:nvSpPr>
          <p:cNvPr id="108" name="Rectangle 62"/>
          <p:cNvSpPr>
            <a:spLocks noChangeArrowheads="1"/>
          </p:cNvSpPr>
          <p:nvPr/>
        </p:nvSpPr>
        <p:spPr bwMode="auto">
          <a:xfrm>
            <a:off x="3889865" y="3190708"/>
            <a:ext cx="662392" cy="38816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DIRECTOR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Franklin Gothic Book" panose="020B0503020102020204" pitchFamily="34" charset="0"/>
              </a:rPr>
              <a:t>Contracts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17" name="Rectangle 62"/>
          <p:cNvSpPr>
            <a:spLocks noChangeArrowheads="1"/>
          </p:cNvSpPr>
          <p:nvPr/>
        </p:nvSpPr>
        <p:spPr bwMode="auto">
          <a:xfrm>
            <a:off x="76200" y="2747681"/>
            <a:ext cx="1373926" cy="44520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DEPUTY TO THE COMMANDER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Systems Engineering &amp; 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Franklin Gothic Book" panose="020B0503020102020204" pitchFamily="34" charset="0"/>
              </a:rPr>
              <a:t>Acquisition Logistics</a:t>
            </a:r>
          </a:p>
        </p:txBody>
      </p:sp>
      <p:sp>
        <p:nvSpPr>
          <p:cNvPr id="119" name="Rectangle 62"/>
          <p:cNvSpPr>
            <a:spLocks noChangeArrowheads="1"/>
          </p:cNvSpPr>
          <p:nvPr/>
        </p:nvSpPr>
        <p:spPr bwMode="auto">
          <a:xfrm>
            <a:off x="1547803" y="2743200"/>
            <a:ext cx="1369274" cy="44520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DEPUTY TO THE COMMANDER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Franklin Gothic Book" panose="020B0503020102020204" pitchFamily="34" charset="0"/>
              </a:rPr>
              <a:t>Resource Management</a:t>
            </a:r>
          </a:p>
        </p:txBody>
      </p:sp>
      <p:sp>
        <p:nvSpPr>
          <p:cNvPr id="126" name="Rectangle 62"/>
          <p:cNvSpPr>
            <a:spLocks noChangeArrowheads="1"/>
          </p:cNvSpPr>
          <p:nvPr/>
        </p:nvSpPr>
        <p:spPr bwMode="auto">
          <a:xfrm>
            <a:off x="2960657" y="3191301"/>
            <a:ext cx="850561" cy="38892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DIRECTOR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Franklin Gothic Book" panose="020B0503020102020204" pitchFamily="34" charset="0"/>
              </a:rPr>
              <a:t>G-3/Operations </a:t>
            </a:r>
            <a:br>
              <a:rPr lang="en-US" sz="800" dirty="0">
                <a:solidFill>
                  <a:schemeClr val="bg1"/>
                </a:solidFill>
                <a:latin typeface="Franklin Gothic Book" panose="020B0503020102020204" pitchFamily="34" charset="0"/>
              </a:rPr>
            </a:br>
            <a:r>
              <a:rPr lang="en-US" sz="800" dirty="0">
                <a:solidFill>
                  <a:schemeClr val="bg1"/>
                </a:solidFill>
                <a:latin typeface="Franklin Gothic Book" panose="020B0503020102020204" pitchFamily="34" charset="0"/>
              </a:rPr>
              <a:t>&amp; Programs</a:t>
            </a:r>
          </a:p>
        </p:txBody>
      </p:sp>
      <p:cxnSp>
        <p:nvCxnSpPr>
          <p:cNvPr id="7" name="Elbow Connector 6"/>
          <p:cNvCxnSpPr/>
          <p:nvPr/>
        </p:nvCxnSpPr>
        <p:spPr>
          <a:xfrm rot="16200000" flipH="1">
            <a:off x="5370533" y="1189889"/>
            <a:ext cx="2435814" cy="3983489"/>
          </a:xfrm>
          <a:prstGeom prst="bentConnector3">
            <a:avLst>
              <a:gd name="adj1" fmla="val 92623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962400" y="4222456"/>
            <a:ext cx="0" cy="26670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V="1">
            <a:off x="5957005" y="4222456"/>
            <a:ext cx="0" cy="28349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62"/>
          <p:cNvSpPr>
            <a:spLocks noChangeArrowheads="1"/>
          </p:cNvSpPr>
          <p:nvPr/>
        </p:nvSpPr>
        <p:spPr bwMode="auto">
          <a:xfrm>
            <a:off x="1491566" y="4391122"/>
            <a:ext cx="109923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1000" dirty="0" err="1">
                <a:solidFill>
                  <a:srgbClr val="FFC000"/>
                </a:solidFill>
                <a:latin typeface="Franklin Gothic Demi" panose="020B0703020102020204" pitchFamily="34" charset="0"/>
              </a:rPr>
              <a:t>PfM</a:t>
            </a:r>
            <a:r>
              <a:rPr lang="en-US" sz="10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 GCES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Portfolio Manager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Ground Combat 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Element Systems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34" name="Rectangle 62"/>
          <p:cNvSpPr>
            <a:spLocks noChangeArrowheads="1"/>
          </p:cNvSpPr>
          <p:nvPr/>
        </p:nvSpPr>
        <p:spPr bwMode="auto">
          <a:xfrm>
            <a:off x="3416711" y="4407839"/>
            <a:ext cx="109923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1000" dirty="0" err="1">
                <a:solidFill>
                  <a:srgbClr val="FFC000"/>
                </a:solidFill>
                <a:latin typeface="Franklin Gothic Demi" panose="020B0703020102020204" pitchFamily="34" charset="0"/>
              </a:rPr>
              <a:t>PfM</a:t>
            </a:r>
            <a:r>
              <a:rPr lang="en-US" sz="10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 LCES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Portfolio Manager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Logistics  Combat 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Element Systems</a:t>
            </a:r>
          </a:p>
        </p:txBody>
      </p:sp>
      <p:sp>
        <p:nvSpPr>
          <p:cNvPr id="135" name="Rectangle 62"/>
          <p:cNvSpPr>
            <a:spLocks noChangeArrowheads="1"/>
          </p:cNvSpPr>
          <p:nvPr/>
        </p:nvSpPr>
        <p:spPr bwMode="auto">
          <a:xfrm>
            <a:off x="5424407" y="4409891"/>
            <a:ext cx="109923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1000" dirty="0" err="1">
                <a:solidFill>
                  <a:srgbClr val="FFC000"/>
                </a:solidFill>
                <a:latin typeface="Franklin Gothic Demi" panose="020B0703020102020204" pitchFamily="34" charset="0"/>
              </a:rPr>
              <a:t>PfM</a:t>
            </a:r>
            <a:r>
              <a:rPr lang="en-US" sz="10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 CES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Portfolio Manager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Command Element 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Systems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37" name="Rectangle 62"/>
          <p:cNvSpPr>
            <a:spLocks noChangeArrowheads="1"/>
          </p:cNvSpPr>
          <p:nvPr/>
        </p:nvSpPr>
        <p:spPr bwMode="auto">
          <a:xfrm>
            <a:off x="8100507" y="4407839"/>
            <a:ext cx="95935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10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MC </a:t>
            </a:r>
            <a:br>
              <a:rPr lang="en-US" sz="1000" dirty="0">
                <a:solidFill>
                  <a:srgbClr val="FFC000"/>
                </a:solidFill>
                <a:latin typeface="Franklin Gothic Demi" panose="020B0703020102020204" pitchFamily="34" charset="0"/>
              </a:rPr>
            </a:br>
            <a:r>
              <a:rPr lang="en-US" sz="10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Cyber Ops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Marine Corps 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Cyber Operations</a:t>
            </a:r>
          </a:p>
        </p:txBody>
      </p:sp>
      <p:sp>
        <p:nvSpPr>
          <p:cNvPr id="138" name="Rectangle 62"/>
          <p:cNvSpPr>
            <a:spLocks noChangeArrowheads="1"/>
          </p:cNvSpPr>
          <p:nvPr/>
        </p:nvSpPr>
        <p:spPr bwMode="auto">
          <a:xfrm>
            <a:off x="6905876" y="4404426"/>
            <a:ext cx="959354" cy="685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10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TRASYS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Program Manager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>
                <a:solidFill>
                  <a:schemeClr val="bg1"/>
                </a:solidFill>
                <a:latin typeface="Franklin Gothic Book" panose="020B0503020102020204" pitchFamily="34" charset="0"/>
              </a:rPr>
              <a:t>Training Systems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6" name="Rectangle 62"/>
          <p:cNvSpPr>
            <a:spLocks noChangeArrowheads="1"/>
          </p:cNvSpPr>
          <p:nvPr/>
        </p:nvSpPr>
        <p:spPr bwMode="auto">
          <a:xfrm>
            <a:off x="2973423" y="514983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ENG SYS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Engineer Systems </a:t>
            </a: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7" name="Rectangle 62"/>
          <p:cNvSpPr>
            <a:spLocks noChangeArrowheads="1"/>
          </p:cNvSpPr>
          <p:nvPr/>
        </p:nvSpPr>
        <p:spPr bwMode="auto">
          <a:xfrm>
            <a:off x="2973423" y="553845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SUP/MAINT SYS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Supply &amp; Maintenance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Systems </a:t>
            </a: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8" name="Rectangle 62"/>
          <p:cNvSpPr>
            <a:spLocks noChangeArrowheads="1"/>
          </p:cNvSpPr>
          <p:nvPr/>
        </p:nvSpPr>
        <p:spPr bwMode="auto">
          <a:xfrm>
            <a:off x="2973423" y="592707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AMMO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Ammunition</a:t>
            </a:r>
            <a:r>
              <a:rPr lang="en-US" sz="800" dirty="0">
                <a:solidFill>
                  <a:srgbClr val="FFC000"/>
                </a:solidFill>
                <a:latin typeface="Franklin Gothic Book" panose="020B0503020102020204" pitchFamily="34" charset="0"/>
              </a:rPr>
              <a:t> </a:t>
            </a: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31" name="Straight Connector 230"/>
          <p:cNvCxnSpPr/>
          <p:nvPr/>
        </p:nvCxnSpPr>
        <p:spPr>
          <a:xfrm>
            <a:off x="6896944" y="2062548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6888879" y="2434539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6888878" y="2796412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6898166" y="3183044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flipH="1" flipV="1">
            <a:off x="6236111" y="3010946"/>
            <a:ext cx="1" cy="198119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62"/>
          <p:cNvSpPr>
            <a:spLocks noChangeArrowheads="1"/>
          </p:cNvSpPr>
          <p:nvPr/>
        </p:nvSpPr>
        <p:spPr bwMode="auto">
          <a:xfrm>
            <a:off x="5897990" y="3144013"/>
            <a:ext cx="676238" cy="2714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Staff Sec</a:t>
            </a:r>
            <a:endParaRPr lang="en-US" sz="8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195" name="Rectangle 62"/>
          <p:cNvSpPr>
            <a:spLocks noChangeArrowheads="1"/>
          </p:cNvSpPr>
          <p:nvPr/>
        </p:nvSpPr>
        <p:spPr bwMode="auto">
          <a:xfrm>
            <a:off x="7057458" y="1593360"/>
            <a:ext cx="787212" cy="26820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rgbClr val="FFC000"/>
                </a:solidFill>
                <a:latin typeface="Franklin Gothic Demi" panose="020B0703020102020204" pitchFamily="34" charset="0"/>
              </a:rPr>
              <a:t>AC/S  G-1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Admin</a:t>
            </a:r>
          </a:p>
        </p:txBody>
      </p:sp>
      <p:sp>
        <p:nvSpPr>
          <p:cNvPr id="196" name="Rectangle 62"/>
          <p:cNvSpPr>
            <a:spLocks noChangeArrowheads="1"/>
          </p:cNvSpPr>
          <p:nvPr/>
        </p:nvSpPr>
        <p:spPr bwMode="auto">
          <a:xfrm>
            <a:off x="7057457" y="1923166"/>
            <a:ext cx="787212" cy="27876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rgbClr val="FFC000"/>
                </a:solidFill>
                <a:latin typeface="Franklin Gothic Demi" panose="020B0703020102020204" pitchFamily="34" charset="0"/>
              </a:rPr>
              <a:t>AC/S G-2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Security</a:t>
            </a:r>
          </a:p>
        </p:txBody>
      </p:sp>
      <p:sp>
        <p:nvSpPr>
          <p:cNvPr id="197" name="Rectangle 62"/>
          <p:cNvSpPr>
            <a:spLocks noChangeArrowheads="1"/>
          </p:cNvSpPr>
          <p:nvPr/>
        </p:nvSpPr>
        <p:spPr bwMode="auto">
          <a:xfrm>
            <a:off x="7057459" y="2263536"/>
            <a:ext cx="791143" cy="34071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rgbClr val="FFC000"/>
                </a:solidFill>
                <a:latin typeface="Franklin Gothic Demi" panose="020B0703020102020204" pitchFamily="34" charset="0"/>
              </a:rPr>
              <a:t>AC/S G-4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Facilities, Supply 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&amp; Services </a:t>
            </a:r>
          </a:p>
        </p:txBody>
      </p:sp>
      <p:sp>
        <p:nvSpPr>
          <p:cNvPr id="198" name="Rectangle 62"/>
          <p:cNvSpPr>
            <a:spLocks noChangeArrowheads="1"/>
          </p:cNvSpPr>
          <p:nvPr/>
        </p:nvSpPr>
        <p:spPr bwMode="auto">
          <a:xfrm>
            <a:off x="7057457" y="2661089"/>
            <a:ext cx="787212" cy="27065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700"/>
              </a:lnSpc>
              <a:defRPr/>
            </a:pPr>
            <a:endParaRPr lang="en-US" sz="750" dirty="0">
              <a:solidFill>
                <a:srgbClr val="FFC000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b="1" dirty="0">
                <a:solidFill>
                  <a:srgbClr val="FFC000"/>
                </a:solidFill>
                <a:latin typeface="Franklin Gothic Book" panose="020B0503020102020204" pitchFamily="34" charset="0"/>
              </a:rPr>
              <a:t>AC/S G-6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OCIO</a:t>
            </a:r>
          </a:p>
          <a:p>
            <a:pPr algn="ctr" eaLnBrk="0" hangingPunct="0">
              <a:lnSpc>
                <a:spcPts val="700"/>
              </a:lnSpc>
              <a:defRPr/>
            </a:pPr>
            <a:endParaRPr lang="en-US" sz="75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99" name="Rectangle 62"/>
          <p:cNvSpPr>
            <a:spLocks noChangeArrowheads="1"/>
          </p:cNvSpPr>
          <p:nvPr/>
        </p:nvSpPr>
        <p:spPr bwMode="auto">
          <a:xfrm>
            <a:off x="7065746" y="2990805"/>
            <a:ext cx="787212" cy="46681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700"/>
              </a:lnSpc>
              <a:defRPr/>
            </a:pPr>
            <a:r>
              <a:rPr lang="en-US" sz="750" b="1" dirty="0">
                <a:solidFill>
                  <a:srgbClr val="FFC000"/>
                </a:solidFill>
                <a:latin typeface="Franklin Gothic Book" panose="020B0503020102020204" pitchFamily="34" charset="0"/>
              </a:rPr>
              <a:t>OPAC/LA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Office of Public 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Affairs &amp; </a:t>
            </a:r>
            <a:r>
              <a:rPr lang="en-US" sz="75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Comm</a:t>
            </a: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/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Legislative Affairs</a:t>
            </a:r>
          </a:p>
        </p:txBody>
      </p:sp>
      <p:sp>
        <p:nvSpPr>
          <p:cNvPr id="91" name="Rectangle 62"/>
          <p:cNvSpPr>
            <a:spLocks noChangeArrowheads="1"/>
          </p:cNvSpPr>
          <p:nvPr/>
        </p:nvSpPr>
        <p:spPr bwMode="auto">
          <a:xfrm>
            <a:off x="5713640" y="2715502"/>
            <a:ext cx="1002097" cy="302612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900" dirty="0" err="1">
                <a:solidFill>
                  <a:srgbClr val="FFC000"/>
                </a:solidFill>
                <a:latin typeface="Franklin Gothic Demi" panose="020B0703020102020204" pitchFamily="34" charset="0"/>
              </a:rPr>
              <a:t>CoS</a:t>
            </a:r>
            <a:endParaRPr lang="en-US" sz="900" dirty="0">
              <a:solidFill>
                <a:srgbClr val="FFC000"/>
              </a:solidFill>
              <a:latin typeface="Franklin Gothic Demi" panose="020B07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Franklin Gothic Book" panose="020B0503020102020204" pitchFamily="34" charset="0"/>
              </a:rPr>
              <a:t>Chief of Staff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226" name="Elbow Connector 225"/>
          <p:cNvCxnSpPr>
            <a:endCxn id="195" idx="1"/>
          </p:cNvCxnSpPr>
          <p:nvPr/>
        </p:nvCxnSpPr>
        <p:spPr>
          <a:xfrm flipV="1">
            <a:off x="6720299" y="1727463"/>
            <a:ext cx="337161" cy="1144109"/>
          </a:xfrm>
          <a:prstGeom prst="bentConnector3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Elbow Connector 226"/>
          <p:cNvCxnSpPr/>
          <p:nvPr/>
        </p:nvCxnSpPr>
        <p:spPr>
          <a:xfrm rot="16200000" flipH="1">
            <a:off x="6569317" y="3190568"/>
            <a:ext cx="811428" cy="181430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715294" y="2617551"/>
            <a:ext cx="3511769" cy="1912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1" idx="1"/>
          </p:cNvCxnSpPr>
          <p:nvPr/>
        </p:nvCxnSpPr>
        <p:spPr>
          <a:xfrm flipH="1">
            <a:off x="4596697" y="2866808"/>
            <a:ext cx="1116943" cy="476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1902003" y="1976826"/>
            <a:ext cx="1804986" cy="602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62"/>
          <p:cNvSpPr>
            <a:spLocks noChangeArrowheads="1"/>
          </p:cNvSpPr>
          <p:nvPr/>
        </p:nvSpPr>
        <p:spPr bwMode="auto">
          <a:xfrm>
            <a:off x="7065746" y="3519034"/>
            <a:ext cx="787212" cy="33592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700"/>
              </a:lnSpc>
              <a:defRPr/>
            </a:pPr>
            <a:r>
              <a:rPr lang="en-US" sz="750" b="1" dirty="0">
                <a:solidFill>
                  <a:srgbClr val="FFC000"/>
                </a:solidFill>
                <a:latin typeface="Franklin Gothic Book" panose="020B0503020102020204" pitchFamily="34" charset="0"/>
              </a:rPr>
              <a:t>IG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Inspector 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750" dirty="0">
                <a:solidFill>
                  <a:schemeClr val="bg1"/>
                </a:solidFill>
                <a:latin typeface="Franklin Gothic Book" panose="020B0503020102020204" pitchFamily="34" charset="0"/>
              </a:rPr>
              <a:t>General</a:t>
            </a:r>
          </a:p>
        </p:txBody>
      </p:sp>
      <p:sp>
        <p:nvSpPr>
          <p:cNvPr id="105" name="Rectangle 62"/>
          <p:cNvSpPr>
            <a:spLocks noChangeArrowheads="1"/>
          </p:cNvSpPr>
          <p:nvPr/>
        </p:nvSpPr>
        <p:spPr bwMode="auto">
          <a:xfrm>
            <a:off x="76202" y="5152610"/>
            <a:ext cx="958835" cy="38890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AVTB</a:t>
            </a:r>
          </a:p>
          <a:p>
            <a:pPr algn="ctr" eaLnBrk="0" hangingPunct="0">
              <a:lnSpc>
                <a:spcPts val="900"/>
              </a:lnSpc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Amphibious Vehicle </a:t>
            </a:r>
          </a:p>
          <a:p>
            <a:pPr algn="ctr" eaLnBrk="0" hangingPunct="0">
              <a:lnSpc>
                <a:spcPts val="900"/>
              </a:lnSpc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Test Branch  </a:t>
            </a:r>
          </a:p>
        </p:txBody>
      </p:sp>
      <p:cxnSp>
        <p:nvCxnSpPr>
          <p:cNvPr id="107" name="Straight Connector 106"/>
          <p:cNvCxnSpPr/>
          <p:nvPr/>
        </p:nvCxnSpPr>
        <p:spPr>
          <a:xfrm flipV="1">
            <a:off x="2418866" y="1976826"/>
            <a:ext cx="0" cy="64656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62"/>
          <p:cNvSpPr>
            <a:spLocks noChangeArrowheads="1"/>
          </p:cNvSpPr>
          <p:nvPr/>
        </p:nvSpPr>
        <p:spPr bwMode="auto">
          <a:xfrm>
            <a:off x="1416534" y="5149837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IW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Infantry Weapons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13" name="Rectangle 62"/>
          <p:cNvSpPr>
            <a:spLocks noChangeArrowheads="1"/>
          </p:cNvSpPr>
          <p:nvPr/>
        </p:nvSpPr>
        <p:spPr bwMode="auto">
          <a:xfrm>
            <a:off x="1416534" y="553845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ICE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Infantry Combat 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Equipment</a:t>
            </a: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15" name="Rectangle 62"/>
          <p:cNvSpPr>
            <a:spLocks noChangeArrowheads="1"/>
          </p:cNvSpPr>
          <p:nvPr/>
        </p:nvSpPr>
        <p:spPr bwMode="auto">
          <a:xfrm>
            <a:off x="1416534" y="5927076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 LRF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Long Range Fires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16" name="Rectangle 62"/>
          <p:cNvSpPr>
            <a:spLocks noChangeArrowheads="1"/>
          </p:cNvSpPr>
          <p:nvPr/>
        </p:nvSpPr>
        <p:spPr bwMode="auto">
          <a:xfrm>
            <a:off x="5333520" y="6316352"/>
            <a:ext cx="914953" cy="3462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700"/>
              </a:lnSpc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WGC</a:t>
            </a:r>
          </a:p>
          <a:p>
            <a:pPr algn="ctr" eaLnBrk="0" hangingPunct="0">
              <a:lnSpc>
                <a:spcPts val="700"/>
              </a:lnSpc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Program Manager</a:t>
            </a:r>
          </a:p>
          <a:p>
            <a:pPr algn="ctr" eaLnBrk="0" hangingPunct="0">
              <a:lnSpc>
                <a:spcPts val="700"/>
              </a:lnSpc>
            </a:pPr>
            <a:r>
              <a:rPr lang="en-US" sz="7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Wargaming</a:t>
            </a: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 Capability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56101" y="990600"/>
            <a:ext cx="1351016" cy="1482053"/>
            <a:chOff x="-2052628" y="1064735"/>
            <a:chExt cx="1351016" cy="1482053"/>
          </a:xfrm>
          <a:solidFill>
            <a:schemeClr val="bg2">
              <a:lumMod val="50000"/>
            </a:schemeClr>
          </a:solidFill>
        </p:grpSpPr>
        <p:cxnSp>
          <p:nvCxnSpPr>
            <p:cNvPr id="180" name="Straight Connector 179"/>
            <p:cNvCxnSpPr/>
            <p:nvPr/>
          </p:nvCxnSpPr>
          <p:spPr>
            <a:xfrm>
              <a:off x="-981781" y="1162386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Rectangle 62"/>
            <p:cNvSpPr>
              <a:spLocks noChangeArrowheads="1"/>
            </p:cNvSpPr>
            <p:nvPr/>
          </p:nvSpPr>
          <p:spPr bwMode="auto">
            <a:xfrm>
              <a:off x="-2052627" y="1064735"/>
              <a:ext cx="1215020" cy="20482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750" dirty="0">
                  <a:solidFill>
                    <a:srgbClr val="FFC000"/>
                  </a:solidFill>
                  <a:latin typeface="Franklin Gothic Demi" panose="020B0703020102020204" pitchFamily="34" charset="0"/>
                </a:rPr>
                <a:t>Counsel</a:t>
              </a:r>
            </a:p>
          </p:txBody>
        </p:sp>
        <p:cxnSp>
          <p:nvCxnSpPr>
            <p:cNvPr id="181" name="Straight Connector 180"/>
            <p:cNvCxnSpPr/>
            <p:nvPr/>
          </p:nvCxnSpPr>
          <p:spPr>
            <a:xfrm>
              <a:off x="-978366" y="1397523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Rectangle 62"/>
            <p:cNvSpPr>
              <a:spLocks noChangeArrowheads="1"/>
            </p:cNvSpPr>
            <p:nvPr/>
          </p:nvSpPr>
          <p:spPr bwMode="auto">
            <a:xfrm>
              <a:off x="-2052627" y="1308255"/>
              <a:ext cx="1215020" cy="20482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750" dirty="0">
                  <a:solidFill>
                    <a:srgbClr val="FFC000"/>
                  </a:solidFill>
                  <a:latin typeface="Franklin Gothic Demi" panose="020B0703020102020204" pitchFamily="34" charset="0"/>
                </a:rPr>
                <a:t>International Programs</a:t>
              </a:r>
            </a:p>
          </p:txBody>
        </p:sp>
        <p:cxnSp>
          <p:nvCxnSpPr>
            <p:cNvPr id="110" name="Straight Connector 109"/>
            <p:cNvCxnSpPr/>
            <p:nvPr/>
          </p:nvCxnSpPr>
          <p:spPr>
            <a:xfrm>
              <a:off x="-978366" y="1648141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Rectangle 62"/>
            <p:cNvSpPr>
              <a:spLocks noChangeArrowheads="1"/>
            </p:cNvSpPr>
            <p:nvPr/>
          </p:nvSpPr>
          <p:spPr bwMode="auto">
            <a:xfrm>
              <a:off x="-2052628" y="1795295"/>
              <a:ext cx="1215021" cy="20482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750" dirty="0">
                  <a:solidFill>
                    <a:srgbClr val="FFC000"/>
                  </a:solidFill>
                  <a:latin typeface="Franklin Gothic Demi" panose="020B0703020102020204" pitchFamily="34" charset="0"/>
                </a:rPr>
                <a:t>Command Safety</a:t>
              </a:r>
            </a:p>
          </p:txBody>
        </p:sp>
        <p:cxnSp>
          <p:nvCxnSpPr>
            <p:cNvPr id="130" name="Straight Connector 129"/>
            <p:cNvCxnSpPr/>
            <p:nvPr/>
          </p:nvCxnSpPr>
          <p:spPr>
            <a:xfrm>
              <a:off x="-973603" y="2134845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Rectangle 62"/>
            <p:cNvSpPr>
              <a:spLocks noChangeArrowheads="1"/>
            </p:cNvSpPr>
            <p:nvPr/>
          </p:nvSpPr>
          <p:spPr bwMode="auto">
            <a:xfrm>
              <a:off x="-2052627" y="2038815"/>
              <a:ext cx="1215020" cy="20482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750" dirty="0">
                  <a:solidFill>
                    <a:srgbClr val="FFC000"/>
                  </a:solidFill>
                  <a:latin typeface="Franklin Gothic Demi" panose="020B0703020102020204" pitchFamily="34" charset="0"/>
                </a:rPr>
                <a:t>Intelligence Liaison Officer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714553" y="1154649"/>
              <a:ext cx="8178" cy="1234386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-978717" y="2380779"/>
              <a:ext cx="271991" cy="0"/>
            </a:xfrm>
            <a:prstGeom prst="line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Rectangle 62"/>
            <p:cNvSpPr>
              <a:spLocks noChangeArrowheads="1"/>
            </p:cNvSpPr>
            <p:nvPr/>
          </p:nvSpPr>
          <p:spPr bwMode="auto">
            <a:xfrm>
              <a:off x="-2052627" y="2282334"/>
              <a:ext cx="1215020" cy="26445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  <a:prstDash val="dashDot"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750" dirty="0">
                  <a:solidFill>
                    <a:srgbClr val="FFC000"/>
                  </a:solidFill>
                  <a:latin typeface="Franklin Gothic Demi" panose="020B0703020102020204" pitchFamily="34" charset="0"/>
                </a:rPr>
                <a:t>Test &amp; Evaluation</a:t>
              </a:r>
            </a:p>
          </p:txBody>
        </p:sp>
        <p:sp>
          <p:nvSpPr>
            <p:cNvPr id="106" name="Rectangle 62"/>
            <p:cNvSpPr>
              <a:spLocks noChangeArrowheads="1"/>
            </p:cNvSpPr>
            <p:nvPr/>
          </p:nvSpPr>
          <p:spPr bwMode="auto">
            <a:xfrm>
              <a:off x="-2052627" y="1551775"/>
              <a:ext cx="1215020" cy="204827"/>
            </a:xfrm>
            <a:prstGeom prst="rect">
              <a:avLst/>
            </a:prstGeom>
            <a:grpFill/>
            <a:ln>
              <a:noFill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750" dirty="0">
                  <a:solidFill>
                    <a:srgbClr val="FFC000"/>
                  </a:solidFill>
                  <a:latin typeface="Franklin Gothic Demi" panose="020B0703020102020204" pitchFamily="34" charset="0"/>
                </a:rPr>
                <a:t>Small Business</a:t>
              </a:r>
            </a:p>
          </p:txBody>
        </p:sp>
      </p:grpSp>
      <p:sp>
        <p:nvSpPr>
          <p:cNvPr id="109" name="Rectangle 62"/>
          <p:cNvSpPr>
            <a:spLocks noChangeArrowheads="1"/>
          </p:cNvSpPr>
          <p:nvPr/>
        </p:nvSpPr>
        <p:spPr bwMode="auto">
          <a:xfrm>
            <a:off x="1416534" y="6309860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 FSS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Fire Support Systems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" name="Rectangle 62"/>
          <p:cNvSpPr>
            <a:spLocks noChangeArrowheads="1"/>
          </p:cNvSpPr>
          <p:nvPr/>
        </p:nvSpPr>
        <p:spPr bwMode="auto">
          <a:xfrm>
            <a:off x="3706991" y="1227989"/>
            <a:ext cx="1779411" cy="932363"/>
          </a:xfrm>
          <a:prstGeom prst="rect">
            <a:avLst/>
          </a:prstGeom>
          <a:solidFill>
            <a:srgbClr val="820000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1200" dirty="0">
                <a:solidFill>
                  <a:schemeClr val="bg1"/>
                </a:solidFill>
                <a:latin typeface="Franklin Gothic Demi" panose="020B0703020102020204" pitchFamily="34" charset="0"/>
              </a:rPr>
              <a:t>MARCORSYSCOM</a:t>
            </a:r>
          </a:p>
          <a:p>
            <a:pPr algn="ctr" eaLnBrk="0" hangingPunct="0">
              <a:lnSpc>
                <a:spcPts val="1300"/>
              </a:lnSpc>
              <a:defRPr/>
            </a:pPr>
            <a:r>
              <a:rPr lang="en-US" sz="14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Commander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1100" dirty="0">
              <a:solidFill>
                <a:srgbClr val="FFC000"/>
              </a:solidFill>
              <a:latin typeface="Franklin Gothic Demi" panose="020B07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endParaRPr lang="en-US" sz="1100" dirty="0">
              <a:solidFill>
                <a:srgbClr val="FFC000"/>
              </a:solidFill>
              <a:latin typeface="Franklin Gothic Demi" panose="020B07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11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Executive Director</a:t>
            </a:r>
          </a:p>
          <a:p>
            <a:pPr algn="ctr" eaLnBrk="0" hangingPunct="0">
              <a:lnSpc>
                <a:spcPts val="900"/>
              </a:lnSpc>
              <a:defRPr/>
            </a:pPr>
            <a:endParaRPr lang="en-US" sz="10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3706989" y="1743426"/>
            <a:ext cx="1779411" cy="0"/>
          </a:xfrm>
          <a:prstGeom prst="line">
            <a:avLst/>
          </a:prstGeom>
          <a:ln w="19050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62"/>
          <p:cNvSpPr>
            <a:spLocks noChangeArrowheads="1"/>
          </p:cNvSpPr>
          <p:nvPr/>
        </p:nvSpPr>
        <p:spPr bwMode="auto">
          <a:xfrm>
            <a:off x="4089028" y="5290130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MHTV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Medium Heavy </a:t>
            </a:r>
            <a:b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</a:b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Tactical Vehicles</a:t>
            </a:r>
            <a:r>
              <a:rPr lang="en-US" sz="700" dirty="0">
                <a:solidFill>
                  <a:srgbClr val="FFC000"/>
                </a:solidFill>
                <a:latin typeface="Franklin Gothic Book" panose="020B0503020102020204" pitchFamily="34" charset="0"/>
              </a:rPr>
              <a:t> </a:t>
            </a:r>
            <a:endParaRPr lang="en-US" sz="7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  <a:p>
            <a:pPr algn="ctr" eaLnBrk="0" hangingPunct="0">
              <a:lnSpc>
                <a:spcPts val="900"/>
              </a:lnSpc>
              <a:defRPr/>
            </a:pP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6" name="Straight Connector 5"/>
          <p:cNvCxnSpPr>
            <a:stCxn id="129" idx="1"/>
          </p:cNvCxnSpPr>
          <p:nvPr/>
        </p:nvCxnSpPr>
        <p:spPr>
          <a:xfrm flipH="1">
            <a:off x="4012949" y="5461580"/>
            <a:ext cx="76079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H="1" flipV="1">
            <a:off x="4008340" y="5879735"/>
            <a:ext cx="182660" cy="1621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62"/>
          <p:cNvSpPr>
            <a:spLocks noChangeArrowheads="1"/>
          </p:cNvSpPr>
          <p:nvPr/>
        </p:nvSpPr>
        <p:spPr bwMode="auto">
          <a:xfrm>
            <a:off x="4095774" y="5699682"/>
            <a:ext cx="933426" cy="3429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900"/>
              </a:lnSpc>
              <a:defRPr/>
            </a:pPr>
            <a:r>
              <a:rPr lang="en-US" sz="800" dirty="0">
                <a:solidFill>
                  <a:srgbClr val="FFC000"/>
                </a:solidFill>
                <a:latin typeface="Franklin Gothic Demi" panose="020B0703020102020204" pitchFamily="34" charset="0"/>
              </a:rPr>
              <a:t>PM LTV</a:t>
            </a:r>
          </a:p>
          <a:p>
            <a:pPr algn="ctr" eaLnBrk="0" hangingPunct="0">
              <a:lnSpc>
                <a:spcPts val="900"/>
              </a:lnSpc>
              <a:defRPr/>
            </a:pPr>
            <a:r>
              <a:rPr lang="en-US" sz="700" dirty="0">
                <a:solidFill>
                  <a:schemeClr val="bg1"/>
                </a:solidFill>
                <a:latin typeface="Franklin Gothic Book" panose="020B0503020102020204" pitchFamily="34" charset="0"/>
              </a:rPr>
              <a:t>Light Tactical Vehicles</a:t>
            </a:r>
            <a:endParaRPr lang="en-US" sz="8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101" name="Straight Connector 100"/>
          <p:cNvCxnSpPr/>
          <p:nvPr/>
        </p:nvCxnSpPr>
        <p:spPr>
          <a:xfrm>
            <a:off x="1045353" y="3707661"/>
            <a:ext cx="262694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038939" y="3997260"/>
            <a:ext cx="262694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1038939" y="3388947"/>
            <a:ext cx="262694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126"/>
          <p:cNvCxnSpPr>
            <a:stCxn id="147" idx="3"/>
          </p:cNvCxnSpPr>
          <p:nvPr/>
        </p:nvCxnSpPr>
        <p:spPr>
          <a:xfrm flipV="1">
            <a:off x="2674605" y="2976687"/>
            <a:ext cx="94338" cy="783356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2531344" y="3415440"/>
            <a:ext cx="237599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 62"/>
          <p:cNvSpPr>
            <a:spLocks noChangeArrowheads="1"/>
          </p:cNvSpPr>
          <p:nvPr/>
        </p:nvSpPr>
        <p:spPr bwMode="auto">
          <a:xfrm>
            <a:off x="1624968" y="3275755"/>
            <a:ext cx="1051948" cy="29575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800"/>
              </a:lnSpc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lnSpc>
                <a:spcPts val="8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Financial Management</a:t>
            </a:r>
          </a:p>
        </p:txBody>
      </p:sp>
      <p:sp>
        <p:nvSpPr>
          <p:cNvPr id="147" name="Rectangle 62"/>
          <p:cNvSpPr>
            <a:spLocks noChangeArrowheads="1"/>
          </p:cNvSpPr>
          <p:nvPr/>
        </p:nvSpPr>
        <p:spPr bwMode="auto">
          <a:xfrm>
            <a:off x="1622657" y="3618349"/>
            <a:ext cx="1051948" cy="28338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600"/>
              </a:lnSpc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lnSpc>
                <a:spcPts val="6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Human </a:t>
            </a:r>
            <a:br>
              <a:rPr lang="en-US" sz="8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Capital Management</a:t>
            </a:r>
            <a:r>
              <a:rPr lang="en-US" sz="7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50" name="Rectangle 62"/>
          <p:cNvSpPr>
            <a:spLocks noChangeArrowheads="1"/>
          </p:cNvSpPr>
          <p:nvPr/>
        </p:nvSpPr>
        <p:spPr bwMode="auto">
          <a:xfrm>
            <a:off x="126769" y="3819958"/>
            <a:ext cx="1094176" cy="27655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600"/>
              </a:lnSpc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lnSpc>
                <a:spcPts val="6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Acquisition Logistics &amp; </a:t>
            </a:r>
          </a:p>
          <a:p>
            <a:pPr algn="ctr" eaLnBrk="0" hangingPunct="0">
              <a:lnSpc>
                <a:spcPts val="7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Product Support</a:t>
            </a:r>
          </a:p>
        </p:txBody>
      </p:sp>
      <p:sp>
        <p:nvSpPr>
          <p:cNvPr id="162" name="Rectangle 62"/>
          <p:cNvSpPr>
            <a:spLocks noChangeArrowheads="1"/>
          </p:cNvSpPr>
          <p:nvPr/>
        </p:nvSpPr>
        <p:spPr bwMode="auto">
          <a:xfrm>
            <a:off x="129022" y="3534016"/>
            <a:ext cx="1088029" cy="2429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800"/>
              </a:lnSpc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</a:p>
          <a:p>
            <a:pPr algn="ctr" eaLnBrk="0" hangingPunct="0">
              <a:lnSpc>
                <a:spcPts val="800"/>
              </a:lnSpc>
              <a:defRPr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Systems Engineering</a:t>
            </a:r>
          </a:p>
        </p:txBody>
      </p:sp>
      <p:sp>
        <p:nvSpPr>
          <p:cNvPr id="163" name="Rectangle 62"/>
          <p:cNvSpPr>
            <a:spLocks noChangeArrowheads="1"/>
          </p:cNvSpPr>
          <p:nvPr/>
        </p:nvSpPr>
        <p:spPr bwMode="auto">
          <a:xfrm>
            <a:off x="122875" y="3229361"/>
            <a:ext cx="1094176" cy="27216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lnSpc>
                <a:spcPts val="600"/>
              </a:lnSpc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DIRECTOR</a:t>
            </a:r>
            <a:br>
              <a:rPr lang="en-US" sz="800" b="1" dirty="0">
                <a:solidFill>
                  <a:srgbClr val="FFC000"/>
                </a:solidFill>
                <a:latin typeface="Calibri" pitchFamily="34" charset="0"/>
              </a:rPr>
            </a:b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Task Force Aquila </a:t>
            </a:r>
            <a:br>
              <a:rPr lang="en-US" sz="8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Cyber Technology Officer</a:t>
            </a:r>
            <a:endParaRPr lang="en-US" sz="8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164" name="Elbow Connector 163"/>
          <p:cNvCxnSpPr/>
          <p:nvPr/>
        </p:nvCxnSpPr>
        <p:spPr>
          <a:xfrm rot="5400000" flipH="1" flipV="1">
            <a:off x="837425" y="3554583"/>
            <a:ext cx="835746" cy="92669"/>
          </a:xfrm>
          <a:prstGeom prst="bentConnector3">
            <a:avLst>
              <a:gd name="adj1" fmla="val 2380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878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Straight Connector 88"/>
          <p:cNvCxnSpPr/>
          <p:nvPr/>
        </p:nvCxnSpPr>
        <p:spPr>
          <a:xfrm>
            <a:off x="2213139" y="4682855"/>
            <a:ext cx="4572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stCxn id="4" idx="1"/>
          </p:cNvCxnSpPr>
          <p:nvPr/>
        </p:nvCxnSpPr>
        <p:spPr>
          <a:xfrm rot="10800000" flipV="1">
            <a:off x="1894304" y="1874848"/>
            <a:ext cx="1409725" cy="1394183"/>
          </a:xfrm>
          <a:prstGeom prst="bentConnector3">
            <a:avLst>
              <a:gd name="adj1" fmla="val 19852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/>
          <p:nvPr/>
        </p:nvCxnSpPr>
        <p:spPr>
          <a:xfrm rot="10800000" flipV="1">
            <a:off x="1894304" y="1873590"/>
            <a:ext cx="1538946" cy="817017"/>
          </a:xfrm>
          <a:prstGeom prst="bentConnector3">
            <a:avLst>
              <a:gd name="adj1" fmla="val 26568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/>
          <p:nvPr/>
        </p:nvCxnSpPr>
        <p:spPr>
          <a:xfrm rot="10800000">
            <a:off x="6549543" y="1874849"/>
            <a:ext cx="1192876" cy="857708"/>
          </a:xfrm>
          <a:prstGeom prst="bentConnector3">
            <a:avLst>
              <a:gd name="adj1" fmla="val 60797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454625" y="1076726"/>
            <a:ext cx="707664" cy="164016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4191000" y="1214397"/>
            <a:ext cx="0" cy="53340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892880" y="7655980"/>
            <a:ext cx="2374517" cy="205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aseline="-25000" dirty="0">
                <a:solidFill>
                  <a:schemeClr val="bg1">
                    <a:lumMod val="50000"/>
                  </a:schemeClr>
                </a:solidFill>
              </a:rPr>
              <a:t>10/20/2017</a:t>
            </a:r>
          </a:p>
        </p:txBody>
      </p:sp>
      <p:sp>
        <p:nvSpPr>
          <p:cNvPr id="130" name="Rectangle 62"/>
          <p:cNvSpPr>
            <a:spLocks noChangeArrowheads="1"/>
          </p:cNvSpPr>
          <p:nvPr/>
        </p:nvSpPr>
        <p:spPr bwMode="auto">
          <a:xfrm>
            <a:off x="1559831" y="1980955"/>
            <a:ext cx="1411969" cy="366405"/>
          </a:xfrm>
          <a:prstGeom prst="rect">
            <a:avLst/>
          </a:prstGeom>
          <a:solidFill>
            <a:srgbClr val="820000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PEO Manpower, Logistics </a:t>
            </a:r>
            <a:br>
              <a:rPr lang="en-US" sz="9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and Business Solutions </a:t>
            </a:r>
            <a:endParaRPr lang="en-US" sz="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219" name="Straight Connector 218"/>
          <p:cNvCxnSpPr/>
          <p:nvPr/>
        </p:nvCxnSpPr>
        <p:spPr>
          <a:xfrm>
            <a:off x="4718879" y="1296385"/>
            <a:ext cx="0" cy="438268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Rectangle 54"/>
          <p:cNvSpPr>
            <a:spLocks noChangeArrowheads="1"/>
          </p:cNvSpPr>
          <p:nvPr/>
        </p:nvSpPr>
        <p:spPr bwMode="auto">
          <a:xfrm>
            <a:off x="7244301" y="2422854"/>
            <a:ext cx="1306918" cy="55325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PM AAA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Program Manager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Advanced Amphibious Assault  </a:t>
            </a:r>
          </a:p>
        </p:txBody>
      </p:sp>
      <p:sp>
        <p:nvSpPr>
          <p:cNvPr id="212" name="Rectangle 54"/>
          <p:cNvSpPr>
            <a:spLocks noChangeArrowheads="1"/>
          </p:cNvSpPr>
          <p:nvPr/>
        </p:nvSpPr>
        <p:spPr bwMode="auto">
          <a:xfrm>
            <a:off x="7244301" y="3030108"/>
            <a:ext cx="1306918" cy="58806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PM AC2SN</a:t>
            </a:r>
          </a:p>
          <a:p>
            <a:pPr algn="ctr" eaLnBrk="0" hangingPunct="0">
              <a:defRPr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Program Manager </a:t>
            </a:r>
          </a:p>
          <a:p>
            <a:pPr algn="ctr" eaLnBrk="0" hangingPunct="0">
              <a:defRPr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Aviation Command &amp; Control </a:t>
            </a:r>
          </a:p>
          <a:p>
            <a:pPr algn="ctr" eaLnBrk="0" hangingPunct="0">
              <a:defRPr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</a:rPr>
              <a:t>And Sensor Netting</a:t>
            </a:r>
          </a:p>
        </p:txBody>
      </p:sp>
      <p:sp>
        <p:nvSpPr>
          <p:cNvPr id="213" name="Rectangle 54"/>
          <p:cNvSpPr>
            <a:spLocks noChangeArrowheads="1"/>
          </p:cNvSpPr>
          <p:nvPr/>
        </p:nvSpPr>
        <p:spPr bwMode="auto">
          <a:xfrm>
            <a:off x="7244301" y="3677812"/>
            <a:ext cx="1306918" cy="54572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PM GATOR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Program Manager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Ground/Air Task </a:t>
            </a:r>
            <a:br>
              <a:rPr lang="en-US" sz="8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Oriented  Radar</a:t>
            </a:r>
          </a:p>
        </p:txBody>
      </p:sp>
      <p:sp>
        <p:nvSpPr>
          <p:cNvPr id="214" name="Rectangle 54"/>
          <p:cNvSpPr>
            <a:spLocks noChangeArrowheads="1"/>
          </p:cNvSpPr>
          <p:nvPr/>
        </p:nvSpPr>
        <p:spPr bwMode="auto">
          <a:xfrm>
            <a:off x="7239000" y="4879259"/>
            <a:ext cx="1306918" cy="48841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PM LAV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Program Manager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Light Armored Vehicle</a:t>
            </a:r>
          </a:p>
        </p:txBody>
      </p:sp>
      <p:sp>
        <p:nvSpPr>
          <p:cNvPr id="257" name="Rectangle 62"/>
          <p:cNvSpPr>
            <a:spLocks noChangeArrowheads="1"/>
          </p:cNvSpPr>
          <p:nvPr/>
        </p:nvSpPr>
        <p:spPr bwMode="auto">
          <a:xfrm>
            <a:off x="673483" y="3886200"/>
            <a:ext cx="1841117" cy="20589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ASA (AL&amp;T)</a:t>
            </a: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4" name="Rectangle 62"/>
          <p:cNvSpPr>
            <a:spLocks noChangeArrowheads="1"/>
          </p:cNvSpPr>
          <p:nvPr/>
        </p:nvSpPr>
        <p:spPr bwMode="auto">
          <a:xfrm>
            <a:off x="687596" y="4160994"/>
            <a:ext cx="1812922" cy="36434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JPEO </a:t>
            </a:r>
            <a:r>
              <a:rPr lang="en-US" sz="1200" b="1" dirty="0" err="1">
                <a:solidFill>
                  <a:schemeClr val="bg1"/>
                </a:solidFill>
                <a:latin typeface="Calibri" pitchFamily="34" charset="0"/>
              </a:rPr>
              <a:t>Chem</a:t>
            </a:r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/Bio Defense</a:t>
            </a: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5" name="Rectangle 62"/>
          <p:cNvSpPr>
            <a:spLocks noChangeArrowheads="1"/>
          </p:cNvSpPr>
          <p:nvPr/>
        </p:nvSpPr>
        <p:spPr bwMode="auto">
          <a:xfrm>
            <a:off x="687596" y="4585362"/>
            <a:ext cx="1812922" cy="364344"/>
          </a:xfrm>
          <a:prstGeom prst="rect">
            <a:avLst/>
          </a:prstGeom>
          <a:solidFill>
            <a:srgbClr val="5F2987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JPM P</a:t>
            </a:r>
          </a:p>
          <a:p>
            <a:pPr algn="ctr" eaLnBrk="0" hangingPunct="0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</a:rPr>
              <a:t>Protection</a:t>
            </a:r>
          </a:p>
        </p:txBody>
      </p:sp>
      <p:cxnSp>
        <p:nvCxnSpPr>
          <p:cNvPr id="279" name="Elbow Connector 278"/>
          <p:cNvCxnSpPr>
            <a:stCxn id="257" idx="1"/>
            <a:endCxn id="274" idx="1"/>
          </p:cNvCxnSpPr>
          <p:nvPr/>
        </p:nvCxnSpPr>
        <p:spPr>
          <a:xfrm rot="10800000" flipH="1" flipV="1">
            <a:off x="673482" y="3989148"/>
            <a:ext cx="14115" cy="354018"/>
          </a:xfrm>
          <a:prstGeom prst="bentConnector3">
            <a:avLst>
              <a:gd name="adj1" fmla="val -569026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>
            <a:stCxn id="274" idx="2"/>
            <a:endCxn id="275" idx="0"/>
          </p:cNvCxnSpPr>
          <p:nvPr/>
        </p:nvCxnSpPr>
        <p:spPr>
          <a:xfrm>
            <a:off x="1594057" y="4525338"/>
            <a:ext cx="0" cy="6002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1110154" y="6355135"/>
            <a:ext cx="3280983" cy="461665"/>
            <a:chOff x="6455402" y="6195803"/>
            <a:chExt cx="3280983" cy="461665"/>
          </a:xfrm>
        </p:grpSpPr>
        <p:sp>
          <p:nvSpPr>
            <p:cNvPr id="234" name="TextBox 233"/>
            <p:cNvSpPr txBox="1"/>
            <p:nvPr/>
          </p:nvSpPr>
          <p:spPr>
            <a:xfrm>
              <a:off x="7129723" y="6195803"/>
              <a:ext cx="26066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Command</a:t>
              </a:r>
            </a:p>
            <a:p>
              <a:r>
                <a:rPr lang="en-US" sz="1200" b="1" dirty="0"/>
                <a:t>Statutory/Regulatory</a:t>
              </a:r>
            </a:p>
          </p:txBody>
        </p:sp>
        <p:cxnSp>
          <p:nvCxnSpPr>
            <p:cNvPr id="238" name="Straight Connector 237"/>
            <p:cNvCxnSpPr/>
            <p:nvPr/>
          </p:nvCxnSpPr>
          <p:spPr>
            <a:xfrm>
              <a:off x="6463900" y="6337399"/>
              <a:ext cx="6858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6455402" y="6531008"/>
              <a:ext cx="706227" cy="648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54"/>
          <p:cNvSpPr>
            <a:spLocks noChangeArrowheads="1"/>
          </p:cNvSpPr>
          <p:nvPr/>
        </p:nvSpPr>
        <p:spPr bwMode="auto">
          <a:xfrm>
            <a:off x="7239000" y="4273688"/>
            <a:ext cx="1306918" cy="55404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PM GBAD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Program Manager 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Ground Based Air Defense</a:t>
            </a:r>
          </a:p>
        </p:txBody>
      </p:sp>
      <p:cxnSp>
        <p:nvCxnSpPr>
          <p:cNvPr id="27" name="Elbow Connector 26"/>
          <p:cNvCxnSpPr>
            <a:stCxn id="211" idx="0"/>
          </p:cNvCxnSpPr>
          <p:nvPr/>
        </p:nvCxnSpPr>
        <p:spPr>
          <a:xfrm rot="16200000" flipV="1">
            <a:off x="5640191" y="165284"/>
            <a:ext cx="1243507" cy="3271633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Rectangle 234"/>
          <p:cNvSpPr/>
          <p:nvPr/>
        </p:nvSpPr>
        <p:spPr>
          <a:xfrm>
            <a:off x="4344978" y="1063059"/>
            <a:ext cx="608022" cy="151338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62"/>
          <p:cNvSpPr>
            <a:spLocks noChangeArrowheads="1"/>
          </p:cNvSpPr>
          <p:nvPr/>
        </p:nvSpPr>
        <p:spPr bwMode="auto">
          <a:xfrm>
            <a:off x="3724028" y="932041"/>
            <a:ext cx="1972768" cy="364344"/>
          </a:xfrm>
          <a:prstGeom prst="rect">
            <a:avLst/>
          </a:prstGeom>
          <a:solidFill>
            <a:srgbClr val="820000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</a:rPr>
              <a:t>CMC/ASN (RD&amp;A)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4351" y="6576616"/>
            <a:ext cx="2374517" cy="205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aseline="-25000" dirty="0">
                <a:solidFill>
                  <a:schemeClr val="bg1">
                    <a:lumMod val="50000"/>
                  </a:schemeClr>
                </a:solidFill>
              </a:rPr>
              <a:t>FEB 2021</a:t>
            </a:r>
          </a:p>
        </p:txBody>
      </p:sp>
      <p:sp>
        <p:nvSpPr>
          <p:cNvPr id="299" name="Rectangle 62"/>
          <p:cNvSpPr>
            <a:spLocks noChangeArrowheads="1"/>
          </p:cNvSpPr>
          <p:nvPr/>
        </p:nvSpPr>
        <p:spPr bwMode="auto">
          <a:xfrm>
            <a:off x="1558525" y="2400182"/>
            <a:ext cx="1341408" cy="52236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PM LI2S-MC</a:t>
            </a:r>
          </a:p>
          <a:p>
            <a:pPr algn="ctr" eaLnBrk="0" hangingPunct="0">
              <a:defRPr/>
            </a:pP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Program Manager Logistics </a:t>
            </a:r>
            <a:br>
              <a:rPr lang="en-US" sz="7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700" b="1" dirty="0">
                <a:solidFill>
                  <a:schemeClr val="bg1"/>
                </a:solidFill>
                <a:latin typeface="Calibri" pitchFamily="34" charset="0"/>
              </a:rPr>
              <a:t>Integrated Information Systems</a:t>
            </a:r>
            <a:endParaRPr lang="en-US" sz="9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6" name="Rectangle 62"/>
          <p:cNvSpPr>
            <a:spLocks noChangeArrowheads="1"/>
          </p:cNvSpPr>
          <p:nvPr/>
        </p:nvSpPr>
        <p:spPr bwMode="auto">
          <a:xfrm>
            <a:off x="126097" y="2401204"/>
            <a:ext cx="1231573" cy="52236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 err="1">
                <a:solidFill>
                  <a:srgbClr val="FFC000"/>
                </a:solidFill>
                <a:latin typeface="Calibri" pitchFamily="34" charset="0"/>
              </a:rPr>
              <a:t>PfM</a:t>
            </a: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 MCSES</a:t>
            </a:r>
            <a:br>
              <a:rPr lang="en-US" sz="900" b="1" dirty="0">
                <a:solidFill>
                  <a:srgbClr val="FFC000"/>
                </a:solidFill>
                <a:latin typeface="Calibri" pitchFamily="34" charset="0"/>
              </a:rPr>
            </a:br>
            <a:r>
              <a:rPr lang="en-US" sz="600" b="1" dirty="0">
                <a:solidFill>
                  <a:schemeClr val="bg1"/>
                </a:solidFill>
                <a:latin typeface="Calibri" pitchFamily="34" charset="0"/>
              </a:rPr>
              <a:t>Portfolio Manager Marine Corps </a:t>
            </a:r>
            <a:br>
              <a:rPr lang="en-US" sz="600" b="1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600" b="1" dirty="0">
                <a:solidFill>
                  <a:schemeClr val="bg1"/>
                </a:solidFill>
                <a:latin typeface="Calibri" pitchFamily="34" charset="0"/>
              </a:rPr>
              <a:t>Supporting Establishment Systems </a:t>
            </a:r>
          </a:p>
        </p:txBody>
      </p:sp>
      <p:sp>
        <p:nvSpPr>
          <p:cNvPr id="61" name="Rectangle 62"/>
          <p:cNvSpPr>
            <a:spLocks noChangeArrowheads="1"/>
          </p:cNvSpPr>
          <p:nvPr/>
        </p:nvSpPr>
        <p:spPr bwMode="auto">
          <a:xfrm>
            <a:off x="1561668" y="2967531"/>
            <a:ext cx="1341408" cy="52236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900" b="1" dirty="0">
                <a:solidFill>
                  <a:srgbClr val="FFC000"/>
                </a:solidFill>
                <a:latin typeface="Calibri" pitchFamily="34" charset="0"/>
              </a:rPr>
              <a:t>PM APPS</a:t>
            </a:r>
          </a:p>
          <a:p>
            <a:pPr algn="ctr" eaLnBrk="0" hangingPunct="0">
              <a:defRPr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Program Manager Applications</a:t>
            </a: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62" name="Elbow Connector 61"/>
          <p:cNvCxnSpPr>
            <a:endCxn id="131" idx="1"/>
          </p:cNvCxnSpPr>
          <p:nvPr/>
        </p:nvCxnSpPr>
        <p:spPr>
          <a:xfrm flipV="1">
            <a:off x="2237728" y="1114213"/>
            <a:ext cx="1486300" cy="866742"/>
          </a:xfrm>
          <a:prstGeom prst="bentConnector3">
            <a:avLst>
              <a:gd name="adj1" fmla="val 441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/>
          <p:nvPr/>
        </p:nvCxnSpPr>
        <p:spPr>
          <a:xfrm flipV="1">
            <a:off x="764713" y="1114213"/>
            <a:ext cx="1486300" cy="866742"/>
          </a:xfrm>
          <a:prstGeom prst="bentConnector3">
            <a:avLst>
              <a:gd name="adj1" fmla="val 441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/>
          <p:cNvCxnSpPr>
            <a:endCxn id="96" idx="3"/>
          </p:cNvCxnSpPr>
          <p:nvPr/>
        </p:nvCxnSpPr>
        <p:spPr>
          <a:xfrm rot="10800000" flipV="1">
            <a:off x="1357671" y="1874828"/>
            <a:ext cx="1965685" cy="787560"/>
          </a:xfrm>
          <a:prstGeom prst="bentConnector3">
            <a:avLst>
              <a:gd name="adj1" fmla="val 93242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62"/>
          <p:cNvSpPr>
            <a:spLocks noChangeArrowheads="1"/>
          </p:cNvSpPr>
          <p:nvPr/>
        </p:nvSpPr>
        <p:spPr bwMode="auto">
          <a:xfrm>
            <a:off x="97409" y="1985694"/>
            <a:ext cx="1321177" cy="364344"/>
          </a:xfrm>
          <a:prstGeom prst="rect">
            <a:avLst/>
          </a:prstGeom>
          <a:solidFill>
            <a:srgbClr val="820000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PEO Digital</a:t>
            </a: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68" name="Rectangle 62"/>
          <p:cNvSpPr>
            <a:spLocks noChangeArrowheads="1"/>
          </p:cNvSpPr>
          <p:nvPr/>
        </p:nvSpPr>
        <p:spPr bwMode="auto">
          <a:xfrm>
            <a:off x="166834" y="2950631"/>
            <a:ext cx="1139953" cy="41412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N&amp;I</a:t>
            </a:r>
            <a:br>
              <a:rPr lang="en-US" sz="800" b="1" dirty="0">
                <a:solidFill>
                  <a:srgbClr val="FFC000"/>
                </a:solidFill>
                <a:latin typeface="Calibri" pitchFamily="34" charset="0"/>
              </a:rPr>
            </a:br>
            <a:r>
              <a:rPr lang="en-US" sz="650" b="1" dirty="0">
                <a:solidFill>
                  <a:schemeClr val="bg1"/>
                </a:solidFill>
                <a:latin typeface="Calibri" pitchFamily="34" charset="0"/>
              </a:rPr>
              <a:t>Program Manager Network</a:t>
            </a:r>
          </a:p>
          <a:p>
            <a:pPr algn="ctr" eaLnBrk="0" hangingPunct="0">
              <a:defRPr/>
            </a:pPr>
            <a:r>
              <a:rPr lang="en-US" sz="650" b="1" dirty="0">
                <a:solidFill>
                  <a:schemeClr val="bg1"/>
                </a:solidFill>
                <a:latin typeface="Calibri" pitchFamily="34" charset="0"/>
              </a:rPr>
              <a:t>&amp; Infrastructure </a:t>
            </a:r>
          </a:p>
        </p:txBody>
      </p:sp>
      <p:sp>
        <p:nvSpPr>
          <p:cNvPr id="69" name="Rectangle 62"/>
          <p:cNvSpPr>
            <a:spLocks noChangeArrowheads="1"/>
          </p:cNvSpPr>
          <p:nvPr/>
        </p:nvSpPr>
        <p:spPr bwMode="auto">
          <a:xfrm>
            <a:off x="166834" y="3405879"/>
            <a:ext cx="1166235" cy="4114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rgbClr val="FFC000"/>
                </a:solidFill>
                <a:latin typeface="Calibri" pitchFamily="34" charset="0"/>
              </a:rPr>
              <a:t>PM CS3</a:t>
            </a:r>
            <a:br>
              <a:rPr lang="en-US" sz="800" b="1" dirty="0">
                <a:solidFill>
                  <a:srgbClr val="FFC000"/>
                </a:solidFill>
                <a:latin typeface="Calibri" pitchFamily="34" charset="0"/>
              </a:rPr>
            </a:br>
            <a:r>
              <a:rPr lang="en-US" sz="650" b="1" dirty="0">
                <a:solidFill>
                  <a:schemeClr val="bg1"/>
                </a:solidFill>
                <a:latin typeface="Calibri" pitchFamily="34" charset="0"/>
              </a:rPr>
              <a:t>Program Manager Customer</a:t>
            </a:r>
          </a:p>
          <a:p>
            <a:pPr algn="ctr" eaLnBrk="0" hangingPunct="0">
              <a:defRPr/>
            </a:pPr>
            <a:r>
              <a:rPr lang="en-US" sz="650" b="1" dirty="0">
                <a:solidFill>
                  <a:schemeClr val="bg1"/>
                </a:solidFill>
                <a:latin typeface="Calibri" pitchFamily="34" charset="0"/>
              </a:rPr>
              <a:t>Support &amp; Strategic Sourcing</a:t>
            </a:r>
            <a:endParaRPr lang="en-US" sz="650" b="1" dirty="0">
              <a:solidFill>
                <a:srgbClr val="FFC000"/>
              </a:solidFill>
              <a:latin typeface="Calibri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200400" y="1692677"/>
            <a:ext cx="3581400" cy="4011404"/>
            <a:chOff x="2875615" y="1947484"/>
            <a:chExt cx="3581400" cy="4011404"/>
          </a:xfrm>
        </p:grpSpPr>
        <p:cxnSp>
          <p:nvCxnSpPr>
            <p:cNvPr id="204" name="Straight Connector 203"/>
            <p:cNvCxnSpPr/>
            <p:nvPr/>
          </p:nvCxnSpPr>
          <p:spPr>
            <a:xfrm>
              <a:off x="2875615" y="5049910"/>
              <a:ext cx="4572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Elbow Connector 94"/>
            <p:cNvCxnSpPr>
              <a:stCxn id="4" idx="2"/>
              <a:endCxn id="108" idx="3"/>
            </p:cNvCxnSpPr>
            <p:nvPr/>
          </p:nvCxnSpPr>
          <p:spPr>
            <a:xfrm rot="16200000" flipH="1">
              <a:off x="4339875" y="2575782"/>
              <a:ext cx="2152495" cy="1624586"/>
            </a:xfrm>
            <a:prstGeom prst="bentConnector4">
              <a:avLst>
                <a:gd name="adj1" fmla="val 6455"/>
                <a:gd name="adj2" fmla="val 114071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Rectangle 62"/>
            <p:cNvSpPr>
              <a:spLocks noChangeArrowheads="1"/>
            </p:cNvSpPr>
            <p:nvPr/>
          </p:nvSpPr>
          <p:spPr bwMode="auto">
            <a:xfrm>
              <a:off x="2979244" y="4798987"/>
              <a:ext cx="1600200" cy="521692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1050" b="1" dirty="0">
                  <a:solidFill>
                    <a:srgbClr val="FFC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PM  MCCO</a:t>
              </a:r>
            </a:p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800" dirty="0">
                  <a:solidFill>
                    <a:schemeClr val="bg1"/>
                  </a:solidFill>
                  <a:latin typeface="Franklin Gothic Book" panose="020B0503020102020204" pitchFamily="34" charset="0"/>
                </a:rPr>
                <a:t>Marine Corps </a:t>
              </a:r>
            </a:p>
            <a:p>
              <a:pPr algn="ctr" eaLnBrk="0" hangingPunct="0">
                <a:lnSpc>
                  <a:spcPts val="900"/>
                </a:lnSpc>
                <a:defRPr/>
              </a:pPr>
              <a:r>
                <a:rPr lang="en-US" sz="800" dirty="0">
                  <a:solidFill>
                    <a:schemeClr val="bg1"/>
                  </a:solidFill>
                  <a:latin typeface="Franklin Gothic Book" panose="020B0503020102020204" pitchFamily="34" charset="0"/>
                </a:rPr>
                <a:t>Cyber Operations</a:t>
              </a:r>
              <a:endParaRPr lang="en-US" sz="1000" dirty="0">
                <a:solidFill>
                  <a:schemeClr val="bg1"/>
                </a:solidFill>
                <a:latin typeface="Franklin Gothic Book" panose="020B0503020102020204" pitchFamily="34" charset="0"/>
              </a:endParaRPr>
            </a:p>
          </p:txBody>
        </p:sp>
        <p:sp>
          <p:nvSpPr>
            <p:cNvPr id="4" name="Rectangle 62"/>
            <p:cNvSpPr>
              <a:spLocks noChangeArrowheads="1"/>
            </p:cNvSpPr>
            <p:nvPr/>
          </p:nvSpPr>
          <p:spPr bwMode="auto">
            <a:xfrm>
              <a:off x="2979243" y="1947484"/>
              <a:ext cx="3249171" cy="364344"/>
            </a:xfrm>
            <a:prstGeom prst="rect">
              <a:avLst/>
            </a:prstGeom>
            <a:solidFill>
              <a:srgbClr val="820000"/>
            </a:solidFill>
            <a:ln>
              <a:noFill/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endParaRPr lang="en-US" sz="1400" b="1" dirty="0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 eaLnBrk="0" hangingPunct="0"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Calibri" pitchFamily="34" charset="0"/>
                </a:rPr>
                <a:t>MARCORSYSCOM</a:t>
              </a:r>
            </a:p>
            <a:p>
              <a:pPr algn="ctr" eaLnBrk="0" hangingPunct="0">
                <a:defRPr/>
              </a:pPr>
              <a:endParaRPr lang="en-US" sz="14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cxnSp>
          <p:nvCxnSpPr>
            <p:cNvPr id="239" name="Straight Connector 238"/>
            <p:cNvCxnSpPr/>
            <p:nvPr/>
          </p:nvCxnSpPr>
          <p:spPr>
            <a:xfrm>
              <a:off x="2875615" y="2732378"/>
              <a:ext cx="4572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2875615" y="3323316"/>
              <a:ext cx="4572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>
              <a:off x="2875615" y="3875378"/>
              <a:ext cx="4572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>
              <a:off x="2875615" y="4408778"/>
              <a:ext cx="4572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Rectangle 62"/>
            <p:cNvSpPr>
              <a:spLocks noChangeArrowheads="1"/>
            </p:cNvSpPr>
            <p:nvPr/>
          </p:nvSpPr>
          <p:spPr bwMode="auto">
            <a:xfrm>
              <a:off x="2979244" y="2540706"/>
              <a:ext cx="1600200" cy="50018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050" b="1" dirty="0" err="1">
                  <a:solidFill>
                    <a:srgbClr val="FFC000"/>
                  </a:solidFill>
                  <a:latin typeface="Calibri" pitchFamily="34" charset="0"/>
                </a:rPr>
                <a:t>PfM</a:t>
              </a:r>
              <a:r>
                <a:rPr lang="en-US" sz="1050" b="1" dirty="0">
                  <a:solidFill>
                    <a:srgbClr val="FFC000"/>
                  </a:solidFill>
                  <a:latin typeface="Calibri" pitchFamily="34" charset="0"/>
                </a:rPr>
                <a:t> LCES</a:t>
              </a:r>
            </a:p>
            <a:p>
              <a:pPr algn="ctr" eaLnBrk="0" hangingPunct="0">
                <a:defRPr/>
              </a:pPr>
              <a: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  <a:t>Portfolio Manager</a:t>
              </a:r>
            </a:p>
            <a:p>
              <a:pPr algn="ctr" eaLnBrk="0" hangingPunct="0">
                <a:defRPr/>
              </a:pPr>
              <a: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  <a:t>Logistics  Combat Element Systems</a:t>
              </a:r>
            </a:p>
          </p:txBody>
        </p:sp>
        <p:sp>
          <p:nvSpPr>
            <p:cNvPr id="135" name="Rectangle 62"/>
            <p:cNvSpPr>
              <a:spLocks noChangeArrowheads="1"/>
            </p:cNvSpPr>
            <p:nvPr/>
          </p:nvSpPr>
          <p:spPr bwMode="auto">
            <a:xfrm>
              <a:off x="2979244" y="3114121"/>
              <a:ext cx="1600200" cy="46822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endParaRPr lang="en-US" sz="1000" b="1" dirty="0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 eaLnBrk="0" hangingPunct="0">
                <a:defRPr/>
              </a:pPr>
              <a:r>
                <a:rPr lang="en-US" sz="1050" b="1" dirty="0" err="1">
                  <a:solidFill>
                    <a:srgbClr val="FFC000"/>
                  </a:solidFill>
                  <a:latin typeface="Calibri" pitchFamily="34" charset="0"/>
                </a:rPr>
                <a:t>PfM</a:t>
              </a:r>
              <a:r>
                <a:rPr lang="en-US" sz="1050" b="1" dirty="0">
                  <a:solidFill>
                    <a:srgbClr val="FFC000"/>
                  </a:solidFill>
                  <a:latin typeface="Calibri" pitchFamily="34" charset="0"/>
                </a:rPr>
                <a:t> CES</a:t>
              </a:r>
            </a:p>
            <a:p>
              <a:pPr algn="ctr" eaLnBrk="0" hangingPunct="0">
                <a:defRPr/>
              </a:pPr>
              <a: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  <a:t>Portfolio Manager</a:t>
              </a:r>
            </a:p>
            <a:p>
              <a:pPr algn="ctr" eaLnBrk="0" hangingPunct="0">
                <a:defRPr/>
              </a:pPr>
              <a: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  <a:t>Command Element Systems</a:t>
              </a:r>
            </a:p>
            <a:p>
              <a:pPr algn="ctr" eaLnBrk="0" hangingPunct="0">
                <a:defRPr/>
              </a:pPr>
              <a:endParaRPr lang="en-US" sz="10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36" name="Rectangle 62"/>
            <p:cNvSpPr>
              <a:spLocks noChangeArrowheads="1"/>
            </p:cNvSpPr>
            <p:nvPr/>
          </p:nvSpPr>
          <p:spPr bwMode="auto">
            <a:xfrm>
              <a:off x="2979244" y="3660685"/>
              <a:ext cx="1600200" cy="482173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050" b="1" dirty="0" err="1">
                  <a:solidFill>
                    <a:srgbClr val="FFC000"/>
                  </a:solidFill>
                  <a:latin typeface="Calibri" pitchFamily="34" charset="0"/>
                </a:rPr>
                <a:t>PfM</a:t>
              </a:r>
              <a:r>
                <a:rPr lang="en-US" sz="1050" b="1" dirty="0">
                  <a:solidFill>
                    <a:srgbClr val="FFC000"/>
                  </a:solidFill>
                  <a:latin typeface="Calibri" pitchFamily="34" charset="0"/>
                </a:rPr>
                <a:t> GCES</a:t>
              </a:r>
            </a:p>
            <a:p>
              <a:pPr algn="ctr" eaLnBrk="0" hangingPunct="0">
                <a:defRPr/>
              </a:pPr>
              <a: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  <a:t>Portfolio Manager</a:t>
              </a:r>
              <a:b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</a:br>
              <a: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  <a:t>Ground Combat Element System</a:t>
              </a:r>
              <a:r>
                <a:rPr lang="en-US" sz="900" b="1" dirty="0">
                  <a:solidFill>
                    <a:schemeClr val="bg1"/>
                  </a:solidFill>
                  <a:latin typeface="Calibri" pitchFamily="34" charset="0"/>
                </a:rPr>
                <a:t>s</a:t>
              </a:r>
              <a:endParaRPr lang="en-US" sz="10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37" name="Rectangle 62"/>
            <p:cNvSpPr>
              <a:spLocks noChangeArrowheads="1"/>
            </p:cNvSpPr>
            <p:nvPr/>
          </p:nvSpPr>
          <p:spPr bwMode="auto">
            <a:xfrm>
              <a:off x="2979244" y="4213907"/>
              <a:ext cx="1600200" cy="514031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050" b="1" dirty="0">
                  <a:solidFill>
                    <a:srgbClr val="FFC000"/>
                  </a:solidFill>
                  <a:latin typeface="Calibri" pitchFamily="34" charset="0"/>
                </a:rPr>
                <a:t>PM TRASYS</a:t>
              </a:r>
            </a:p>
            <a:p>
              <a:pPr algn="ctr" eaLnBrk="0" hangingPunct="0">
                <a:defRPr/>
              </a:pPr>
              <a:r>
                <a:rPr lang="en-US" sz="900" dirty="0">
                  <a:solidFill>
                    <a:schemeClr val="bg1"/>
                  </a:solidFill>
                  <a:latin typeface="Calibri" pitchFamily="34" charset="0"/>
                </a:rPr>
                <a:t>Program Manager</a:t>
              </a:r>
            </a:p>
            <a:p>
              <a:pPr algn="ctr" eaLnBrk="0" hangingPunct="0">
                <a:defRPr/>
              </a:pPr>
              <a:r>
                <a:rPr lang="en-US" sz="900" dirty="0">
                  <a:solidFill>
                    <a:schemeClr val="bg1"/>
                  </a:solidFill>
                  <a:latin typeface="Calibri" pitchFamily="34" charset="0"/>
                </a:rPr>
                <a:t>Training Systems</a:t>
              </a:r>
            </a:p>
          </p:txBody>
        </p:sp>
        <p:cxnSp>
          <p:nvCxnSpPr>
            <p:cNvPr id="190" name="Straight Connector 189"/>
            <p:cNvCxnSpPr/>
            <p:nvPr/>
          </p:nvCxnSpPr>
          <p:spPr>
            <a:xfrm>
              <a:off x="5999815" y="2720244"/>
              <a:ext cx="4572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>
              <a:off x="5999815" y="3409154"/>
              <a:ext cx="4572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>
              <a:off x="5999815" y="3942554"/>
              <a:ext cx="457200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62"/>
            <p:cNvSpPr>
              <a:spLocks noChangeArrowheads="1"/>
            </p:cNvSpPr>
            <p:nvPr/>
          </p:nvSpPr>
          <p:spPr bwMode="auto">
            <a:xfrm>
              <a:off x="2956397" y="5396944"/>
              <a:ext cx="1647433" cy="561944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r>
                <a:rPr lang="en-US" sz="1050" b="1" dirty="0">
                  <a:solidFill>
                    <a:srgbClr val="FFC000"/>
                  </a:solidFill>
                  <a:latin typeface="Calibri" pitchFamily="34" charset="0"/>
                </a:rPr>
                <a:t>CO MCTSSA</a:t>
              </a:r>
            </a:p>
            <a:p>
              <a:pPr algn="ctr" eaLnBrk="0" hangingPunct="0"/>
              <a: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  <a:t>Marine Corps Tactical </a:t>
              </a:r>
            </a:p>
            <a:p>
              <a:pPr algn="ctr" eaLnBrk="0" hangingPunct="0"/>
              <a:r>
                <a:rPr lang="en-US" sz="800" b="1" dirty="0">
                  <a:solidFill>
                    <a:schemeClr val="bg1"/>
                  </a:solidFill>
                  <a:latin typeface="Calibri" pitchFamily="34" charset="0"/>
                </a:rPr>
                <a:t>Systems Support Activity</a:t>
              </a:r>
              <a:endParaRPr lang="en-US" sz="1000" b="1" dirty="0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 eaLnBrk="0" hangingPunct="0"/>
              <a:r>
                <a:rPr lang="en-US" sz="900" b="1" dirty="0">
                  <a:solidFill>
                    <a:schemeClr val="bg1">
                      <a:lumMod val="75000"/>
                    </a:schemeClr>
                  </a:solidFill>
                  <a:latin typeface="Calibri" pitchFamily="34" charset="0"/>
                </a:rPr>
                <a:t>AVTB</a:t>
              </a:r>
            </a:p>
          </p:txBody>
        </p:sp>
        <p:sp>
          <p:nvSpPr>
            <p:cNvPr id="108" name="Rectangle 62"/>
            <p:cNvSpPr>
              <a:spLocks noChangeArrowheads="1"/>
            </p:cNvSpPr>
            <p:nvPr/>
          </p:nvSpPr>
          <p:spPr bwMode="auto">
            <a:xfrm>
              <a:off x="4854489" y="4270242"/>
              <a:ext cx="1373926" cy="388161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800" b="1" dirty="0">
                  <a:solidFill>
                    <a:srgbClr val="FFC000"/>
                  </a:solidFill>
                  <a:latin typeface="Calibri" pitchFamily="34" charset="0"/>
                </a:rPr>
                <a:t>DIRECTOR</a:t>
              </a:r>
            </a:p>
            <a:p>
              <a:pPr algn="ctr" eaLnBrk="0" hangingPunct="0">
                <a:defRPr/>
              </a:pPr>
              <a:r>
                <a:rPr lang="en-US" sz="900" b="1" dirty="0">
                  <a:solidFill>
                    <a:schemeClr val="bg1"/>
                  </a:solidFill>
                  <a:latin typeface="Calibri" pitchFamily="34" charset="0"/>
                </a:rPr>
                <a:t>Contracts</a:t>
              </a:r>
            </a:p>
          </p:txBody>
        </p:sp>
        <p:sp>
          <p:nvSpPr>
            <p:cNvPr id="117" name="Rectangle 62"/>
            <p:cNvSpPr>
              <a:spLocks noChangeArrowheads="1"/>
            </p:cNvSpPr>
            <p:nvPr/>
          </p:nvSpPr>
          <p:spPr bwMode="auto">
            <a:xfrm>
              <a:off x="4854489" y="3181444"/>
              <a:ext cx="1373926" cy="598333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800" b="1" dirty="0">
                  <a:solidFill>
                    <a:srgbClr val="FFC000"/>
                  </a:solidFill>
                  <a:latin typeface="Calibri" pitchFamily="34" charset="0"/>
                </a:rPr>
                <a:t>DEPUTY TO THE COMMANDER</a:t>
              </a:r>
            </a:p>
            <a:p>
              <a:pPr algn="ctr" eaLnBrk="0" hangingPunct="0">
                <a:defRPr/>
              </a:pPr>
              <a:r>
                <a:rPr lang="en-US" sz="900" b="1" dirty="0">
                  <a:solidFill>
                    <a:schemeClr val="bg1"/>
                  </a:solidFill>
                  <a:latin typeface="Calibri" pitchFamily="34" charset="0"/>
                </a:rPr>
                <a:t>Systems Engineering &amp; </a:t>
              </a:r>
            </a:p>
            <a:p>
              <a:pPr algn="ctr" eaLnBrk="0" hangingPunct="0">
                <a:defRPr/>
              </a:pPr>
              <a:r>
                <a:rPr lang="en-US" sz="900" b="1" dirty="0">
                  <a:solidFill>
                    <a:schemeClr val="bg1"/>
                  </a:solidFill>
                  <a:latin typeface="Calibri" pitchFamily="34" charset="0"/>
                </a:rPr>
                <a:t>Acquisition Logistics</a:t>
              </a:r>
            </a:p>
            <a:p>
              <a:pPr algn="ctr" eaLnBrk="0" hangingPunct="0">
                <a:defRPr/>
              </a:pPr>
              <a:r>
                <a:rPr lang="en-US" sz="800" b="1" dirty="0">
                  <a:solidFill>
                    <a:schemeClr val="bg1">
                      <a:lumMod val="75000"/>
                    </a:schemeClr>
                  </a:solidFill>
                  <a:latin typeface="Calibri" pitchFamily="34" charset="0"/>
                </a:rPr>
                <a:t>DIR SE | DIR ALPS</a:t>
              </a:r>
            </a:p>
          </p:txBody>
        </p:sp>
        <p:sp>
          <p:nvSpPr>
            <p:cNvPr id="119" name="Rectangle 62"/>
            <p:cNvSpPr>
              <a:spLocks noChangeArrowheads="1"/>
            </p:cNvSpPr>
            <p:nvPr/>
          </p:nvSpPr>
          <p:spPr bwMode="auto">
            <a:xfrm>
              <a:off x="4858710" y="2562529"/>
              <a:ext cx="1369705" cy="575492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800" b="1" dirty="0">
                  <a:solidFill>
                    <a:srgbClr val="FFC000"/>
                  </a:solidFill>
                  <a:latin typeface="Calibri" pitchFamily="34" charset="0"/>
                </a:rPr>
                <a:t>DEPUTY TO THE COMMANDER</a:t>
              </a:r>
            </a:p>
            <a:p>
              <a:pPr algn="ctr" eaLnBrk="0" hangingPunct="0">
                <a:defRPr/>
              </a:pPr>
              <a:r>
                <a:rPr lang="en-US" sz="900" b="1" dirty="0">
                  <a:solidFill>
                    <a:schemeClr val="bg1"/>
                  </a:solidFill>
                  <a:latin typeface="Calibri" pitchFamily="34" charset="0"/>
                </a:rPr>
                <a:t>Resource </a:t>
              </a:r>
            </a:p>
            <a:p>
              <a:pPr algn="ctr" eaLnBrk="0" hangingPunct="0">
                <a:defRPr/>
              </a:pPr>
              <a:r>
                <a:rPr lang="en-US" sz="900" b="1" dirty="0">
                  <a:solidFill>
                    <a:schemeClr val="bg1"/>
                  </a:solidFill>
                  <a:latin typeface="Calibri" pitchFamily="34" charset="0"/>
                </a:rPr>
                <a:t>Management</a:t>
              </a:r>
            </a:p>
            <a:p>
              <a:pPr algn="ctr" eaLnBrk="0" hangingPunct="0">
                <a:defRPr/>
              </a:pPr>
              <a:r>
                <a:rPr lang="en-US" sz="800" b="1" dirty="0">
                  <a:solidFill>
                    <a:schemeClr val="bg1">
                      <a:lumMod val="75000"/>
                    </a:schemeClr>
                  </a:solidFill>
                  <a:latin typeface="Calibri" pitchFamily="34" charset="0"/>
                </a:rPr>
                <a:t>DIR FM | DIR HCM</a:t>
              </a:r>
            </a:p>
          </p:txBody>
        </p:sp>
        <p:sp>
          <p:nvSpPr>
            <p:cNvPr id="126" name="Rectangle 62"/>
            <p:cNvSpPr>
              <a:spLocks noChangeArrowheads="1"/>
            </p:cNvSpPr>
            <p:nvPr/>
          </p:nvSpPr>
          <p:spPr bwMode="auto">
            <a:xfrm>
              <a:off x="4854489" y="3830798"/>
              <a:ext cx="1373926" cy="388928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rgbClr val="060620"/>
              </a:solidFill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800" b="1" dirty="0">
                  <a:solidFill>
                    <a:srgbClr val="FFC000"/>
                  </a:solidFill>
                  <a:latin typeface="Calibri" pitchFamily="34" charset="0"/>
                </a:rPr>
                <a:t>DIRECTOR</a:t>
              </a:r>
            </a:p>
            <a:p>
              <a:pPr algn="ctr" eaLnBrk="0" hangingPunct="0">
                <a:defRPr/>
              </a:pPr>
              <a:r>
                <a:rPr lang="en-US" sz="900" b="1" dirty="0">
                  <a:solidFill>
                    <a:schemeClr val="bg1"/>
                  </a:solidFill>
                  <a:latin typeface="Calibri" pitchFamily="34" charset="0"/>
                </a:rPr>
                <a:t>Operations &amp; Programs</a:t>
              </a:r>
            </a:p>
          </p:txBody>
        </p:sp>
        <p:cxnSp>
          <p:nvCxnSpPr>
            <p:cNvPr id="90" name="Elbow Connector 89"/>
            <p:cNvCxnSpPr>
              <a:stCxn id="4" idx="2"/>
              <a:endCxn id="139" idx="1"/>
            </p:cNvCxnSpPr>
            <p:nvPr/>
          </p:nvCxnSpPr>
          <p:spPr>
            <a:xfrm rot="5400000">
              <a:off x="2097069" y="3171156"/>
              <a:ext cx="3366088" cy="1647432"/>
            </a:xfrm>
            <a:prstGeom prst="bentConnector4">
              <a:avLst>
                <a:gd name="adj1" fmla="val 3977"/>
                <a:gd name="adj2" fmla="val 104625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Elbow Connector 79"/>
          <p:cNvCxnSpPr>
            <a:stCxn id="212" idx="1"/>
          </p:cNvCxnSpPr>
          <p:nvPr/>
        </p:nvCxnSpPr>
        <p:spPr>
          <a:xfrm rot="10800000">
            <a:off x="7022113" y="2717843"/>
            <a:ext cx="222189" cy="606297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/>
          <p:cNvCxnSpPr>
            <a:stCxn id="213" idx="1"/>
          </p:cNvCxnSpPr>
          <p:nvPr/>
        </p:nvCxnSpPr>
        <p:spPr>
          <a:xfrm rot="10800000">
            <a:off x="7018455" y="3315817"/>
            <a:ext cx="225846" cy="634858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stCxn id="88" idx="1"/>
          </p:cNvCxnSpPr>
          <p:nvPr/>
        </p:nvCxnSpPr>
        <p:spPr>
          <a:xfrm rot="10800000">
            <a:off x="7018456" y="3920522"/>
            <a:ext cx="220545" cy="630189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/>
          <p:cNvCxnSpPr>
            <a:stCxn id="214" idx="1"/>
          </p:cNvCxnSpPr>
          <p:nvPr/>
        </p:nvCxnSpPr>
        <p:spPr>
          <a:xfrm rot="10800000">
            <a:off x="7020780" y="4530689"/>
            <a:ext cx="218221" cy="592781"/>
          </a:xfrm>
          <a:prstGeom prst="bentConnector2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/>
          <p:nvPr/>
        </p:nvCxnSpPr>
        <p:spPr>
          <a:xfrm rot="5400000">
            <a:off x="1490948" y="3058440"/>
            <a:ext cx="2803806" cy="445023"/>
          </a:xfrm>
          <a:prstGeom prst="bentConnector3">
            <a:avLst>
              <a:gd name="adj1" fmla="val 85331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62"/>
          <p:cNvSpPr>
            <a:spLocks noChangeArrowheads="1"/>
          </p:cNvSpPr>
          <p:nvPr/>
        </p:nvSpPr>
        <p:spPr bwMode="auto">
          <a:xfrm>
            <a:off x="7154644" y="1980955"/>
            <a:ext cx="1484455" cy="364344"/>
          </a:xfrm>
          <a:prstGeom prst="rect">
            <a:avLst/>
          </a:prstGeom>
          <a:solidFill>
            <a:srgbClr val="820000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200" b="1" dirty="0">
                <a:solidFill>
                  <a:schemeClr val="bg1"/>
                </a:solidFill>
                <a:latin typeface="Calibri" pitchFamily="34" charset="0"/>
              </a:rPr>
              <a:t>PEO Land Systems</a:t>
            </a:r>
          </a:p>
          <a:p>
            <a:pPr algn="ctr" eaLnBrk="0" hangingPunct="0">
              <a:defRPr/>
            </a:pPr>
            <a:endParaRPr 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706570" y="196383"/>
            <a:ext cx="3437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>
                    <a:lumMod val="95000"/>
                  </a:schemeClr>
                </a:solidFill>
              </a:rPr>
              <a:t>Marine Corps Ground/IT Acquisition Command and Control</a:t>
            </a:r>
          </a:p>
        </p:txBody>
      </p:sp>
    </p:spTree>
    <p:extLst>
      <p:ext uri="{BB962C8B-B14F-4D97-AF65-F5344CB8AC3E}">
        <p14:creationId xmlns:p14="http://schemas.microsoft.com/office/powerpoint/2010/main" val="1635685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00" y="228600"/>
            <a:ext cx="3352800" cy="487362"/>
          </a:xfrm>
        </p:spPr>
        <p:txBody>
          <a:bodyPr/>
          <a:lstStyle/>
          <a:p>
            <a:r>
              <a:rPr lang="en-US" dirty="0"/>
              <a:t>Realignment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4983163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A01421"/>
              </a:buClr>
              <a:buFont typeface="Arial" panose="020B0604020202020204" pitchFamily="34" charset="0"/>
              <a:buChar char="►"/>
            </a:pPr>
            <a:r>
              <a:rPr lang="en-US" b="1" dirty="0"/>
              <a:t>USMC Modernization for Global Competition / Value is the Future Operating Environment </a:t>
            </a:r>
          </a:p>
          <a:p>
            <a:pPr>
              <a:lnSpc>
                <a:spcPct val="150000"/>
              </a:lnSpc>
              <a:buClr>
                <a:srgbClr val="A01421"/>
              </a:buClr>
              <a:buFont typeface="Arial" panose="020B0604020202020204" pitchFamily="34" charset="0"/>
              <a:buChar char="►"/>
            </a:pPr>
            <a:r>
              <a:rPr lang="en-US" b="1" dirty="0"/>
              <a:t>Naval Integration</a:t>
            </a:r>
          </a:p>
          <a:p>
            <a:pPr>
              <a:lnSpc>
                <a:spcPct val="150000"/>
              </a:lnSpc>
              <a:buClr>
                <a:srgbClr val="A01421"/>
              </a:buClr>
              <a:buFont typeface="Arial" panose="020B0604020202020204" pitchFamily="34" charset="0"/>
              <a:buChar char="►"/>
            </a:pPr>
            <a:r>
              <a:rPr lang="en-US" b="1" dirty="0"/>
              <a:t>Benefits of Naval Alignment	</a:t>
            </a:r>
          </a:p>
          <a:p>
            <a:pPr>
              <a:lnSpc>
                <a:spcPct val="150000"/>
              </a:lnSpc>
              <a:buClr>
                <a:srgbClr val="A01421"/>
              </a:buClr>
              <a:buFont typeface="Arial" panose="020B0604020202020204" pitchFamily="34" charset="0"/>
              <a:buChar char="►"/>
            </a:pPr>
            <a:r>
              <a:rPr lang="en-US" b="1" dirty="0"/>
              <a:t>Preserving USMC/Service Authorities</a:t>
            </a:r>
          </a:p>
          <a:p>
            <a:pPr>
              <a:lnSpc>
                <a:spcPct val="150000"/>
              </a:lnSpc>
              <a:buClr>
                <a:srgbClr val="A01421"/>
              </a:buClr>
              <a:buFont typeface="Arial" panose="020B0604020202020204" pitchFamily="34" charset="0"/>
              <a:buChar char="►"/>
            </a:pPr>
            <a:r>
              <a:rPr lang="en-US" b="1" dirty="0"/>
              <a:t>Maintaining the Competitive Advantage</a:t>
            </a:r>
          </a:p>
        </p:txBody>
      </p:sp>
    </p:spTree>
    <p:extLst>
      <p:ext uri="{BB962C8B-B14F-4D97-AF65-F5344CB8AC3E}">
        <p14:creationId xmlns:p14="http://schemas.microsoft.com/office/powerpoint/2010/main" val="1960884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00" y="228600"/>
            <a:ext cx="3352800" cy="487362"/>
          </a:xfrm>
        </p:spPr>
        <p:txBody>
          <a:bodyPr/>
          <a:lstStyle/>
          <a:p>
            <a:r>
              <a:rPr lang="en-US" dirty="0"/>
              <a:t>Upcoming Speakers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763000" cy="42973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A01421"/>
                </a:solidFill>
              </a:rPr>
              <a:t>Colonel Bailey, </a:t>
            </a:r>
            <a:r>
              <a:rPr lang="en-US" sz="2000" dirty="0"/>
              <a:t>Portfolio Manager Command Element Systems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A01421"/>
                </a:solidFill>
              </a:rPr>
              <a:t>Gaurang R. Dävé</a:t>
            </a:r>
            <a:r>
              <a:rPr lang="en-US" dirty="0">
                <a:solidFill>
                  <a:srgbClr val="A01421"/>
                </a:solidFill>
              </a:rPr>
              <a:t>, </a:t>
            </a:r>
            <a:r>
              <a:rPr lang="en-US" sz="2000" dirty="0"/>
              <a:t>Director, Task Force Aquila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A01421"/>
                </a:solidFill>
              </a:rPr>
              <a:t>Kyle Beagle</a:t>
            </a:r>
            <a:r>
              <a:rPr lang="en-US" dirty="0">
                <a:solidFill>
                  <a:srgbClr val="A01421"/>
                </a:solidFill>
              </a:rPr>
              <a:t>, </a:t>
            </a:r>
            <a:r>
              <a:rPr lang="en-US" sz="2000" dirty="0"/>
              <a:t>Director of the Office of Small Business Programs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A01421"/>
                </a:solidFill>
              </a:rPr>
              <a:t>Johany Deal</a:t>
            </a:r>
            <a:r>
              <a:rPr lang="en-US" dirty="0">
                <a:solidFill>
                  <a:srgbClr val="A01421"/>
                </a:solidFill>
              </a:rPr>
              <a:t>, </a:t>
            </a:r>
            <a:r>
              <a:rPr lang="en-US" sz="2000" dirty="0"/>
              <a:t>Director of Contacts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1781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5400">
          <a:solidFill>
            <a:srgbClr val="FF0000"/>
          </a:solidFill>
          <a:prstDash val="sysDash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>
              <a:lumMod val="75000"/>
              <a:lumOff val="2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37370</TotalTime>
  <Words>1263</Words>
  <Application>Microsoft Office PowerPoint</Application>
  <PresentationFormat>On-screen Show (4:3)</PresentationFormat>
  <Paragraphs>412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Bell MT</vt:lpstr>
      <vt:lpstr>Calibri</vt:lpstr>
      <vt:lpstr>Franklin Gothic Book</vt:lpstr>
      <vt:lpstr>Franklin Gothic Demi</vt:lpstr>
      <vt:lpstr>Franklin Gothic Heavy</vt:lpstr>
      <vt:lpstr>Times New Roman</vt:lpstr>
      <vt:lpstr>Default Design</vt:lpstr>
      <vt:lpstr>AFCEA IT DAY  May 27, 2020</vt:lpstr>
      <vt:lpstr>PowerPoint Presentation</vt:lpstr>
      <vt:lpstr>PowerPoint Presentation</vt:lpstr>
      <vt:lpstr>ACQUISITION LINES OF EFFORT</vt:lpstr>
      <vt:lpstr>PowerPoint Presentation</vt:lpstr>
      <vt:lpstr>PowerPoint Presentation</vt:lpstr>
      <vt:lpstr>PowerPoint Presentation</vt:lpstr>
      <vt:lpstr>Realignment Benefits</vt:lpstr>
      <vt:lpstr>Upcoming Speakers</vt:lpstr>
      <vt:lpstr>QUESTIONS?</vt:lpstr>
    </vt:vector>
  </TitlesOfParts>
  <Company>NMCI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john.d.burrow</dc:creator>
  <cp:lastModifiedBy>Rich Leino</cp:lastModifiedBy>
  <cp:revision>1782</cp:revision>
  <cp:lastPrinted>2021-05-26T13:04:00Z</cp:lastPrinted>
  <dcterms:created xsi:type="dcterms:W3CDTF">2011-05-06T17:49:05Z</dcterms:created>
  <dcterms:modified xsi:type="dcterms:W3CDTF">2026-03-03T19:43:15Z</dcterms:modified>
</cp:coreProperties>
</file>