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6" r:id="rId3"/>
    <p:sldId id="257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5" autoAdjust="0"/>
  </p:normalViewPr>
  <p:slideViewPr>
    <p:cSldViewPr showGuides="1">
      <p:cViewPr varScale="1">
        <p:scale>
          <a:sx n="48" d="100"/>
          <a:sy n="48" d="100"/>
        </p:scale>
        <p:origin x="1803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BE3E-FBEE-40F9-9401-6B45DBD9FC1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C119D-06BC-4088-B101-B4E081F4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20B1-09B6-4D2A-8E7D-DC17D529159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4336"/>
            <a:ext cx="5487640" cy="411355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Header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E16DAD-B58E-49F3-8FC2-8C8C54CF7ACF}" type="datetime1">
              <a:rPr lang="en-US">
                <a:solidFill>
                  <a:prstClr val="black"/>
                </a:solidFill>
              </a:rPr>
              <a:pPr/>
              <a:t>3/3/2026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CPT J. Craig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Slide Number </a:t>
            </a:r>
            <a:fld id="{6109D13E-A97C-437F-9A1C-F1F6F97D6F1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Header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E16DAD-B58E-49F3-8FC2-8C8C54CF7ACF}" type="datetime1">
              <a:rPr lang="en-US">
                <a:solidFill>
                  <a:prstClr val="black"/>
                </a:solidFill>
              </a:rPr>
              <a:pPr/>
              <a:t>3/3/2026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CPT J. Craig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Slide Number </a:t>
            </a:r>
            <a:fld id="{6109D13E-A97C-437F-9A1C-F1F6F97D6F1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Header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E16DAD-B58E-49F3-8FC2-8C8C54CF7ACF}" type="datetime1">
              <a:rPr lang="en-US">
                <a:solidFill>
                  <a:prstClr val="black"/>
                </a:solidFill>
              </a:rPr>
              <a:pPr/>
              <a:t>3/3/2026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CPT J. Craig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Slide Number </a:t>
            </a:r>
            <a:fld id="{6109D13E-A97C-437F-9A1C-F1F6F97D6F1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Header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E16DAD-B58E-49F3-8FC2-8C8C54CF7ACF}" type="datetime1">
              <a:rPr lang="en-US">
                <a:solidFill>
                  <a:prstClr val="black"/>
                </a:solidFill>
              </a:rPr>
              <a:pPr/>
              <a:t>3/3/2026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CPT J. Craig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Slide Number </a:t>
            </a:r>
            <a:fld id="{6109D13E-A97C-437F-9A1C-F1F6F97D6F1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Header Title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E16DAD-B58E-49F3-8FC2-8C8C54CF7ACF}" type="datetime1">
              <a:rPr lang="en-US">
                <a:solidFill>
                  <a:prstClr val="black"/>
                </a:solidFill>
              </a:rPr>
              <a:pPr/>
              <a:t>3/3/2026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CPT J. Craig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Slide Number </a:t>
            </a:r>
            <a:fld id="{6109D13E-A97C-437F-9A1C-F1F6F97D6F1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5505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CD0D7C-0AB4-4AEC-A8AB-7476664756CA}" type="slidenum">
              <a:rPr lang="ko-KR" altLang="en-US" sz="900">
                <a:solidFill>
                  <a:srgbClr val="000000"/>
                </a:solidFill>
                <a:ea typeface="굴림" pitchFamily="34" charset="-127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sz="900" dirty="0">
              <a:solidFill>
                <a:srgbClr val="000000"/>
              </a:solidFill>
              <a:ea typeface="굴림" pitchFamily="34" charset="-127"/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19200" y="990600"/>
            <a:ext cx="152400" cy="15240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3429000"/>
            <a:ext cx="3200400" cy="228600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solidFill>
                  <a:srgbClr val="777777"/>
                </a:solidFill>
              </a:defRPr>
            </a:lvl1pPr>
            <a:lvl2pPr marL="236538" lvl="1" indent="225425">
              <a:buFontTx/>
              <a:buNone/>
              <a:defRPr>
                <a:solidFill>
                  <a:srgbClr val="777777"/>
                </a:solidFill>
              </a:defRPr>
            </a:lvl2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7963" y="1219200"/>
            <a:ext cx="6191250" cy="1143000"/>
          </a:xfrm>
        </p:spPr>
        <p:txBody>
          <a:bodyPr tIns="45720" bIns="45720" anchor="ctr" anchorCtr="1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pic>
        <p:nvPicPr>
          <p:cNvPr id="9" name="Picture 8" descr="Picture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2590586" cy="260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4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59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0"/>
            <a:ext cx="2022475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0"/>
            <a:ext cx="5916612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525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57D6AA8-A06A-4B9E-AB72-9C9D729344BB}" type="datetime1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3/3/2026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827AE2F-F1E3-446F-884E-EA8821160BA4}" type="slidenum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6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382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57D6AA8-A06A-4B9E-AB72-9C9D729344BB}" type="datetime1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3/3/2026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827AE2F-F1E3-446F-884E-EA8821160BA4}" type="slidenum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6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10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72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54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13" y="1295400"/>
            <a:ext cx="39687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295400"/>
            <a:ext cx="3970337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36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5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22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99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19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1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295400"/>
            <a:ext cx="80914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865505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60D9A0-B79B-4B1F-BE2D-B18FB55715D0}" type="slidenum">
              <a:rPr lang="ko-KR" altLang="en-US" sz="900">
                <a:solidFill>
                  <a:srgbClr val="000000"/>
                </a:solidFill>
                <a:ea typeface="굴림" pitchFamily="34" charset="-127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sz="900" dirty="0">
              <a:solidFill>
                <a:srgbClr val="000000"/>
              </a:solidFill>
              <a:ea typeface="굴림" pitchFamily="34" charset="-127"/>
              <a:cs typeface="Arial" charset="0"/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228600" y="76200"/>
            <a:ext cx="914400" cy="914400"/>
            <a:chOff x="576" y="3744"/>
            <a:chExt cx="576" cy="576"/>
          </a:xfrm>
        </p:grpSpPr>
        <p:sp>
          <p:nvSpPr>
            <p:cNvPr id="192518" name="Oval 6"/>
            <p:cNvSpPr>
              <a:spLocks noChangeArrowheads="1"/>
            </p:cNvSpPr>
            <p:nvPr userDrawn="1"/>
          </p:nvSpPr>
          <p:spPr bwMode="auto">
            <a:xfrm>
              <a:off x="576" y="3744"/>
              <a:ext cx="576" cy="57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B69404"/>
                </a:solidFill>
                <a:cs typeface="Arial" charset="0"/>
              </a:endParaRPr>
            </a:p>
          </p:txBody>
        </p:sp>
        <p:pic>
          <p:nvPicPr>
            <p:cNvPr id="1032" name="Picture 7" descr="C4 Logo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792"/>
              <a:ext cx="47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27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8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7663" indent="-347663" algn="l" rtl="0" eaLnBrk="1" fontAlgn="base" hangingPunct="1">
        <a:spcBef>
          <a:spcPct val="100000"/>
        </a:spcBef>
        <a:spcAft>
          <a:spcPct val="0"/>
        </a:spcAft>
        <a:buClr>
          <a:srgbClr val="CC0000"/>
        </a:buClr>
        <a:buFont typeface="Webdings" pitchFamily="18" charset="2"/>
        <a:buChar char="4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CC0000"/>
        </a:buClr>
        <a:buChar char="–"/>
        <a:defRPr>
          <a:solidFill>
            <a:schemeClr val="tx1"/>
          </a:solidFill>
          <a:latin typeface="+mn-lt"/>
        </a:defRPr>
      </a:lvl2pPr>
      <a:lvl3pPr marL="969963" indent="346075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2403475" indent="-1031875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600">
          <a:solidFill>
            <a:schemeClr val="tx1"/>
          </a:solidFill>
          <a:latin typeface="+mn-lt"/>
        </a:defRPr>
      </a:lvl4pPr>
      <a:lvl5pPr marL="2517775" indent="-6889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5pPr>
      <a:lvl6pPr marL="29749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6pPr>
      <a:lvl7pPr marL="34321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7pPr>
      <a:lvl8pPr marL="38893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8pPr>
      <a:lvl9pPr marL="43465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2167" y="1029535"/>
            <a:ext cx="5242884" cy="1143000"/>
          </a:xfrm>
          <a:noFill/>
        </p:spPr>
        <p:txBody>
          <a:bodyPr/>
          <a:lstStyle/>
          <a:p>
            <a:pPr algn="l"/>
            <a:r>
              <a:rPr lang="en-US" sz="4000" dirty="0"/>
              <a:t>BGen Crall</a:t>
            </a:r>
            <a:br>
              <a:rPr lang="en-US" sz="4000" dirty="0"/>
            </a:br>
            <a:r>
              <a:rPr lang="en-US" sz="3200" dirty="0"/>
              <a:t>Director C4</a:t>
            </a:r>
            <a:endParaRPr lang="en-US" sz="32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48400" y="4876800"/>
            <a:ext cx="2517183" cy="609600"/>
          </a:xfrm>
        </p:spPr>
        <p:txBody>
          <a:bodyPr/>
          <a:lstStyle/>
          <a:p>
            <a:pPr lvl="0">
              <a:spcBef>
                <a:spcPct val="0"/>
              </a:spcBef>
              <a:buClrTx/>
            </a:pPr>
            <a:r>
              <a:rPr lang="en-US" sz="2000" dirty="0"/>
              <a:t>AFCEA Luncheon</a:t>
            </a:r>
          </a:p>
          <a:p>
            <a:pPr lvl="0">
              <a:spcBef>
                <a:spcPct val="0"/>
              </a:spcBef>
              <a:buClrTx/>
            </a:pPr>
            <a:r>
              <a:rPr lang="en-US" sz="2000" dirty="0"/>
              <a:t>3 </a:t>
            </a:r>
            <a:r>
              <a:rPr lang="en-US" sz="2000"/>
              <a:t>November 2016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66110" y="6598920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CC00"/>
                </a:solidFill>
              </a:rPr>
              <a:t>// UNCLASSIFIED //</a:t>
            </a:r>
          </a:p>
        </p:txBody>
      </p:sp>
    </p:spTree>
    <p:extLst>
      <p:ext uri="{BB962C8B-B14F-4D97-AF65-F5344CB8AC3E}">
        <p14:creationId xmlns:p14="http://schemas.microsoft.com/office/powerpoint/2010/main" val="19647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850" y="-44970"/>
            <a:ext cx="7270750" cy="838200"/>
          </a:xfrm>
        </p:spPr>
        <p:txBody>
          <a:bodyPr/>
          <a:lstStyle/>
          <a:p>
            <a:r>
              <a:rPr lang="en-US" dirty="0"/>
              <a:t>HAPPY BIRTHDAY MARINES </a:t>
            </a:r>
          </a:p>
        </p:txBody>
      </p:sp>
    </p:spTree>
    <p:extLst>
      <p:ext uri="{BB962C8B-B14F-4D97-AF65-F5344CB8AC3E}">
        <p14:creationId xmlns:p14="http://schemas.microsoft.com/office/powerpoint/2010/main" val="397901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850" y="-44970"/>
            <a:ext cx="7270750" cy="838200"/>
          </a:xfrm>
        </p:spPr>
        <p:txBody>
          <a:bodyPr/>
          <a:lstStyle/>
          <a:p>
            <a:r>
              <a:rPr lang="en-US" dirty="0"/>
              <a:t>MARINE CORPS TODAY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1485"/>
            <a:ext cx="7937494" cy="521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5" name="Group 74"/>
          <p:cNvGrpSpPr/>
          <p:nvPr/>
        </p:nvGrpSpPr>
        <p:grpSpPr>
          <a:xfrm>
            <a:off x="1295400" y="211555"/>
            <a:ext cx="6890644" cy="6561251"/>
            <a:chOff x="1295400" y="211555"/>
            <a:chExt cx="6890644" cy="6561251"/>
          </a:xfrm>
        </p:grpSpPr>
        <p:pic>
          <p:nvPicPr>
            <p:cNvPr id="7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52" t="10315" r="20172" b="34676"/>
            <a:stretch/>
          </p:blipFill>
          <p:spPr bwMode="auto">
            <a:xfrm>
              <a:off x="2864346" y="211555"/>
              <a:ext cx="3514679" cy="46363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77" name="Group 76"/>
            <p:cNvGrpSpPr/>
            <p:nvPr/>
          </p:nvGrpSpPr>
          <p:grpSpPr>
            <a:xfrm>
              <a:off x="1295400" y="4726292"/>
              <a:ext cx="6890644" cy="2046514"/>
              <a:chOff x="1295400" y="4726292"/>
              <a:chExt cx="6890644" cy="2046514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1295400" y="4726292"/>
                <a:ext cx="6705600" cy="20465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513094" y="5268682"/>
                <a:ext cx="667295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Integrate the Naval force to fight at and from the sea</a:t>
                </a:r>
              </a:p>
              <a:p>
                <a:pPr marL="342900" indent="-342900">
                  <a:buAutoNum type="arabicParenR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Evolve the MAGTF</a:t>
                </a:r>
              </a:p>
              <a:p>
                <a:pPr marL="342900" indent="-342900">
                  <a:buAutoNum type="arabicParenR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Operate with resilience in a contested network environment</a:t>
                </a:r>
              </a:p>
              <a:p>
                <a:pPr marL="342900" indent="-342900">
                  <a:buAutoNum type="arabicParenR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Enhance our ability to maneuver</a:t>
                </a:r>
              </a:p>
              <a:p>
                <a:pPr marL="342900" indent="-342900">
                  <a:buAutoNum type="arabicParenR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Exploit the competency of the individual Marine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407224" y="4786424"/>
                <a:ext cx="24146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u="sng" dirty="0">
                    <a:solidFill>
                      <a:schemeClr val="bg1"/>
                    </a:solidFill>
                  </a:rPr>
                  <a:t>Five Critical Tasks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41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850" y="-44970"/>
            <a:ext cx="7270750" cy="838200"/>
          </a:xfrm>
        </p:spPr>
        <p:txBody>
          <a:bodyPr/>
          <a:lstStyle/>
          <a:p>
            <a:r>
              <a:rPr lang="en-US" dirty="0"/>
              <a:t>C4 OAG Highlights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4186682" cy="312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37962"/>
            <a:ext cx="3472240" cy="34722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615544" y="1513122"/>
            <a:ext cx="0" cy="4572000"/>
          </a:xfrm>
          <a:prstGeom prst="line">
            <a:avLst/>
          </a:prstGeom>
          <a:noFill/>
          <a:ln w="28575" cap="flat" cmpd="sng" algn="ctr">
            <a:solidFill>
              <a:srgbClr val="80808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1548838" y="1361512"/>
            <a:ext cx="133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</a:pPr>
            <a:r>
              <a:rPr lang="en-US" b="1" u="sng" dirty="0"/>
              <a:t>“Old Way”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68411" y="138249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</a:pPr>
            <a:r>
              <a:rPr lang="en-US" b="1" u="sng" dirty="0"/>
              <a:t>Necessary Shift</a:t>
            </a:r>
          </a:p>
        </p:txBody>
      </p:sp>
    </p:spTree>
    <p:extLst>
      <p:ext uri="{BB962C8B-B14F-4D97-AF65-F5344CB8AC3E}">
        <p14:creationId xmlns:p14="http://schemas.microsoft.com/office/powerpoint/2010/main" val="98692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850" y="-44970"/>
            <a:ext cx="7270750" cy="838200"/>
          </a:xfrm>
        </p:spPr>
        <p:txBody>
          <a:bodyPr/>
          <a:lstStyle/>
          <a:p>
            <a:r>
              <a:rPr lang="en-US" dirty="0"/>
              <a:t>ON MY PLATE…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" y="936171"/>
            <a:ext cx="8843784" cy="592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4" name="Group 43"/>
          <p:cNvGrpSpPr/>
          <p:nvPr/>
        </p:nvGrpSpPr>
        <p:grpSpPr>
          <a:xfrm rot="849945">
            <a:off x="2133207" y="4621278"/>
            <a:ext cx="801794" cy="478686"/>
            <a:chOff x="-1258994" y="2548462"/>
            <a:chExt cx="801794" cy="478686"/>
          </a:xfrm>
        </p:grpSpPr>
        <p:sp>
          <p:nvSpPr>
            <p:cNvPr id="38" name="Flowchart: Alternate Process 37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1210918" y="2658074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WIN-10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 rot="548519">
            <a:off x="2914382" y="5122477"/>
            <a:ext cx="801794" cy="478686"/>
            <a:chOff x="-1258994" y="2548462"/>
            <a:chExt cx="801794" cy="478686"/>
          </a:xfrm>
        </p:grpSpPr>
        <p:sp>
          <p:nvSpPr>
            <p:cNvPr id="47" name="Flowchart: Alternate Process 46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1156488" y="2658074"/>
              <a:ext cx="583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VSAT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rot="20638262">
            <a:off x="1773445" y="3933224"/>
            <a:ext cx="1635602" cy="478686"/>
            <a:chOff x="-1258994" y="2548462"/>
            <a:chExt cx="1120926" cy="478686"/>
          </a:xfrm>
        </p:grpSpPr>
        <p:sp>
          <p:nvSpPr>
            <p:cNvPr id="50" name="Flowchart: Alternate Process 49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1255682" y="2658074"/>
              <a:ext cx="1117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Get to Green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rot="1221844">
            <a:off x="1731150" y="3315623"/>
            <a:ext cx="801794" cy="478686"/>
            <a:chOff x="-1258994" y="2548462"/>
            <a:chExt cx="801794" cy="478686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178260" y="2658074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BYOD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11178" y="2121749"/>
            <a:ext cx="801794" cy="478686"/>
            <a:chOff x="-2049951" y="5402718"/>
            <a:chExt cx="801794" cy="478686"/>
          </a:xfrm>
        </p:grpSpPr>
        <p:sp>
          <p:nvSpPr>
            <p:cNvPr id="56" name="Flowchart: Alternate Process 55"/>
            <p:cNvSpPr/>
            <p:nvPr/>
          </p:nvSpPr>
          <p:spPr bwMode="auto">
            <a:xfrm>
              <a:off x="-2049951" y="5402718"/>
              <a:ext cx="801794" cy="478686"/>
            </a:xfrm>
            <a:prstGeom prst="flowChartAlternateProcess">
              <a:avLst/>
            </a:prstGeom>
            <a:solidFill>
              <a:srgbClr val="FF6600">
                <a:alpha val="61000"/>
              </a:srgbClr>
            </a:solidFill>
            <a:ln w="2857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1896017" y="5490053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ZBR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 rot="941856">
            <a:off x="4299439" y="2540220"/>
            <a:ext cx="801794" cy="478686"/>
            <a:chOff x="-2049951" y="5402718"/>
            <a:chExt cx="801794" cy="478686"/>
          </a:xfrm>
        </p:grpSpPr>
        <p:sp>
          <p:nvSpPr>
            <p:cNvPr id="61" name="Flowchart: Alternate Process 60"/>
            <p:cNvSpPr/>
            <p:nvPr/>
          </p:nvSpPr>
          <p:spPr bwMode="auto">
            <a:xfrm>
              <a:off x="-2049951" y="5402718"/>
              <a:ext cx="801794" cy="478686"/>
            </a:xfrm>
            <a:prstGeom prst="flowChartAlternateProcess">
              <a:avLst/>
            </a:prstGeom>
            <a:solidFill>
              <a:srgbClr val="FF6600">
                <a:alpha val="61000"/>
              </a:srgbClr>
            </a:solidFill>
            <a:ln w="2857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1896017" y="5490053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CTCs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 rot="19975800">
            <a:off x="2149896" y="2331969"/>
            <a:ext cx="1240029" cy="478686"/>
            <a:chOff x="-2049951" y="5402718"/>
            <a:chExt cx="947605" cy="478686"/>
          </a:xfrm>
        </p:grpSpPr>
        <p:sp>
          <p:nvSpPr>
            <p:cNvPr id="64" name="Flowchart: Alternate Process 63"/>
            <p:cNvSpPr/>
            <p:nvPr/>
          </p:nvSpPr>
          <p:spPr bwMode="auto">
            <a:xfrm>
              <a:off x="-2049951" y="5402718"/>
              <a:ext cx="801794" cy="478686"/>
            </a:xfrm>
            <a:prstGeom prst="flowChartAlternateProcess">
              <a:avLst/>
            </a:prstGeom>
            <a:solidFill>
              <a:srgbClr val="FF6600">
                <a:alpha val="61000"/>
              </a:srgbClr>
            </a:solidFill>
            <a:ln w="2857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1987525" y="5490053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06xx Mod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996081" y="2752780"/>
            <a:ext cx="1655392" cy="478686"/>
            <a:chOff x="-2049951" y="5402718"/>
            <a:chExt cx="1125282" cy="478686"/>
          </a:xfrm>
        </p:grpSpPr>
        <p:sp>
          <p:nvSpPr>
            <p:cNvPr id="67" name="Flowchart: Alternate Process 66"/>
            <p:cNvSpPr/>
            <p:nvPr/>
          </p:nvSpPr>
          <p:spPr bwMode="auto">
            <a:xfrm>
              <a:off x="-2049951" y="5402718"/>
              <a:ext cx="801794" cy="478686"/>
            </a:xfrm>
            <a:prstGeom prst="flowChartAlternateProcess">
              <a:avLst/>
            </a:prstGeom>
            <a:solidFill>
              <a:srgbClr val="FF6600">
                <a:alpha val="61000"/>
              </a:srgbClr>
            </a:solidFill>
            <a:ln w="2857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2007017" y="5490053"/>
              <a:ext cx="10823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WF Strategy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25686" y="4020079"/>
            <a:ext cx="630321" cy="478686"/>
            <a:chOff x="-1258994" y="2548462"/>
            <a:chExt cx="801794" cy="478686"/>
          </a:xfrm>
        </p:grpSpPr>
        <p:sp>
          <p:nvSpPr>
            <p:cNvPr id="70" name="Flowchart: Alternate Process 69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-1235992" y="2658074"/>
              <a:ext cx="411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IPNS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96456" y="4564608"/>
            <a:ext cx="1576380" cy="478686"/>
            <a:chOff x="-1273637" y="2548462"/>
            <a:chExt cx="1135247" cy="478686"/>
          </a:xfrm>
        </p:grpSpPr>
        <p:sp>
          <p:nvSpPr>
            <p:cNvPr id="73" name="Flowchart: Alternate Process 72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-1273637" y="2658074"/>
              <a:ext cx="1135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Code-a-Thon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 rot="1221844">
            <a:off x="3737895" y="3880856"/>
            <a:ext cx="806020" cy="478686"/>
            <a:chOff x="-1263220" y="2548462"/>
            <a:chExt cx="806020" cy="478686"/>
          </a:xfrm>
        </p:grpSpPr>
        <p:sp>
          <p:nvSpPr>
            <p:cNvPr id="76" name="Flowchart: Alternate Process 75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-1263220" y="2658074"/>
              <a:ext cx="7986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D-MCEN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 rot="20591419">
            <a:off x="3828993" y="5043236"/>
            <a:ext cx="833883" cy="478686"/>
            <a:chOff x="-1281618" y="2548462"/>
            <a:chExt cx="833883" cy="478686"/>
          </a:xfrm>
        </p:grpSpPr>
        <p:sp>
          <p:nvSpPr>
            <p:cNvPr id="79" name="Flowchart: Alternate Process 78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1281618" y="2658075"/>
              <a:ext cx="833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Domains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07023" y="3248224"/>
            <a:ext cx="801794" cy="478686"/>
            <a:chOff x="-1258994" y="2548462"/>
            <a:chExt cx="801794" cy="478686"/>
          </a:xfrm>
        </p:grpSpPr>
        <p:sp>
          <p:nvSpPr>
            <p:cNvPr id="82" name="Flowchart: Alternate Process 81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-1208790" y="2658074"/>
              <a:ext cx="7489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ITPRAS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 rot="1253450">
            <a:off x="4457096" y="4359066"/>
            <a:ext cx="801794" cy="478686"/>
            <a:chOff x="-1258994" y="2548462"/>
            <a:chExt cx="801794" cy="478686"/>
          </a:xfrm>
        </p:grpSpPr>
        <p:sp>
          <p:nvSpPr>
            <p:cNvPr id="85" name="Flowchart: Alternate Process 84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1121702" y="2658074"/>
              <a:ext cx="545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ITSG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635020" y="3800396"/>
            <a:ext cx="801794" cy="478686"/>
            <a:chOff x="-1258994" y="2548462"/>
            <a:chExt cx="801794" cy="478686"/>
          </a:xfrm>
        </p:grpSpPr>
        <p:sp>
          <p:nvSpPr>
            <p:cNvPr id="88" name="Flowchart: Alternate Process 87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-1208790" y="2658074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PPB&amp;E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 rot="850037">
            <a:off x="3837850" y="3340599"/>
            <a:ext cx="801794" cy="478686"/>
            <a:chOff x="-1258994" y="2548462"/>
            <a:chExt cx="801794" cy="478686"/>
          </a:xfrm>
        </p:grpSpPr>
        <p:sp>
          <p:nvSpPr>
            <p:cNvPr id="91" name="Flowchart: Alternate Process 90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-1168188" y="2658074"/>
              <a:ext cx="638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Policy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50964" y="3410577"/>
            <a:ext cx="1058327" cy="478686"/>
            <a:chOff x="-1258994" y="2548462"/>
            <a:chExt cx="801794" cy="478686"/>
          </a:xfrm>
        </p:grpSpPr>
        <p:sp>
          <p:nvSpPr>
            <p:cNvPr id="94" name="Flowchart: Alternate Process 93"/>
            <p:cNvSpPr/>
            <p:nvPr/>
          </p:nvSpPr>
          <p:spPr bwMode="auto">
            <a:xfrm>
              <a:off x="-1258994" y="2548462"/>
              <a:ext cx="801794" cy="478686"/>
            </a:xfrm>
            <a:prstGeom prst="flowChartAlternateProcess">
              <a:avLst/>
            </a:prstGeom>
            <a:solidFill>
              <a:srgbClr val="003300">
                <a:alpha val="50000"/>
              </a:srgbClr>
            </a:solidFill>
            <a:ln w="28575" cap="flat" cmpd="sng" algn="ctr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-1112280" y="2658074"/>
              <a:ext cx="47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Cloud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76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850" y="-44970"/>
            <a:ext cx="7270750" cy="838200"/>
          </a:xfrm>
        </p:spPr>
        <p:txBody>
          <a:bodyPr/>
          <a:lstStyle/>
          <a:p>
            <a:r>
              <a:rPr lang="en-US" dirty="0"/>
              <a:t>QUESTIONS… </a:t>
            </a:r>
          </a:p>
        </p:txBody>
      </p:sp>
    </p:spTree>
    <p:extLst>
      <p:ext uri="{BB962C8B-B14F-4D97-AF65-F5344CB8AC3E}">
        <p14:creationId xmlns:p14="http://schemas.microsoft.com/office/powerpoint/2010/main" val="1011883004"/>
      </p:ext>
    </p:extLst>
  </p:cSld>
  <p:clrMapOvr>
    <a:masterClrMapping/>
  </p:clrMapOvr>
</p:sld>
</file>

<file path=ppt/theme/theme1.xml><?xml version="1.0" encoding="utf-8"?>
<a:theme xmlns:a="http://schemas.openxmlformats.org/drawingml/2006/main" name="JIE_101_Brief_v.09_10_Oct_2012">
  <a:themeElements>
    <a:clrScheme name="1 Blue Spot Color 8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1 Blue Spot Col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8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8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Blue Spot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Blue Spot Colo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145</Words>
  <Application>Microsoft Office PowerPoint</Application>
  <PresentationFormat>On-screen Show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굴림</vt:lpstr>
      <vt:lpstr>Arial</vt:lpstr>
      <vt:lpstr>Calibri</vt:lpstr>
      <vt:lpstr>Webdings</vt:lpstr>
      <vt:lpstr>Wingdings</vt:lpstr>
      <vt:lpstr>JIE_101_Brief_v.09_10_Oct_2012</vt:lpstr>
      <vt:lpstr>BGen Crall Director C4</vt:lpstr>
      <vt:lpstr>HAPPY BIRTHDAY MARINES </vt:lpstr>
      <vt:lpstr>MARINE CORPS TODAY </vt:lpstr>
      <vt:lpstr>C4 OAG Highlights </vt:lpstr>
      <vt:lpstr>ON MY PLATE… </vt:lpstr>
      <vt:lpstr>QUESTIONS… 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Seamless MCEN</dc:title>
  <dc:creator>Webster Maj Dale H</dc:creator>
  <cp:lastModifiedBy>Rich Leino</cp:lastModifiedBy>
  <cp:revision>22</cp:revision>
  <dcterms:created xsi:type="dcterms:W3CDTF">2015-11-23T18:06:29Z</dcterms:created>
  <dcterms:modified xsi:type="dcterms:W3CDTF">2026-03-03T19:51:53Z</dcterms:modified>
</cp:coreProperties>
</file>