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363_751DB47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4"/>
  </p:sldMasterIdLst>
  <p:notesMasterIdLst>
    <p:notesMasterId r:id="rId27"/>
  </p:notesMasterIdLst>
  <p:handoutMasterIdLst>
    <p:handoutMasterId r:id="rId28"/>
  </p:handoutMasterIdLst>
  <p:sldIdLst>
    <p:sldId id="861" r:id="rId5"/>
    <p:sldId id="851" r:id="rId6"/>
    <p:sldId id="866" r:id="rId7"/>
    <p:sldId id="862" r:id="rId8"/>
    <p:sldId id="854" r:id="rId9"/>
    <p:sldId id="888" r:id="rId10"/>
    <p:sldId id="867" r:id="rId11"/>
    <p:sldId id="890" r:id="rId12"/>
    <p:sldId id="889" r:id="rId13"/>
    <p:sldId id="896" r:id="rId14"/>
    <p:sldId id="897" r:id="rId15"/>
    <p:sldId id="898" r:id="rId16"/>
    <p:sldId id="880" r:id="rId17"/>
    <p:sldId id="895" r:id="rId18"/>
    <p:sldId id="894" r:id="rId19"/>
    <p:sldId id="891" r:id="rId20"/>
    <p:sldId id="893" r:id="rId21"/>
    <p:sldId id="883" r:id="rId22"/>
    <p:sldId id="884" r:id="rId23"/>
    <p:sldId id="885" r:id="rId24"/>
    <p:sldId id="886" r:id="rId25"/>
    <p:sldId id="887" r:id="rId26"/>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5CECAB-ACAA-46DC-7EA3-DAECCA2D375D}" name="Brimhall CIV Timothy Brian" initials="BCTB" userId="S-1-5-21-2103720589-201469717-587693536-101221" providerId="AD"/>
  <p188:author id="{B148EDCC-4A60-4FE5-DCED-CFE5AE782A66}" name="Vestal CIV Cassandra M" initials="VM" userId="S::cassandra.vestal@usmc.mil::abe57644-a04b-4865-bf7c-1b43cb033a1f" providerId="AD"/>
  <p188:author id="{B35F67CD-A3B4-62F0-E453-B630C9DCAA9D}" name="Pham CIV Alisha M" initials="PM" userId="S::alisha.m.pham@usmc.mil::c3169c23-3f12-4fa1-9640-a7b3a896a4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Brimhall CIV Timothy Brian" initials="BCTB" lastIdx="1" clrIdx="0">
    <p:extLst>
      <p:ext uri="{19B8F6BF-5375-455C-9EA6-DF929625EA0E}">
        <p15:presenceInfo xmlns:p15="http://schemas.microsoft.com/office/powerpoint/2012/main" userId="S-1-5-21-2103720589-201469717-587693536-10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20000"/>
    <a:srgbClr val="C20606"/>
    <a:srgbClr val="181632"/>
    <a:srgbClr val="C8E9EE"/>
    <a:srgbClr val="34349C"/>
    <a:srgbClr val="FFFF99"/>
    <a:srgbClr val="0B102B"/>
    <a:srgbClr val="674C84"/>
    <a:srgbClr val="363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32D6-9CBD-D353-E8E2-D30F6AF629D0}" v="11" dt="2022-09-28T16:15:40.029"/>
    <p1510:client id="{2EC841E5-A3E3-4F24-A504-4DB7F27264DC}" v="67" dt="2022-07-29T17:36:49.838"/>
    <p1510:client id="{44F860C2-CA38-4DF1-A829-74F1084E4917}" v="176" dt="2022-06-02T12:58:30.201"/>
    <p1510:client id="{56C73B72-BAE9-44EF-A833-FA8CB3DE1BC7}" v="56" dt="2022-08-10T18:42:33.035"/>
    <p1510:client id="{65B62610-3566-CA8F-90AE-3B42AFAD7DF4}" v="29" dt="2022-07-29T17:48:14.261"/>
    <p1510:client id="{6CDE7383-2BD2-4A7F-9AB0-1938E307CCBB}" v="71" dt="2022-07-12T19:24:47.279"/>
    <p1510:client id="{A71E8197-B821-479B-B682-19B2C90D0702}" v="23" dt="2022-07-12T18:59:24.596"/>
    <p1510:client id="{A80C48F5-CEBC-4FA5-ADA3-8056BE107E4F}" v="24" dt="2022-10-03T16:31:02.034"/>
    <p1510:client id="{CDE77FFF-3CA7-9F53-8E34-5FA83D589CD3}" v="5" dt="2022-07-15T17:57:08.740"/>
    <p1510:client id="{D69DDD63-D32C-17AA-307C-53C6CD5295E4}" v="533" dt="2022-08-10T17:36:26.634"/>
    <p1510:client id="{D8BFA03A-7304-4CDB-8CD8-FBFD31DC606B}" v="2" dt="2022-06-02T13:05:04.483"/>
    <p1510:client id="{E35AE0BE-F112-7239-0CFC-8BC86BB1DA5B}" v="101" dt="2022-08-09T14:43:55.209"/>
    <p1510:client id="{E631A326-D163-9F79-648E-330584083829}" v="7" dt="2022-08-09T14:38:28.068"/>
    <p1510:client id="{E99693C0-0153-4590-9B2A-D10925BAE62D}" v="11" dt="2022-08-09T00:40:14.417"/>
    <p1510:client id="{EC217582-775C-4826-BE09-FFE3FC152421}" v="2" dt="2022-11-21T21:09:36.991"/>
    <p1510:client id="{EC3F377B-551D-4CAD-A624-BE5300D3A344}" v="15" dt="2022-07-13T16:50:45.517"/>
    <p1510:client id="{F174F74A-4BFB-A0C3-7E75-3C5BD3C0D217}" v="398" dt="2022-08-08T15:19:54.252"/>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7" autoAdjust="0"/>
  </p:normalViewPr>
  <p:slideViewPr>
    <p:cSldViewPr snapToGrid="0">
      <p:cViewPr varScale="1">
        <p:scale>
          <a:sx n="59" d="100"/>
          <a:sy n="59" d="100"/>
        </p:scale>
        <p:origin x="1620"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CIV Alisha M" userId="S::alisha.m.pham@usmc.mil::c3169c23-3f12-4fa1-9640-a7b3a896a498" providerId="AD" clId="Web-{0D7932D6-9CBD-D353-E8E2-D30F6AF629D0}"/>
    <pc:docChg chg="modSld">
      <pc:chgData name="Pham CIV Alisha M" userId="S::alisha.m.pham@usmc.mil::c3169c23-3f12-4fa1-9640-a7b3a896a498" providerId="AD" clId="Web-{0D7932D6-9CBD-D353-E8E2-D30F6AF629D0}" dt="2022-09-28T16:15:36.248" v="1"/>
      <pc:docMkLst>
        <pc:docMk/>
      </pc:docMkLst>
      <pc:sldChg chg="addSp delSp modSp">
        <pc:chgData name="Pham CIV Alisha M" userId="S::alisha.m.pham@usmc.mil::c3169c23-3f12-4fa1-9640-a7b3a896a498" providerId="AD" clId="Web-{0D7932D6-9CBD-D353-E8E2-D30F6AF629D0}" dt="2022-09-28T16:15:36.248" v="1"/>
        <pc:sldMkLst>
          <pc:docMk/>
          <pc:sldMk cId="3212590853" sldId="842"/>
        </pc:sldMkLst>
        <pc:picChg chg="add del mod">
          <ac:chgData name="Pham CIV Alisha M" userId="S::alisha.m.pham@usmc.mil::c3169c23-3f12-4fa1-9640-a7b3a896a498" providerId="AD" clId="Web-{0D7932D6-9CBD-D353-E8E2-D30F6AF629D0}" dt="2022-09-28T16:15:36.248" v="1"/>
          <ac:picMkLst>
            <pc:docMk/>
            <pc:sldMk cId="3212590853" sldId="842"/>
            <ac:picMk id="6" creationId="{CB3EAB90-3BDB-D5BC-0652-26565195C530}"/>
          </ac:picMkLst>
        </pc:picChg>
      </pc:sldChg>
    </pc:docChg>
  </pc:docChgLst>
  <pc:docChgLst>
    <pc:chgData name="Pham CIV Alisha M" userId="S::alisha.m.pham@usmc.mil::c3169c23-3f12-4fa1-9640-a7b3a896a498" providerId="AD" clId="Web-{A80C48F5-CEBC-4FA5-ADA3-8056BE107E4F}"/>
    <pc:docChg chg="addSld delSld modSld">
      <pc:chgData name="Pham CIV Alisha M" userId="S::alisha.m.pham@usmc.mil::c3169c23-3f12-4fa1-9640-a7b3a896a498" providerId="AD" clId="Web-{A80C48F5-CEBC-4FA5-ADA3-8056BE107E4F}" dt="2022-10-03T16:31:02.034" v="20" actId="20577"/>
      <pc:docMkLst>
        <pc:docMk/>
      </pc:docMkLst>
      <pc:sldChg chg="delSp modSp">
        <pc:chgData name="Pham CIV Alisha M" userId="S::alisha.m.pham@usmc.mil::c3169c23-3f12-4fa1-9640-a7b3a896a498" providerId="AD" clId="Web-{A80C48F5-CEBC-4FA5-ADA3-8056BE107E4F}" dt="2022-10-03T16:30:12.344" v="16" actId="20577"/>
        <pc:sldMkLst>
          <pc:docMk/>
          <pc:sldMk cId="3563615336" sldId="291"/>
        </pc:sldMkLst>
        <pc:spChg chg="del">
          <ac:chgData name="Pham CIV Alisha M" userId="S::alisha.m.pham@usmc.mil::c3169c23-3f12-4fa1-9640-a7b3a896a498" providerId="AD" clId="Web-{A80C48F5-CEBC-4FA5-ADA3-8056BE107E4F}" dt="2022-10-03T16:27:06.897" v="6"/>
          <ac:spMkLst>
            <pc:docMk/>
            <pc:sldMk cId="3563615336" sldId="291"/>
            <ac:spMk id="3" creationId="{00000000-0000-0000-0000-000000000000}"/>
          </ac:spMkLst>
        </pc:spChg>
        <pc:spChg chg="mod">
          <ac:chgData name="Pham CIV Alisha M" userId="S::alisha.m.pham@usmc.mil::c3169c23-3f12-4fa1-9640-a7b3a896a498" providerId="AD" clId="Web-{A80C48F5-CEBC-4FA5-ADA3-8056BE107E4F}" dt="2022-10-03T16:30:12.344" v="16" actId="20577"/>
          <ac:spMkLst>
            <pc:docMk/>
            <pc:sldMk cId="3563615336" sldId="291"/>
            <ac:spMk id="7171" creationId="{00000000-0000-0000-0000-000000000000}"/>
          </ac:spMkLst>
        </pc:spChg>
      </pc:sldChg>
      <pc:sldChg chg="add del">
        <pc:chgData name="Pham CIV Alisha M" userId="S::alisha.m.pham@usmc.mil::c3169c23-3f12-4fa1-9640-a7b3a896a498" providerId="AD" clId="Web-{A80C48F5-CEBC-4FA5-ADA3-8056BE107E4F}" dt="2022-10-03T16:25:52.611" v="2"/>
        <pc:sldMkLst>
          <pc:docMk/>
          <pc:sldMk cId="918916436" sldId="399"/>
        </pc:sldMkLst>
      </pc:sldChg>
      <pc:sldChg chg="modSp">
        <pc:chgData name="Pham CIV Alisha M" userId="S::alisha.m.pham@usmc.mil::c3169c23-3f12-4fa1-9640-a7b3a896a498" providerId="AD" clId="Web-{A80C48F5-CEBC-4FA5-ADA3-8056BE107E4F}" dt="2022-10-03T16:31:02.034" v="20" actId="20577"/>
        <pc:sldMkLst>
          <pc:docMk/>
          <pc:sldMk cId="927277688" sldId="852"/>
        </pc:sldMkLst>
        <pc:spChg chg="mod">
          <ac:chgData name="Pham CIV Alisha M" userId="S::alisha.m.pham@usmc.mil::c3169c23-3f12-4fa1-9640-a7b3a896a498" providerId="AD" clId="Web-{A80C48F5-CEBC-4FA5-ADA3-8056BE107E4F}" dt="2022-10-03T16:31:02.034" v="20" actId="20577"/>
          <ac:spMkLst>
            <pc:docMk/>
            <pc:sldMk cId="927277688" sldId="852"/>
            <ac:spMk id="2" creationId="{00000000-0000-0000-0000-000000000000}"/>
          </ac:spMkLst>
        </pc:spChg>
      </pc:sldChg>
      <pc:sldChg chg="del">
        <pc:chgData name="Pham CIV Alisha M" userId="S::alisha.m.pham@usmc.mil::c3169c23-3f12-4fa1-9640-a7b3a896a498" providerId="AD" clId="Web-{A80C48F5-CEBC-4FA5-ADA3-8056BE107E4F}" dt="2022-10-03T16:26:08.706" v="3"/>
        <pc:sldMkLst>
          <pc:docMk/>
          <pc:sldMk cId="1820913497" sldId="874"/>
        </pc:sldMkLst>
      </pc:sldChg>
      <pc:sldChg chg="del">
        <pc:chgData name="Pham CIV Alisha M" userId="S::alisha.m.pham@usmc.mil::c3169c23-3f12-4fa1-9640-a7b3a896a498" providerId="AD" clId="Web-{A80C48F5-CEBC-4FA5-ADA3-8056BE107E4F}" dt="2022-10-03T16:26:09.987" v="4"/>
        <pc:sldMkLst>
          <pc:docMk/>
          <pc:sldMk cId="1101197181" sldId="875"/>
        </pc:sldMkLst>
      </pc:sldChg>
      <pc:sldChg chg="del">
        <pc:chgData name="Pham CIV Alisha M" userId="S::alisha.m.pham@usmc.mil::c3169c23-3f12-4fa1-9640-a7b3a896a498" providerId="AD" clId="Web-{A80C48F5-CEBC-4FA5-ADA3-8056BE107E4F}" dt="2022-10-03T16:26:14.128" v="5"/>
        <pc:sldMkLst>
          <pc:docMk/>
          <pc:sldMk cId="2756033578" sldId="876"/>
        </pc:sldMkLst>
      </pc:sldChg>
    </pc:docChg>
  </pc:docChgLst>
  <pc:docChgLst>
    <pc:chgData name="Pham CIV Alisha M" userId="S::alisha.m.pham@usmc.mil::c3169c23-3f12-4fa1-9640-a7b3a896a498" providerId="AD" clId="Web-{56C73B72-BAE9-44EF-A833-FA8CB3DE1BC7}"/>
    <pc:docChg chg="modSld">
      <pc:chgData name="Pham CIV Alisha M" userId="S::alisha.m.pham@usmc.mil::c3169c23-3f12-4fa1-9640-a7b3a896a498" providerId="AD" clId="Web-{56C73B72-BAE9-44EF-A833-FA8CB3DE1BC7}" dt="2022-08-10T18:42:33.035" v="28" actId="20577"/>
      <pc:docMkLst>
        <pc:docMk/>
      </pc:docMkLst>
      <pc:sldChg chg="modSp">
        <pc:chgData name="Pham CIV Alisha M" userId="S::alisha.m.pham@usmc.mil::c3169c23-3f12-4fa1-9640-a7b3a896a498" providerId="AD" clId="Web-{56C73B72-BAE9-44EF-A833-FA8CB3DE1BC7}" dt="2022-08-10T18:42:33.035" v="28" actId="20577"/>
        <pc:sldMkLst>
          <pc:docMk/>
          <pc:sldMk cId="551305722" sldId="871"/>
        </pc:sldMkLst>
        <pc:spChg chg="mod">
          <ac:chgData name="Pham CIV Alisha M" userId="S::alisha.m.pham@usmc.mil::c3169c23-3f12-4fa1-9640-a7b3a896a498" providerId="AD" clId="Web-{56C73B72-BAE9-44EF-A833-FA8CB3DE1BC7}" dt="2022-08-10T18:42:33.035" v="28" actId="20577"/>
          <ac:spMkLst>
            <pc:docMk/>
            <pc:sldMk cId="551305722" sldId="871"/>
            <ac:spMk id="4" creationId="{37DD3378-A766-4D47-B2C3-223709B6BEDD}"/>
          </ac:spMkLst>
        </pc:spChg>
      </pc:sldChg>
    </pc:docChg>
  </pc:docChgLst>
  <pc:docChgLst>
    <pc:chgData name="Toth CIV Margaret Anne" userId="S::margaret.toth@usmc.mil::c7c00927-2326-40cd-92d2-7d62e0fd8d15" providerId="AD" clId="Web-{EC217582-775C-4826-BE09-FFE3FC152421}"/>
    <pc:docChg chg="delSld modSld">
      <pc:chgData name="Toth CIV Margaret Anne" userId="S::margaret.toth@usmc.mil::c7c00927-2326-40cd-92d2-7d62e0fd8d15" providerId="AD" clId="Web-{EC217582-775C-4826-BE09-FFE3FC152421}" dt="2022-11-21T21:09:36.991" v="1" actId="1076"/>
      <pc:docMkLst>
        <pc:docMk/>
      </pc:docMkLst>
      <pc:sldChg chg="del">
        <pc:chgData name="Toth CIV Margaret Anne" userId="S::margaret.toth@usmc.mil::c7c00927-2326-40cd-92d2-7d62e0fd8d15" providerId="AD" clId="Web-{EC217582-775C-4826-BE09-FFE3FC152421}" dt="2022-11-21T21:09:07.709" v="0"/>
        <pc:sldMkLst>
          <pc:docMk/>
          <pc:sldMk cId="4025880014" sldId="881"/>
        </pc:sldMkLst>
      </pc:sldChg>
      <pc:sldChg chg="modSp">
        <pc:chgData name="Toth CIV Margaret Anne" userId="S::margaret.toth@usmc.mil::c7c00927-2326-40cd-92d2-7d62e0fd8d15" providerId="AD" clId="Web-{EC217582-775C-4826-BE09-FFE3FC152421}" dt="2022-11-21T21:09:36.991" v="1" actId="1076"/>
        <pc:sldMkLst>
          <pc:docMk/>
          <pc:sldMk cId="2500654154" sldId="887"/>
        </pc:sldMkLst>
        <pc:spChg chg="mod">
          <ac:chgData name="Toth CIV Margaret Anne" userId="S::margaret.toth@usmc.mil::c7c00927-2326-40cd-92d2-7d62e0fd8d15" providerId="AD" clId="Web-{EC217582-775C-4826-BE09-FFE3FC152421}" dt="2022-11-21T21:09:36.991" v="1" actId="1076"/>
          <ac:spMkLst>
            <pc:docMk/>
            <pc:sldMk cId="2500654154" sldId="887"/>
            <ac:spMk id="95" creationId="{BCF816C7-FF5C-45AC-B441-234C747FB4C6}"/>
          </ac:spMkLst>
        </pc:spChg>
      </pc:sldChg>
    </pc:docChg>
  </pc:docChgLst>
</pc:chgInfo>
</file>

<file path=ppt/comments/modernComment_363_751DB471.xml><?xml version="1.0" encoding="utf-8"?>
<p188:cmLst xmlns:a="http://schemas.openxmlformats.org/drawingml/2006/main" xmlns:r="http://schemas.openxmlformats.org/officeDocument/2006/relationships" xmlns:p188="http://schemas.microsoft.com/office/powerpoint/2018/8/main">
  <p188:cm id="{84A6CDE7-5E72-854D-BAA1-4D5C2046E75C}" authorId="{F15CECAB-ACAA-46DC-7EA3-DAECCA2D375D}" created="2021-08-02T20:08:06.049">
    <pc:sldMkLst xmlns:pc="http://schemas.microsoft.com/office/powerpoint/2013/main/command">
      <pc:docMk/>
      <pc:sldMk cId="1964881009" sldId="867"/>
    </pc:sldMkLst>
    <p188:pos x="5927725" y="8218488"/>
    <p188:txBody>
      <a:bodyPr/>
      <a:lstStyle/>
      <a:p>
        <a:r>
          <a:rPr lang="en-US"/>
          <a:t>This 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A03B1B30-4963-487B-8AC9-30857D6B2C0F}" type="datetimeFigureOut">
              <a:rPr lang="en-US" smtClean="0"/>
              <a:t>11/21/2022</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18B0A78E-BEA8-4F23-8399-A1E6DE2E2971}" type="slidenum">
              <a:rPr lang="en-US" smtClean="0"/>
              <a:t>‹#›</a:t>
            </a:fld>
            <a:endParaRPr lang="en-US"/>
          </a:p>
        </p:txBody>
      </p:sp>
    </p:spTree>
    <p:extLst>
      <p:ext uri="{BB962C8B-B14F-4D97-AF65-F5344CB8AC3E}">
        <p14:creationId xmlns:p14="http://schemas.microsoft.com/office/powerpoint/2010/main" val="156850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1"/>
            <a:ext cx="3010641" cy="459742"/>
          </a:xfrm>
          <a:prstGeom prst="rect">
            <a:avLst/>
          </a:prstGeom>
          <a:noFill/>
          <a:ln w="9525">
            <a:noFill/>
            <a:miter lim="800000"/>
            <a:headEnd/>
            <a:tailEnd/>
          </a:ln>
          <a:effectLst/>
        </p:spPr>
        <p:txBody>
          <a:bodyPr vert="horz" wrap="square" lIns="92354" tIns="46178" rIns="92354" bIns="46178" numCol="1" anchor="t" anchorCtr="0" compatLnSpc="1">
            <a:prstTxWarp prst="textNoShape">
              <a:avLst/>
            </a:prstTxWarp>
          </a:bodyPr>
          <a:lstStyle>
            <a:lvl1pPr>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34671" y="1"/>
            <a:ext cx="3010641" cy="459742"/>
          </a:xfrm>
          <a:prstGeom prst="rect">
            <a:avLst/>
          </a:prstGeom>
          <a:noFill/>
          <a:ln w="9525">
            <a:noFill/>
            <a:miter lim="800000"/>
            <a:headEnd/>
            <a:tailEnd/>
          </a:ln>
          <a:effectLst/>
        </p:spPr>
        <p:txBody>
          <a:bodyPr vert="horz" wrap="square" lIns="92354" tIns="46178" rIns="92354" bIns="46178"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68400" y="692150"/>
            <a:ext cx="4610100" cy="34591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95009" y="4380231"/>
            <a:ext cx="5556884" cy="4147187"/>
          </a:xfrm>
          <a:prstGeom prst="rect">
            <a:avLst/>
          </a:prstGeom>
          <a:noFill/>
          <a:ln w="9525">
            <a:noFill/>
            <a:miter lim="800000"/>
            <a:headEnd/>
            <a:tailEnd/>
          </a:ln>
          <a:effectLst/>
        </p:spPr>
        <p:txBody>
          <a:bodyPr vert="horz" wrap="square" lIns="92354" tIns="46178" rIns="92354" bIns="461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3" y="8758875"/>
            <a:ext cx="3010641" cy="459742"/>
          </a:xfrm>
          <a:prstGeom prst="rect">
            <a:avLst/>
          </a:prstGeom>
          <a:noFill/>
          <a:ln w="9525">
            <a:noFill/>
            <a:miter lim="800000"/>
            <a:headEnd/>
            <a:tailEnd/>
          </a:ln>
          <a:effectLst/>
        </p:spPr>
        <p:txBody>
          <a:bodyPr vert="horz" wrap="square" lIns="92354" tIns="46178" rIns="92354" bIns="46178" numCol="1" anchor="b" anchorCtr="0" compatLnSpc="1">
            <a:prstTxWarp prst="textNoShape">
              <a:avLst/>
            </a:prstTxWarp>
          </a:bodyPr>
          <a:lstStyle>
            <a:lvl1pPr>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34671" y="8758875"/>
            <a:ext cx="3010641" cy="459742"/>
          </a:xfrm>
          <a:prstGeom prst="rect">
            <a:avLst/>
          </a:prstGeom>
          <a:noFill/>
          <a:ln w="9525">
            <a:noFill/>
            <a:miter lim="800000"/>
            <a:headEnd/>
            <a:tailEnd/>
          </a:ln>
          <a:effectLst/>
        </p:spPr>
        <p:txBody>
          <a:bodyPr vert="horz" wrap="square" lIns="92354" tIns="46178" rIns="92354" bIns="46178" numCol="1" anchor="b" anchorCtr="0" compatLnSpc="1">
            <a:prstTxWarp prst="textNoShape">
              <a:avLst/>
            </a:prstTxWarp>
          </a:bodyPr>
          <a:lstStyle>
            <a:lvl1pPr algn="r">
              <a:defRPr sz="1200">
                <a:latin typeface="Arial" charset="0"/>
              </a:defRPr>
            </a:lvl1pPr>
          </a:lstStyle>
          <a:p>
            <a:pPr>
              <a:defRPr/>
            </a:pPr>
            <a:fld id="{53CB3FA2-6F59-4A16-AB9B-B8433DA5FCA9}" type="slidenum">
              <a:rPr lang="en-US"/>
              <a:pPr>
                <a:defRPr/>
              </a:pPr>
              <a:t>‹#›</a:t>
            </a:fld>
            <a:endParaRPr lang="en-US"/>
          </a:p>
        </p:txBody>
      </p:sp>
    </p:spTree>
    <p:extLst>
      <p:ext uri="{BB962C8B-B14F-4D97-AF65-F5344CB8AC3E}">
        <p14:creationId xmlns:p14="http://schemas.microsoft.com/office/powerpoint/2010/main" val="3053560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35413" y="8758238"/>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A87D5AA-4E03-4A7F-9EEA-0A4E2E20D8D6}" type="slidenum">
              <a:rPr lang="en-US" sz="1200"/>
              <a:pPr algn="r" eaLnBrk="1" hangingPunct="1"/>
              <a:t>2</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1899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effectLs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54D154-61C5-43BF-B836-FBD44BA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44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5</a:t>
            </a:fld>
            <a:endParaRPr lang="en-US"/>
          </a:p>
        </p:txBody>
      </p:sp>
    </p:spTree>
    <p:extLst>
      <p:ext uri="{BB962C8B-B14F-4D97-AF65-F5344CB8AC3E}">
        <p14:creationId xmlns:p14="http://schemas.microsoft.com/office/powerpoint/2010/main" val="386678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7</a:t>
            </a:fld>
            <a:endParaRPr lang="en-US"/>
          </a:p>
        </p:txBody>
      </p:sp>
    </p:spTree>
    <p:extLst>
      <p:ext uri="{BB962C8B-B14F-4D97-AF65-F5344CB8AC3E}">
        <p14:creationId xmlns:p14="http://schemas.microsoft.com/office/powerpoint/2010/main" val="194074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71DDD4-0F7C-43A2-B00C-37B9918DB148}" type="slidenum">
              <a:rPr lang="en-US" smtClean="0"/>
              <a:t>8</a:t>
            </a:fld>
            <a:endParaRPr lang="en-US"/>
          </a:p>
        </p:txBody>
      </p:sp>
    </p:spTree>
    <p:extLst>
      <p:ext uri="{BB962C8B-B14F-4D97-AF65-F5344CB8AC3E}">
        <p14:creationId xmlns:p14="http://schemas.microsoft.com/office/powerpoint/2010/main" val="179373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cs typeface="Arial" panose="020B0604020202020204" pitchFamily="34" charset="0"/>
              </a:rPr>
              <a:t>The verbiage is pulled out of the CIP Section 1.1</a:t>
            </a:r>
          </a:p>
          <a:p>
            <a:endParaRPr lang="en-US"/>
          </a:p>
        </p:txBody>
      </p:sp>
      <p:sp>
        <p:nvSpPr>
          <p:cNvPr id="4" name="Slide Number Placeholder 3"/>
          <p:cNvSpPr>
            <a:spLocks noGrp="1"/>
          </p:cNvSpPr>
          <p:nvPr>
            <p:ph type="sldNum" sz="quarter" idx="5"/>
          </p:nvPr>
        </p:nvSpPr>
        <p:spPr/>
        <p:txBody>
          <a:bodyPr/>
          <a:lstStyle/>
          <a:p>
            <a:fld id="{AD71DDD4-0F7C-43A2-B00C-37B9918DB148}" type="slidenum">
              <a:rPr lang="en-US" smtClean="0"/>
              <a:t>9</a:t>
            </a:fld>
            <a:endParaRPr lang="en-US"/>
          </a:p>
        </p:txBody>
      </p:sp>
    </p:spTree>
    <p:extLst>
      <p:ext uri="{BB962C8B-B14F-4D97-AF65-F5344CB8AC3E}">
        <p14:creationId xmlns:p14="http://schemas.microsoft.com/office/powerpoint/2010/main" val="4257552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a:solidFill>
                <a:prstClr val="black">
                  <a:tint val="75000"/>
                </a:prstClr>
              </a:solidFill>
            </a:endParaRPr>
          </a:p>
        </p:txBody>
      </p:sp>
      <p:sp>
        <p:nvSpPr>
          <p:cNvPr id="11"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01B5984-2908-4E89-BC86-622C0C250C78}"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p:nvSpPr>
        <p:spPr>
          <a:xfrm>
            <a:off x="0" y="0"/>
            <a:ext cx="9144000" cy="691753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prstClr val="white"/>
              </a:solidFill>
            </a:endParaRPr>
          </a:p>
        </p:txBody>
      </p:sp>
      <p:pic>
        <p:nvPicPr>
          <p:cNvPr id="14" name="Picture 9" descr="seals and banner.tif"/>
          <p:cNvPicPr>
            <a:picLocks noChangeAspect="1"/>
          </p:cNvPicPr>
          <p:nvPr/>
        </p:nvPicPr>
        <p:blipFill rotWithShape="1">
          <a:blip r:embed="rId2" cstate="print"/>
          <a:srcRect l="3095" t="86571" r="81000" b="3271"/>
          <a:stretch/>
        </p:blipFill>
        <p:spPr bwMode="auto">
          <a:xfrm>
            <a:off x="435428" y="5556068"/>
            <a:ext cx="1610946" cy="771711"/>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44652" y="607331"/>
            <a:ext cx="5845175" cy="1790477"/>
          </a:xfrm>
          <a:prstGeom prst="rect">
            <a:avLst/>
          </a:prstGeom>
          <a:noFill/>
          <a:ln w="9525">
            <a:noFill/>
            <a:miter lim="800000"/>
            <a:headEnd/>
            <a:tailEnd/>
          </a:ln>
        </p:spPr>
      </p:pic>
      <p:sp>
        <p:nvSpPr>
          <p:cNvPr id="16" name="Line 10"/>
          <p:cNvSpPr>
            <a:spLocks noChangeShapeType="1"/>
          </p:cNvSpPr>
          <p:nvPr/>
        </p:nvSpPr>
        <p:spPr bwMode="auto">
          <a:xfrm>
            <a:off x="1524000" y="4572000"/>
            <a:ext cx="6934200" cy="0"/>
          </a:xfrm>
          <a:prstGeom prst="line">
            <a:avLst/>
          </a:prstGeom>
          <a:noFill/>
          <a:ln w="38100">
            <a:solidFill>
              <a:srgbClr val="004481"/>
            </a:solidFill>
            <a:round/>
            <a:headEnd/>
            <a:tailEnd/>
          </a:ln>
          <a:effectLst/>
        </p:spPr>
        <p:txBody>
          <a:bodyPr/>
          <a:lstStyle/>
          <a:p>
            <a:pPr fontAlgn="auto">
              <a:spcBef>
                <a:spcPts val="0"/>
              </a:spcBef>
              <a:spcAft>
                <a:spcPts val="0"/>
              </a:spcAft>
              <a:defRPr/>
            </a:pPr>
            <a:endParaRPr lang="en-US" sz="1350" dirty="0">
              <a:solidFill>
                <a:prstClr val="black"/>
              </a:solidFill>
              <a:latin typeface="Calibri"/>
            </a:endParaRPr>
          </a:p>
        </p:txBody>
      </p:sp>
      <p:sp>
        <p:nvSpPr>
          <p:cNvPr id="17" name="Text Placeholder 2"/>
          <p:cNvSpPr>
            <a:spLocks noGrp="1"/>
          </p:cNvSpPr>
          <p:nvPr>
            <p:ph type="body" idx="1"/>
          </p:nvPr>
        </p:nvSpPr>
        <p:spPr>
          <a:xfrm>
            <a:off x="722313" y="2906716"/>
            <a:ext cx="7772400" cy="1500187"/>
          </a:xfrm>
          <a:prstGeom prst="rect">
            <a:avLst/>
          </a:prstGeom>
        </p:spPr>
        <p:txBody>
          <a:bodyPr anchor="b">
            <a:normAutofit/>
          </a:bodyPr>
          <a:lstStyle>
            <a:lvl1pPr marL="0" indent="0" algn="r">
              <a:buNone/>
              <a:defRPr sz="3000">
                <a:solidFill>
                  <a:srgbClr val="004481"/>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910" y="5595590"/>
            <a:ext cx="735545" cy="735545"/>
          </a:xfrm>
          <a:prstGeom prst="rect">
            <a:avLst/>
          </a:prstGeom>
        </p:spPr>
      </p:pic>
      <p:sp>
        <p:nvSpPr>
          <p:cNvPr id="18" name="Rectangle 17"/>
          <p:cNvSpPr/>
          <p:nvPr userDrawn="1"/>
        </p:nvSpPr>
        <p:spPr>
          <a:xfrm>
            <a:off x="0" y="0"/>
            <a:ext cx="9144000" cy="691753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pic>
        <p:nvPicPr>
          <p:cNvPr id="19" name="Picture 9" descr="seals and banner.tif"/>
          <p:cNvPicPr>
            <a:picLocks noChangeAspect="1"/>
          </p:cNvPicPr>
          <p:nvPr userDrawn="1"/>
        </p:nvPicPr>
        <p:blipFill>
          <a:blip r:embed="rId2" cstate="print"/>
          <a:srcRect t="84444" r="80000"/>
          <a:stretch>
            <a:fillRect/>
          </a:stretch>
        </p:blipFill>
        <p:spPr bwMode="auto">
          <a:xfrm>
            <a:off x="152400" y="5410200"/>
            <a:ext cx="1828800" cy="1066800"/>
          </a:xfrm>
          <a:prstGeom prst="rect">
            <a:avLst/>
          </a:prstGeom>
          <a:noFill/>
          <a:ln w="9525">
            <a:noFill/>
            <a:miter lim="800000"/>
            <a:headEnd/>
            <a:tailEnd/>
          </a:ln>
        </p:spPr>
      </p:pic>
      <p:pic>
        <p:nvPicPr>
          <p:cNvPr id="20"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44652" y="607331"/>
            <a:ext cx="5845175" cy="1790477"/>
          </a:xfrm>
          <a:prstGeom prst="rect">
            <a:avLst/>
          </a:prstGeom>
          <a:noFill/>
          <a:ln w="9525">
            <a:noFill/>
            <a:miter lim="800000"/>
            <a:headEnd/>
            <a:tailEnd/>
          </a:ln>
        </p:spPr>
      </p:pic>
      <p:sp>
        <p:nvSpPr>
          <p:cNvPr id="21" name="Line 10"/>
          <p:cNvSpPr>
            <a:spLocks noChangeShapeType="1"/>
          </p:cNvSpPr>
          <p:nvPr userDrawn="1"/>
        </p:nvSpPr>
        <p:spPr bwMode="auto">
          <a:xfrm>
            <a:off x="1524000" y="4572000"/>
            <a:ext cx="6934200" cy="0"/>
          </a:xfrm>
          <a:prstGeom prst="line">
            <a:avLst/>
          </a:prstGeom>
          <a:noFill/>
          <a:ln w="38100">
            <a:solidFill>
              <a:srgbClr val="004481"/>
            </a:solidFill>
            <a:round/>
            <a:headEnd/>
            <a:tailEnd/>
          </a:ln>
          <a:effectLst/>
        </p:spPr>
        <p:txBody>
          <a:bodyPr/>
          <a:lstStyle/>
          <a:p>
            <a:pPr fontAlgn="auto">
              <a:spcBef>
                <a:spcPts val="0"/>
              </a:spcBef>
              <a:spcAft>
                <a:spcPts val="0"/>
              </a:spcAft>
              <a:defRPr/>
            </a:pPr>
            <a:endParaRPr lang="en-US" sz="1350">
              <a:solidFill>
                <a:prstClr val="black"/>
              </a:solidFill>
              <a:latin typeface="Calibri"/>
            </a:endParaRPr>
          </a:p>
        </p:txBody>
      </p:sp>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1200" y="5568154"/>
            <a:ext cx="846934" cy="846934"/>
          </a:xfrm>
          <a:prstGeom prst="rect">
            <a:avLst/>
          </a:prstGeom>
        </p:spPr>
      </p:pic>
    </p:spTree>
    <p:extLst>
      <p:ext uri="{BB962C8B-B14F-4D97-AF65-F5344CB8AC3E}">
        <p14:creationId xmlns:p14="http://schemas.microsoft.com/office/powerpoint/2010/main" val="408783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a:spLocks noChangeArrowheads="1"/>
          </p:cNvSpPr>
          <p:nvPr/>
        </p:nvSpPr>
        <p:spPr bwMode="auto">
          <a:xfrm>
            <a:off x="8663963" y="6688392"/>
            <a:ext cx="384175" cy="138499"/>
          </a:xfrm>
          <a:prstGeom prst="rect">
            <a:avLst/>
          </a:prstGeom>
          <a:noFill/>
          <a:ln w="9525">
            <a:noFill/>
            <a:miter lim="800000"/>
            <a:headEnd/>
            <a:tailEnd/>
          </a:ln>
          <a:effectLst/>
        </p:spPr>
        <p:txBody>
          <a:bodyPr lIns="0" tIns="0" rIns="0" bIns="0">
            <a:spAutoFit/>
          </a:bodyPr>
          <a:lstStyle/>
          <a:p>
            <a:pPr algn="r" fontAlgn="auto">
              <a:spcBef>
                <a:spcPts val="0"/>
              </a:spcBef>
              <a:spcAft>
                <a:spcPts val="0"/>
              </a:spcAft>
              <a:defRPr/>
            </a:pPr>
            <a:fld id="{3049FDD6-5F08-4B36-8C20-9C6B06279156}" type="slidenum">
              <a:rPr lang="en-US" sz="900">
                <a:solidFill>
                  <a:srgbClr val="004481"/>
                </a:solidFill>
                <a:cs typeface="Arial" pitchFamily="34" charset="0"/>
              </a:rPr>
              <a:pPr algn="r" fontAlgn="auto">
                <a:spcBef>
                  <a:spcPts val="0"/>
                </a:spcBef>
                <a:spcAft>
                  <a:spcPts val="0"/>
                </a:spcAft>
                <a:defRPr/>
              </a:pPr>
              <a:t>‹#›</a:t>
            </a:fld>
            <a:endParaRPr lang="en-US" sz="900" dirty="0">
              <a:solidFill>
                <a:srgbClr val="004481"/>
              </a:solidFill>
              <a:cs typeface="Arial" pitchFamily="34" charset="0"/>
            </a:endParaRPr>
          </a:p>
        </p:txBody>
      </p:sp>
      <p:sp>
        <p:nvSpPr>
          <p:cNvPr id="2" name="Title 1"/>
          <p:cNvSpPr>
            <a:spLocks noGrp="1"/>
          </p:cNvSpPr>
          <p:nvPr>
            <p:ph type="title"/>
          </p:nvPr>
        </p:nvSpPr>
        <p:spPr>
          <a:xfrm>
            <a:off x="2413686" y="152403"/>
            <a:ext cx="5708822" cy="715963"/>
          </a:xfrm>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51022" y="1196549"/>
            <a:ext cx="8229600" cy="505597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a:xfrm>
            <a:off x="457200" y="6492878"/>
            <a:ext cx="2133600" cy="365125"/>
          </a:xfrm>
        </p:spPr>
        <p:txBody>
          <a:bodyPr/>
          <a:lstStyle>
            <a:lvl1pPr>
              <a:defRPr/>
            </a:lvl1pPr>
          </a:lstStyle>
          <a:p>
            <a:endParaRPr lang="en-US">
              <a:solidFill>
                <a:prstClr val="black">
                  <a:tint val="75000"/>
                </a:prstClr>
              </a:solidFill>
            </a:endParaRPr>
          </a:p>
        </p:txBody>
      </p:sp>
      <p:sp>
        <p:nvSpPr>
          <p:cNvPr id="7" name="Footer Placeholder 4"/>
          <p:cNvSpPr>
            <a:spLocks noGrp="1"/>
          </p:cNvSpPr>
          <p:nvPr>
            <p:ph type="ftr" sz="quarter" idx="11"/>
          </p:nvPr>
        </p:nvSpPr>
        <p:spPr>
          <a:xfrm>
            <a:off x="3124200" y="6492878"/>
            <a:ext cx="2895600" cy="365125"/>
          </a:xfrm>
        </p:spPr>
        <p:txBody>
          <a:bodyPr/>
          <a:lstStyle>
            <a:lvl1pPr>
              <a:defRPr/>
            </a:lvl1pPr>
          </a:lstStyle>
          <a:p>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492878"/>
            <a:ext cx="2133600" cy="365125"/>
          </a:xfrm>
        </p:spPr>
        <p:txBody>
          <a:bodyPr/>
          <a:lstStyle>
            <a:lvl1pPr>
              <a:defRPr/>
            </a:lvl1pPr>
          </a:lstStyle>
          <a:p>
            <a:fld id="{301B5984-2908-4E89-BC86-622C0C250C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52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1B5984-2908-4E89-BC86-622C0C250C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9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1B5984-2908-4E89-BC86-622C0C250C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4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5270" y="4082800"/>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599" y="5727878"/>
            <a:ext cx="6400800" cy="867032"/>
          </a:xfrm>
          <a:prstGeom prst="rect">
            <a:avLst/>
          </a:prstGeom>
        </p:spPr>
        <p:txBody>
          <a:bodyPr/>
          <a:lstStyle>
            <a:lvl1pPr marL="0" indent="0" algn="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Rectangle 5"/>
          <p:cNvSpPr/>
          <p:nvPr/>
        </p:nvSpPr>
        <p:spPr>
          <a:xfrm>
            <a:off x="8106032" y="65902"/>
            <a:ext cx="848498" cy="89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318" y="963827"/>
            <a:ext cx="3261361" cy="3259550"/>
          </a:xfrm>
          <a:prstGeom prst="rect">
            <a:avLst/>
          </a:prstGeom>
        </p:spPr>
      </p:pic>
    </p:spTree>
    <p:extLst>
      <p:ext uri="{BB962C8B-B14F-4D97-AF65-F5344CB8AC3E}">
        <p14:creationId xmlns:p14="http://schemas.microsoft.com/office/powerpoint/2010/main" val="195003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01B5984-2908-4E89-BC86-622C0C250C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8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6628436" y="6481304"/>
            <a:ext cx="1939635" cy="365125"/>
          </a:xfrm>
        </p:spPr>
        <p:txBody>
          <a:bodyPr/>
          <a:lstStyle/>
          <a:p>
            <a:fld id="{3C30A00B-CDD3-4343-A671-39E571C72684}" type="slidenum">
              <a:rPr lang="en-US" smtClean="0"/>
              <a:t>‹#›</a:t>
            </a:fld>
            <a:endParaRPr lang="en-US"/>
          </a:p>
        </p:txBody>
      </p:sp>
    </p:spTree>
    <p:extLst>
      <p:ext uri="{BB962C8B-B14F-4D97-AF65-F5344CB8AC3E}">
        <p14:creationId xmlns:p14="http://schemas.microsoft.com/office/powerpoint/2010/main" val="332473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454876" y="152403"/>
            <a:ext cx="561797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457200" y="6492878"/>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49287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cs typeface="+mn-cs"/>
              </a:defRPr>
            </a:lvl1pPr>
          </a:lstStyle>
          <a:p>
            <a:pPr>
              <a:defRPr/>
            </a:pPr>
            <a:fld id="{572E6AA9-D6EA-48BD-84ED-E40D002A38CA}" type="slidenum">
              <a:rPr lang="en-US" smtClean="0"/>
              <a:pPr>
                <a:defRPr/>
              </a:pPr>
              <a:t>‹#›</a:t>
            </a:fld>
            <a:endParaRPr lang="en-US"/>
          </a:p>
        </p:txBody>
      </p:sp>
      <p:pic>
        <p:nvPicPr>
          <p:cNvPr id="4103" name="Picture 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52400" y="129543"/>
            <a:ext cx="2362200" cy="723582"/>
          </a:xfrm>
          <a:prstGeom prst="rect">
            <a:avLst/>
          </a:prstGeom>
          <a:noFill/>
          <a:ln w="9525">
            <a:noFill/>
            <a:miter lim="800000"/>
            <a:headEnd/>
            <a:tailEnd/>
          </a:ln>
        </p:spPr>
      </p:pic>
      <p:sp>
        <p:nvSpPr>
          <p:cNvPr id="1034" name="Line 10"/>
          <p:cNvSpPr>
            <a:spLocks noChangeShapeType="1"/>
          </p:cNvSpPr>
          <p:nvPr/>
        </p:nvSpPr>
        <p:spPr bwMode="auto">
          <a:xfrm>
            <a:off x="304800" y="990600"/>
            <a:ext cx="8534400" cy="0"/>
          </a:xfrm>
          <a:prstGeom prst="line">
            <a:avLst/>
          </a:prstGeom>
          <a:noFill/>
          <a:ln w="38100">
            <a:solidFill>
              <a:srgbClr val="004481"/>
            </a:solidFill>
            <a:round/>
            <a:headEnd/>
            <a:tailEnd/>
          </a:ln>
          <a:effectLst/>
        </p:spPr>
        <p:txBody>
          <a:bodyPr/>
          <a:lstStyle/>
          <a:p>
            <a:pPr fontAlgn="auto">
              <a:spcBef>
                <a:spcPts val="0"/>
              </a:spcBef>
              <a:spcAft>
                <a:spcPts val="0"/>
              </a:spcAft>
              <a:defRPr/>
            </a:pPr>
            <a:endParaRPr lang="en-US" sz="1350" dirty="0">
              <a:solidFill>
                <a:prstClr val="black"/>
              </a:solidFill>
              <a:latin typeface="Calibri"/>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4638" y="169834"/>
            <a:ext cx="735545" cy="735545"/>
          </a:xfrm>
          <a:prstGeom prst="rect">
            <a:avLst/>
          </a:prstGeom>
        </p:spPr>
      </p:pic>
    </p:spTree>
    <p:extLst>
      <p:ext uri="{BB962C8B-B14F-4D97-AF65-F5344CB8AC3E}">
        <p14:creationId xmlns:p14="http://schemas.microsoft.com/office/powerpoint/2010/main" val="17627868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5" r:id="rId6"/>
    <p:sldLayoutId id="2147483816" r:id="rId7"/>
  </p:sldLayoutIdLst>
  <p:hf hdr="0" ftr="0" dt="0"/>
  <p:txStyles>
    <p:titleStyle>
      <a:lvl1pPr algn="r" rtl="0" eaLnBrk="1" fontAlgn="base" hangingPunct="1">
        <a:spcBef>
          <a:spcPct val="0"/>
        </a:spcBef>
        <a:spcAft>
          <a:spcPct val="0"/>
        </a:spcAft>
        <a:defRPr sz="2400" kern="1200">
          <a:solidFill>
            <a:srgbClr val="002060"/>
          </a:solidFill>
          <a:latin typeface="Arial" pitchFamily="34" charset="0"/>
          <a:ea typeface="+mj-ea"/>
          <a:cs typeface="Arial" pitchFamily="34" charset="0"/>
        </a:defRPr>
      </a:lvl1pPr>
      <a:lvl2pPr algn="r" rtl="0" eaLnBrk="1" fontAlgn="base" hangingPunct="1">
        <a:spcBef>
          <a:spcPct val="0"/>
        </a:spcBef>
        <a:spcAft>
          <a:spcPct val="0"/>
        </a:spcAft>
        <a:defRPr sz="2400">
          <a:solidFill>
            <a:srgbClr val="004481"/>
          </a:solidFill>
          <a:latin typeface="Arial" charset="0"/>
          <a:cs typeface="Arial" charset="0"/>
        </a:defRPr>
      </a:lvl2pPr>
      <a:lvl3pPr algn="r" rtl="0" eaLnBrk="1" fontAlgn="base" hangingPunct="1">
        <a:spcBef>
          <a:spcPct val="0"/>
        </a:spcBef>
        <a:spcAft>
          <a:spcPct val="0"/>
        </a:spcAft>
        <a:defRPr sz="2400">
          <a:solidFill>
            <a:srgbClr val="004481"/>
          </a:solidFill>
          <a:latin typeface="Arial" charset="0"/>
          <a:cs typeface="Arial" charset="0"/>
        </a:defRPr>
      </a:lvl3pPr>
      <a:lvl4pPr algn="r" rtl="0" eaLnBrk="1" fontAlgn="base" hangingPunct="1">
        <a:spcBef>
          <a:spcPct val="0"/>
        </a:spcBef>
        <a:spcAft>
          <a:spcPct val="0"/>
        </a:spcAft>
        <a:defRPr sz="2400">
          <a:solidFill>
            <a:srgbClr val="004481"/>
          </a:solidFill>
          <a:latin typeface="Arial" charset="0"/>
          <a:cs typeface="Arial" charset="0"/>
        </a:defRPr>
      </a:lvl4pPr>
      <a:lvl5pPr algn="r" rtl="0" eaLnBrk="1" fontAlgn="base" hangingPunct="1">
        <a:spcBef>
          <a:spcPct val="0"/>
        </a:spcBef>
        <a:spcAft>
          <a:spcPct val="0"/>
        </a:spcAft>
        <a:defRPr sz="2400">
          <a:solidFill>
            <a:srgbClr val="004481"/>
          </a:solidFill>
          <a:latin typeface="Arial" charset="0"/>
          <a:cs typeface="Arial" charset="0"/>
        </a:defRPr>
      </a:lvl5pPr>
      <a:lvl6pPr marL="342900" algn="ctr" rtl="0" eaLnBrk="1" fontAlgn="base" hangingPunct="1">
        <a:spcBef>
          <a:spcPct val="0"/>
        </a:spcBef>
        <a:spcAft>
          <a:spcPct val="0"/>
        </a:spcAft>
        <a:defRPr sz="2400">
          <a:solidFill>
            <a:schemeClr val="bg1"/>
          </a:solidFill>
          <a:latin typeface="Arial" charset="0"/>
          <a:cs typeface="Arial" charset="0"/>
        </a:defRPr>
      </a:lvl6pPr>
      <a:lvl7pPr marL="685800" algn="ctr" rtl="0" eaLnBrk="1" fontAlgn="base" hangingPunct="1">
        <a:spcBef>
          <a:spcPct val="0"/>
        </a:spcBef>
        <a:spcAft>
          <a:spcPct val="0"/>
        </a:spcAft>
        <a:defRPr sz="2400">
          <a:solidFill>
            <a:schemeClr val="bg1"/>
          </a:solidFill>
          <a:latin typeface="Arial" charset="0"/>
          <a:cs typeface="Arial" charset="0"/>
        </a:defRPr>
      </a:lvl7pPr>
      <a:lvl8pPr marL="1028700" algn="ctr" rtl="0" eaLnBrk="1" fontAlgn="base" hangingPunct="1">
        <a:spcBef>
          <a:spcPct val="0"/>
        </a:spcBef>
        <a:spcAft>
          <a:spcPct val="0"/>
        </a:spcAft>
        <a:defRPr sz="2400">
          <a:solidFill>
            <a:schemeClr val="bg1"/>
          </a:solidFill>
          <a:latin typeface="Arial" charset="0"/>
          <a:cs typeface="Arial" charset="0"/>
        </a:defRPr>
      </a:lvl8pPr>
      <a:lvl9pPr marL="1371600" algn="ctr" rtl="0" eaLnBrk="1" fontAlgn="base" hangingPunct="1">
        <a:spcBef>
          <a:spcPct val="0"/>
        </a:spcBef>
        <a:spcAft>
          <a:spcPct val="0"/>
        </a:spcAft>
        <a:defRPr sz="2400">
          <a:solidFill>
            <a:schemeClr val="bg1"/>
          </a:solidFill>
          <a:latin typeface="Arial"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2060"/>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2060"/>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2060"/>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2060"/>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2060"/>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363_751DB47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75270" y="4082800"/>
            <a:ext cx="7772400" cy="1102517"/>
          </a:xfrm>
        </p:spPr>
        <p:txBody>
          <a:bodyPr/>
          <a:lstStyle/>
          <a:p>
            <a:r>
              <a:rPr lang="en-US" dirty="0"/>
              <a:t>PM LI2S-MC Overview</a:t>
            </a:r>
          </a:p>
        </p:txBody>
      </p:sp>
      <p:sp>
        <p:nvSpPr>
          <p:cNvPr id="2" name="Text Placeholder 1"/>
          <p:cNvSpPr>
            <a:spLocks noGrp="1"/>
          </p:cNvSpPr>
          <p:nvPr>
            <p:ph type="subTitle" idx="1"/>
          </p:nvPr>
        </p:nvSpPr>
        <p:spPr>
          <a:xfrm>
            <a:off x="1405054" y="5304130"/>
            <a:ext cx="7242616" cy="1355749"/>
          </a:xfrm>
        </p:spPr>
        <p:txBody>
          <a:bodyPr>
            <a:normAutofit/>
          </a:bodyPr>
          <a:lstStyle/>
          <a:p>
            <a:r>
              <a:rPr lang="en-US" sz="2000" dirty="0">
                <a:latin typeface="Arial"/>
                <a:cs typeface="Arial"/>
              </a:rPr>
              <a:t>Margaret "Peggy" Toth, Program Manager</a:t>
            </a:r>
            <a:endParaRPr lang="en-US" sz="2800" dirty="0"/>
          </a:p>
          <a:p>
            <a:r>
              <a:rPr lang="en-US" sz="2000" dirty="0">
                <a:latin typeface="Arial"/>
                <a:cs typeface="Arial"/>
              </a:rPr>
              <a:t>Presentation to AFCEA Quantico Chapter</a:t>
            </a:r>
          </a:p>
          <a:p>
            <a:r>
              <a:rPr lang="en-US" sz="2000" dirty="0">
                <a:latin typeface="Arial"/>
                <a:cs typeface="Arial"/>
              </a:rPr>
              <a:t>01 December 2022</a:t>
            </a:r>
          </a:p>
        </p:txBody>
      </p:sp>
    </p:spTree>
    <p:extLst>
      <p:ext uri="{BB962C8B-B14F-4D97-AF65-F5344CB8AC3E}">
        <p14:creationId xmlns:p14="http://schemas.microsoft.com/office/powerpoint/2010/main" val="167219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Logistics Data Services (LDS)</a:t>
            </a:r>
          </a:p>
        </p:txBody>
      </p:sp>
      <p:sp>
        <p:nvSpPr>
          <p:cNvPr id="2" name="Slide Number Placeholder 1"/>
          <p:cNvSpPr>
            <a:spLocks noGrp="1"/>
          </p:cNvSpPr>
          <p:nvPr>
            <p:ph type="sldNum" sz="quarter" idx="12"/>
          </p:nvPr>
        </p:nvSpPr>
        <p:spPr/>
        <p:txBody>
          <a:bodyPr/>
          <a:lstStyle/>
          <a:p>
            <a:fld id="{3C30A00B-CDD3-4343-A671-39E571C72684}" type="slidenum">
              <a:rPr lang="en-US" smtClean="0"/>
              <a:t>10</a:t>
            </a:fld>
            <a:endParaRPr lang="en-US"/>
          </a:p>
        </p:txBody>
      </p:sp>
      <p:pic>
        <p:nvPicPr>
          <p:cNvPr id="4" name="Picture 3"/>
          <p:cNvPicPr>
            <a:picLocks noChangeAspect="1"/>
          </p:cNvPicPr>
          <p:nvPr/>
        </p:nvPicPr>
        <p:blipFill>
          <a:blip r:embed="rId2"/>
          <a:stretch>
            <a:fillRect/>
          </a:stretch>
        </p:blipFill>
        <p:spPr>
          <a:xfrm>
            <a:off x="0" y="1205224"/>
            <a:ext cx="8940208" cy="4467315"/>
          </a:xfrm>
          <a:prstGeom prst="rect">
            <a:avLst/>
          </a:prstGeom>
        </p:spPr>
      </p:pic>
    </p:spTree>
    <p:extLst>
      <p:ext uri="{BB962C8B-B14F-4D97-AF65-F5344CB8AC3E}">
        <p14:creationId xmlns:p14="http://schemas.microsoft.com/office/powerpoint/2010/main" val="354540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DDIL MC Log</a:t>
            </a:r>
          </a:p>
        </p:txBody>
      </p:sp>
      <p:sp>
        <p:nvSpPr>
          <p:cNvPr id="3" name="Slide Number Placeholder 2"/>
          <p:cNvSpPr>
            <a:spLocks noGrp="1"/>
          </p:cNvSpPr>
          <p:nvPr>
            <p:ph type="sldNum" sz="quarter" idx="12"/>
          </p:nvPr>
        </p:nvSpPr>
        <p:spPr/>
        <p:txBody>
          <a:bodyPr/>
          <a:lstStyle/>
          <a:p>
            <a:fld id="{301B5984-2908-4E89-BC86-622C0C250C78}" type="slidenum">
              <a:rPr lang="en-US" smtClean="0">
                <a:solidFill>
                  <a:prstClr val="black">
                    <a:tint val="75000"/>
                  </a:prstClr>
                </a:solidFill>
              </a:rPr>
              <a:pPr/>
              <a:t>11</a:t>
            </a:fld>
            <a:endParaRPr lang="en-US">
              <a:solidFill>
                <a:prstClr val="black">
                  <a:tint val="75000"/>
                </a:prstClr>
              </a:solidFill>
            </a:endParaRPr>
          </a:p>
        </p:txBody>
      </p:sp>
      <p:sp>
        <p:nvSpPr>
          <p:cNvPr id="5" name="Slide Number Placeholder 358">
            <a:extLst>
              <a:ext uri="{FF2B5EF4-FFF2-40B4-BE49-F238E27FC236}">
                <a16:creationId xmlns:a16="http://schemas.microsoft.com/office/drawing/2014/main" id="{642A3D00-C205-DC4A-AD7E-7A14C56559BC}"/>
              </a:ext>
            </a:extLst>
          </p:cNvPr>
          <p:cNvSpPr txBox="1">
            <a:spLocks/>
          </p:cNvSpPr>
          <p:nvPr/>
        </p:nvSpPr>
        <p:spPr>
          <a:xfrm>
            <a:off x="7010400" y="6492878"/>
            <a:ext cx="2133600" cy="365125"/>
          </a:xfrm>
          <a:prstGeom prst="rect">
            <a:avLst/>
          </a:prstGeom>
        </p:spPr>
        <p:txBody>
          <a:bodyPr vert="horz" lIns="91440" tIns="45720" rIns="91440" bIns="45720" rtlCol="0" anchor="b"/>
          <a:lstStyle>
            <a:defPPr>
              <a:defRPr lang="en-US"/>
            </a:defPPr>
            <a:lvl1pPr marL="0" algn="r" defTabSz="457200" rtl="0" eaLnBrk="1" fontAlgn="auto" latinLnBrk="0" hangingPunct="1">
              <a:spcBef>
                <a:spcPts val="0"/>
              </a:spcBef>
              <a:spcAft>
                <a:spcPts val="0"/>
              </a:spcAft>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8028BD-12E0-405C-94D9-C89F77CED722}" type="slidenum">
              <a:rPr lang="en-US" smtClean="0"/>
              <a:pPr/>
              <a:t>11</a:t>
            </a:fld>
            <a:endParaRPr lang="en-US" dirty="0"/>
          </a:p>
        </p:txBody>
      </p:sp>
      <p:grpSp>
        <p:nvGrpSpPr>
          <p:cNvPr id="6" name="Group 5">
            <a:extLst>
              <a:ext uri="{FF2B5EF4-FFF2-40B4-BE49-F238E27FC236}">
                <a16:creationId xmlns:a16="http://schemas.microsoft.com/office/drawing/2014/main" id="{9D1333A3-1B2B-3D42-BFB5-7EB940FBC89A}"/>
              </a:ext>
            </a:extLst>
          </p:cNvPr>
          <p:cNvGrpSpPr/>
          <p:nvPr/>
        </p:nvGrpSpPr>
        <p:grpSpPr>
          <a:xfrm>
            <a:off x="551921" y="4417968"/>
            <a:ext cx="7327960" cy="1867807"/>
            <a:chOff x="1617823" y="4760674"/>
            <a:chExt cx="7199950" cy="1612925"/>
          </a:xfrm>
        </p:grpSpPr>
        <p:sp>
          <p:nvSpPr>
            <p:cNvPr id="7" name="Arc 6">
              <a:extLst>
                <a:ext uri="{FF2B5EF4-FFF2-40B4-BE49-F238E27FC236}">
                  <a16:creationId xmlns:a16="http://schemas.microsoft.com/office/drawing/2014/main" id="{6122F486-EF7B-9444-BC6D-B1BAF72AFCF7}"/>
                </a:ext>
              </a:extLst>
            </p:cNvPr>
            <p:cNvSpPr/>
            <p:nvPr/>
          </p:nvSpPr>
          <p:spPr>
            <a:xfrm>
              <a:off x="5369845" y="5079653"/>
              <a:ext cx="1999155" cy="1262168"/>
            </a:xfrm>
            <a:prstGeom prst="arc">
              <a:avLst>
                <a:gd name="adj1" fmla="val 12163711"/>
                <a:gd name="adj2" fmla="val 19956355"/>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grpSp>
          <p:nvGrpSpPr>
            <p:cNvPr id="8" name="Group 7">
              <a:extLst>
                <a:ext uri="{FF2B5EF4-FFF2-40B4-BE49-F238E27FC236}">
                  <a16:creationId xmlns:a16="http://schemas.microsoft.com/office/drawing/2014/main" id="{9C180131-FA19-414D-8741-70406CB9FA95}"/>
                </a:ext>
              </a:extLst>
            </p:cNvPr>
            <p:cNvGrpSpPr/>
            <p:nvPr/>
          </p:nvGrpSpPr>
          <p:grpSpPr>
            <a:xfrm>
              <a:off x="1617823" y="5080989"/>
              <a:ext cx="1531059" cy="1292610"/>
              <a:chOff x="1817226" y="4889921"/>
              <a:chExt cx="1531059" cy="1292610"/>
            </a:xfrm>
          </p:grpSpPr>
          <p:pic>
            <p:nvPicPr>
              <p:cNvPr id="27" name="Picture 26">
                <a:extLst>
                  <a:ext uri="{FF2B5EF4-FFF2-40B4-BE49-F238E27FC236}">
                    <a16:creationId xmlns:a16="http://schemas.microsoft.com/office/drawing/2014/main" id="{71DA0819-4196-D740-B733-A76019A9A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040" y="5066554"/>
                <a:ext cx="535330" cy="528957"/>
              </a:xfrm>
              <a:prstGeom prst="rect">
                <a:avLst/>
              </a:prstGeom>
            </p:spPr>
          </p:pic>
          <p:pic>
            <p:nvPicPr>
              <p:cNvPr id="28" name="Picture 27">
                <a:extLst>
                  <a:ext uri="{FF2B5EF4-FFF2-40B4-BE49-F238E27FC236}">
                    <a16:creationId xmlns:a16="http://schemas.microsoft.com/office/drawing/2014/main" id="{ECB9C939-DCF2-F64E-885D-812A7ACBB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018" y="5385164"/>
                <a:ext cx="311426" cy="237141"/>
              </a:xfrm>
              <a:prstGeom prst="rect">
                <a:avLst/>
              </a:prstGeom>
            </p:spPr>
          </p:pic>
          <p:pic>
            <p:nvPicPr>
              <p:cNvPr id="29" name="Picture 28">
                <a:extLst>
                  <a:ext uri="{FF2B5EF4-FFF2-40B4-BE49-F238E27FC236}">
                    <a16:creationId xmlns:a16="http://schemas.microsoft.com/office/drawing/2014/main" id="{9130E483-1D4E-3A42-8901-D5BB56242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29111" y="5731034"/>
                <a:ext cx="182390" cy="257648"/>
              </a:xfrm>
              <a:prstGeom prst="rect">
                <a:avLst/>
              </a:prstGeom>
            </p:spPr>
          </p:pic>
          <p:pic>
            <p:nvPicPr>
              <p:cNvPr id="30" name="Picture 29">
                <a:extLst>
                  <a:ext uri="{FF2B5EF4-FFF2-40B4-BE49-F238E27FC236}">
                    <a16:creationId xmlns:a16="http://schemas.microsoft.com/office/drawing/2014/main" id="{FB6D0785-A752-C142-B42F-C0985EBAF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0747" y="5151241"/>
                <a:ext cx="414701" cy="441456"/>
              </a:xfrm>
              <a:prstGeom prst="rect">
                <a:avLst/>
              </a:prstGeom>
            </p:spPr>
          </p:pic>
          <p:sp>
            <p:nvSpPr>
              <p:cNvPr id="31" name="Rectangle 30">
                <a:extLst>
                  <a:ext uri="{FF2B5EF4-FFF2-40B4-BE49-F238E27FC236}">
                    <a16:creationId xmlns:a16="http://schemas.microsoft.com/office/drawing/2014/main" id="{D121054B-2BDA-544B-A091-511817C39C65}"/>
                  </a:ext>
                </a:extLst>
              </p:cNvPr>
              <p:cNvSpPr/>
              <p:nvPr/>
            </p:nvSpPr>
            <p:spPr>
              <a:xfrm>
                <a:off x="2255112" y="4889921"/>
                <a:ext cx="651155" cy="349497"/>
              </a:xfrm>
              <a:prstGeom prst="rect">
                <a:avLst/>
              </a:prstGeom>
              <a:noFill/>
            </p:spPr>
            <p:txBody>
              <a:bodyPr wrap="square">
                <a:spAutoFit/>
              </a:bodyPr>
              <a:lstStyle/>
              <a:p>
                <a:pPr algn="ctr"/>
                <a:r>
                  <a:rPr lang="en-US" sz="1015" dirty="0"/>
                  <a:t>DDIL EDGE</a:t>
                </a:r>
              </a:p>
            </p:txBody>
          </p:sp>
          <p:sp>
            <p:nvSpPr>
              <p:cNvPr id="32" name="Rectangle 31">
                <a:extLst>
                  <a:ext uri="{FF2B5EF4-FFF2-40B4-BE49-F238E27FC236}">
                    <a16:creationId xmlns:a16="http://schemas.microsoft.com/office/drawing/2014/main" id="{42D3D924-85EF-5C48-8E40-4905E461D07E}"/>
                  </a:ext>
                </a:extLst>
              </p:cNvPr>
              <p:cNvSpPr/>
              <p:nvPr/>
            </p:nvSpPr>
            <p:spPr>
              <a:xfrm>
                <a:off x="2190670" y="5967915"/>
                <a:ext cx="548072" cy="214616"/>
              </a:xfrm>
              <a:prstGeom prst="rect">
                <a:avLst/>
              </a:prstGeom>
              <a:noFill/>
            </p:spPr>
            <p:txBody>
              <a:bodyPr wrap="square">
                <a:spAutoFit/>
              </a:bodyPr>
              <a:lstStyle/>
              <a:p>
                <a:r>
                  <a:rPr lang="en-US" sz="1015" dirty="0"/>
                  <a:t>Mobile</a:t>
                </a:r>
              </a:p>
            </p:txBody>
          </p:sp>
          <p:sp>
            <p:nvSpPr>
              <p:cNvPr id="33" name="Rectangle 32">
                <a:extLst>
                  <a:ext uri="{FF2B5EF4-FFF2-40B4-BE49-F238E27FC236}">
                    <a16:creationId xmlns:a16="http://schemas.microsoft.com/office/drawing/2014/main" id="{791AE802-51D6-A14A-A2DD-C036B97EF0E5}"/>
                  </a:ext>
                </a:extLst>
              </p:cNvPr>
              <p:cNvSpPr/>
              <p:nvPr/>
            </p:nvSpPr>
            <p:spPr>
              <a:xfrm>
                <a:off x="1817226" y="5579130"/>
                <a:ext cx="619621" cy="214616"/>
              </a:xfrm>
              <a:prstGeom prst="rect">
                <a:avLst/>
              </a:prstGeom>
              <a:noFill/>
            </p:spPr>
            <p:txBody>
              <a:bodyPr wrap="square">
                <a:spAutoFit/>
              </a:bodyPr>
              <a:lstStyle/>
              <a:p>
                <a:r>
                  <a:rPr lang="en-US" sz="1015" dirty="0"/>
                  <a:t>Browser</a:t>
                </a:r>
              </a:p>
            </p:txBody>
          </p:sp>
          <p:cxnSp>
            <p:nvCxnSpPr>
              <p:cNvPr id="34" name="Straight Connector 33">
                <a:extLst>
                  <a:ext uri="{FF2B5EF4-FFF2-40B4-BE49-F238E27FC236}">
                    <a16:creationId xmlns:a16="http://schemas.microsoft.com/office/drawing/2014/main" id="{5DD0061B-2D7F-144B-8B50-3BB6F61897BE}"/>
                  </a:ext>
                </a:extLst>
              </p:cNvPr>
              <p:cNvCxnSpPr>
                <a:cxnSpLocks/>
              </p:cNvCxnSpPr>
              <p:nvPr/>
            </p:nvCxnSpPr>
            <p:spPr>
              <a:xfrm flipV="1">
                <a:off x="2244026" y="5476003"/>
                <a:ext cx="202675" cy="437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39E3B0-77A4-1345-8EAE-516586398BAE}"/>
                  </a:ext>
                </a:extLst>
              </p:cNvPr>
              <p:cNvCxnSpPr>
                <a:cxnSpLocks/>
              </p:cNvCxnSpPr>
              <p:nvPr/>
            </p:nvCxnSpPr>
            <p:spPr>
              <a:xfrm flipV="1">
                <a:off x="2446701" y="5548652"/>
                <a:ext cx="97808" cy="19603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888AED-AF62-4040-86EE-146D395F914A}"/>
                  </a:ext>
                </a:extLst>
              </p:cNvPr>
              <p:cNvCxnSpPr>
                <a:cxnSpLocks/>
              </p:cNvCxnSpPr>
              <p:nvPr/>
            </p:nvCxnSpPr>
            <p:spPr>
              <a:xfrm>
                <a:off x="2756664" y="5397998"/>
                <a:ext cx="184202" cy="1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2725884-2B94-0748-A846-75611433C520}"/>
                  </a:ext>
                </a:extLst>
              </p:cNvPr>
              <p:cNvSpPr/>
              <p:nvPr/>
            </p:nvSpPr>
            <p:spPr>
              <a:xfrm>
                <a:off x="2719200" y="5481302"/>
                <a:ext cx="629085" cy="349497"/>
              </a:xfrm>
              <a:prstGeom prst="rect">
                <a:avLst/>
              </a:prstGeom>
              <a:noFill/>
            </p:spPr>
            <p:txBody>
              <a:bodyPr wrap="square">
                <a:spAutoFit/>
              </a:bodyPr>
              <a:lstStyle/>
              <a:p>
                <a:r>
                  <a:rPr lang="en-US" sz="1015" dirty="0"/>
                  <a:t>Organic Satellite</a:t>
                </a:r>
              </a:p>
            </p:txBody>
          </p:sp>
        </p:grpSp>
        <p:grpSp>
          <p:nvGrpSpPr>
            <p:cNvPr id="9" name="Group 8">
              <a:extLst>
                <a:ext uri="{FF2B5EF4-FFF2-40B4-BE49-F238E27FC236}">
                  <a16:creationId xmlns:a16="http://schemas.microsoft.com/office/drawing/2014/main" id="{82524E90-2DF5-AA48-BDF0-0F510FCA27F0}"/>
                </a:ext>
              </a:extLst>
            </p:cNvPr>
            <p:cNvGrpSpPr/>
            <p:nvPr/>
          </p:nvGrpSpPr>
          <p:grpSpPr>
            <a:xfrm>
              <a:off x="4308669" y="5060787"/>
              <a:ext cx="1464458" cy="1279393"/>
              <a:chOff x="4658200" y="4887449"/>
              <a:chExt cx="1464458" cy="1279393"/>
            </a:xfrm>
          </p:grpSpPr>
          <p:pic>
            <p:nvPicPr>
              <p:cNvPr id="17" name="Picture 16">
                <a:extLst>
                  <a:ext uri="{FF2B5EF4-FFF2-40B4-BE49-F238E27FC236}">
                    <a16:creationId xmlns:a16="http://schemas.microsoft.com/office/drawing/2014/main" id="{158F79FE-3248-3F42-AAE8-8B5D115323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3743" y="5206195"/>
                <a:ext cx="378915" cy="370495"/>
              </a:xfrm>
              <a:prstGeom prst="rect">
                <a:avLst/>
              </a:prstGeom>
            </p:spPr>
          </p:pic>
          <p:pic>
            <p:nvPicPr>
              <p:cNvPr id="18" name="Picture 17">
                <a:extLst>
                  <a:ext uri="{FF2B5EF4-FFF2-40B4-BE49-F238E27FC236}">
                    <a16:creationId xmlns:a16="http://schemas.microsoft.com/office/drawing/2014/main" id="{DFC4524B-E7C5-9146-BAD9-C64BA17B0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992" y="5392254"/>
                <a:ext cx="311426" cy="237141"/>
              </a:xfrm>
              <a:prstGeom prst="rect">
                <a:avLst/>
              </a:prstGeom>
            </p:spPr>
          </p:pic>
          <p:pic>
            <p:nvPicPr>
              <p:cNvPr id="19" name="Picture 18">
                <a:extLst>
                  <a:ext uri="{FF2B5EF4-FFF2-40B4-BE49-F238E27FC236}">
                    <a16:creationId xmlns:a16="http://schemas.microsoft.com/office/drawing/2014/main" id="{05E32EBC-374A-1045-8A6B-973408BB7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70085" y="5738124"/>
                <a:ext cx="182390" cy="257648"/>
              </a:xfrm>
              <a:prstGeom prst="rect">
                <a:avLst/>
              </a:prstGeom>
            </p:spPr>
          </p:pic>
          <p:pic>
            <p:nvPicPr>
              <p:cNvPr id="20" name="Picture 19">
                <a:extLst>
                  <a:ext uri="{FF2B5EF4-FFF2-40B4-BE49-F238E27FC236}">
                    <a16:creationId xmlns:a16="http://schemas.microsoft.com/office/drawing/2014/main" id="{3309B8B2-040B-9D41-AA8E-4CA8B50CF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1721" y="5158331"/>
                <a:ext cx="414701" cy="441456"/>
              </a:xfrm>
              <a:prstGeom prst="rect">
                <a:avLst/>
              </a:prstGeom>
            </p:spPr>
          </p:pic>
          <p:sp>
            <p:nvSpPr>
              <p:cNvPr id="21" name="Rectangle 20">
                <a:extLst>
                  <a:ext uri="{FF2B5EF4-FFF2-40B4-BE49-F238E27FC236}">
                    <a16:creationId xmlns:a16="http://schemas.microsoft.com/office/drawing/2014/main" id="{CB1F26FF-3ADF-8446-9EDD-8E5073755231}"/>
                  </a:ext>
                </a:extLst>
              </p:cNvPr>
              <p:cNvSpPr/>
              <p:nvPr/>
            </p:nvSpPr>
            <p:spPr>
              <a:xfrm>
                <a:off x="5124145" y="4887449"/>
                <a:ext cx="651155" cy="349497"/>
              </a:xfrm>
              <a:prstGeom prst="rect">
                <a:avLst/>
              </a:prstGeom>
              <a:noFill/>
            </p:spPr>
            <p:txBody>
              <a:bodyPr wrap="square">
                <a:spAutoFit/>
              </a:bodyPr>
              <a:lstStyle/>
              <a:p>
                <a:pPr algn="ctr"/>
                <a:r>
                  <a:rPr lang="en-US" sz="1015" dirty="0"/>
                  <a:t>DDIL EDGE</a:t>
                </a:r>
              </a:p>
            </p:txBody>
          </p:sp>
          <p:sp>
            <p:nvSpPr>
              <p:cNvPr id="22" name="Rectangle 21">
                <a:extLst>
                  <a:ext uri="{FF2B5EF4-FFF2-40B4-BE49-F238E27FC236}">
                    <a16:creationId xmlns:a16="http://schemas.microsoft.com/office/drawing/2014/main" id="{7656C136-F90E-4340-ABBD-0CB212313123}"/>
                  </a:ext>
                </a:extLst>
              </p:cNvPr>
              <p:cNvSpPr/>
              <p:nvPr/>
            </p:nvSpPr>
            <p:spPr>
              <a:xfrm>
                <a:off x="5031644" y="5952227"/>
                <a:ext cx="548072" cy="214615"/>
              </a:xfrm>
              <a:prstGeom prst="rect">
                <a:avLst/>
              </a:prstGeom>
              <a:noFill/>
            </p:spPr>
            <p:txBody>
              <a:bodyPr wrap="square">
                <a:spAutoFit/>
              </a:bodyPr>
              <a:lstStyle/>
              <a:p>
                <a:r>
                  <a:rPr lang="en-US" sz="1015" dirty="0"/>
                  <a:t>Mobile</a:t>
                </a:r>
              </a:p>
            </p:txBody>
          </p:sp>
          <p:sp>
            <p:nvSpPr>
              <p:cNvPr id="23" name="Rectangle 22">
                <a:extLst>
                  <a:ext uri="{FF2B5EF4-FFF2-40B4-BE49-F238E27FC236}">
                    <a16:creationId xmlns:a16="http://schemas.microsoft.com/office/drawing/2014/main" id="{DFACB102-3742-2B4A-AEED-333292AC0382}"/>
                  </a:ext>
                </a:extLst>
              </p:cNvPr>
              <p:cNvSpPr/>
              <p:nvPr/>
            </p:nvSpPr>
            <p:spPr>
              <a:xfrm>
                <a:off x="4658200" y="5586220"/>
                <a:ext cx="619621" cy="214615"/>
              </a:xfrm>
              <a:prstGeom prst="rect">
                <a:avLst/>
              </a:prstGeom>
              <a:noFill/>
            </p:spPr>
            <p:txBody>
              <a:bodyPr wrap="square">
                <a:spAutoFit/>
              </a:bodyPr>
              <a:lstStyle/>
              <a:p>
                <a:r>
                  <a:rPr lang="en-US" sz="1015" dirty="0"/>
                  <a:t>Browser</a:t>
                </a:r>
              </a:p>
            </p:txBody>
          </p:sp>
          <p:cxnSp>
            <p:nvCxnSpPr>
              <p:cNvPr id="24" name="Straight Connector 23">
                <a:extLst>
                  <a:ext uri="{FF2B5EF4-FFF2-40B4-BE49-F238E27FC236}">
                    <a16:creationId xmlns:a16="http://schemas.microsoft.com/office/drawing/2014/main" id="{CF6EA758-FE84-AC48-87D7-AC9C34E3F051}"/>
                  </a:ext>
                </a:extLst>
              </p:cNvPr>
              <p:cNvCxnSpPr>
                <a:cxnSpLocks/>
              </p:cNvCxnSpPr>
              <p:nvPr/>
            </p:nvCxnSpPr>
            <p:spPr>
              <a:xfrm flipV="1">
                <a:off x="5085000" y="5483093"/>
                <a:ext cx="202675" cy="437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A2E2CA-6ACB-4A4D-B4DE-EA0046A96CEB}"/>
                  </a:ext>
                </a:extLst>
              </p:cNvPr>
              <p:cNvCxnSpPr>
                <a:cxnSpLocks/>
              </p:cNvCxnSpPr>
              <p:nvPr/>
            </p:nvCxnSpPr>
            <p:spPr>
              <a:xfrm flipV="1">
                <a:off x="5287675" y="5555742"/>
                <a:ext cx="97808" cy="19603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C68D08-3225-EC42-A9D1-7F9805B0918A}"/>
                  </a:ext>
                </a:extLst>
              </p:cNvPr>
              <p:cNvCxnSpPr>
                <a:cxnSpLocks/>
              </p:cNvCxnSpPr>
              <p:nvPr/>
            </p:nvCxnSpPr>
            <p:spPr>
              <a:xfrm>
                <a:off x="5597638" y="5405088"/>
                <a:ext cx="184202" cy="1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A010EE3-0350-8341-8492-F7A85CB83867}"/>
                </a:ext>
              </a:extLst>
            </p:cNvPr>
            <p:cNvGrpSpPr/>
            <p:nvPr/>
          </p:nvGrpSpPr>
          <p:grpSpPr>
            <a:xfrm>
              <a:off x="6939246" y="5308656"/>
              <a:ext cx="1878527" cy="973521"/>
              <a:chOff x="7138649" y="5141338"/>
              <a:chExt cx="1878527" cy="973521"/>
            </a:xfrm>
          </p:grpSpPr>
          <p:sp>
            <p:nvSpPr>
              <p:cNvPr id="12" name="Rectangle 11">
                <a:extLst>
                  <a:ext uri="{FF2B5EF4-FFF2-40B4-BE49-F238E27FC236}">
                    <a16:creationId xmlns:a16="http://schemas.microsoft.com/office/drawing/2014/main" id="{8A111D35-E9C3-404A-8C1E-6C119B849955}"/>
                  </a:ext>
                </a:extLst>
              </p:cNvPr>
              <p:cNvSpPr/>
              <p:nvPr/>
            </p:nvSpPr>
            <p:spPr>
              <a:xfrm>
                <a:off x="8231287" y="5684129"/>
                <a:ext cx="785889" cy="374192"/>
              </a:xfrm>
              <a:prstGeom prst="rect">
                <a:avLst/>
              </a:prstGeom>
              <a:noFill/>
            </p:spPr>
            <p:txBody>
              <a:bodyPr wrap="square">
                <a:spAutoFit/>
              </a:bodyPr>
              <a:lstStyle/>
              <a:p>
                <a:pPr algn="ctr"/>
                <a:r>
                  <a:rPr lang="en-US" sz="1108" dirty="0"/>
                  <a:t>GCSS-MC</a:t>
                </a:r>
              </a:p>
              <a:p>
                <a:pPr algn="ctr"/>
                <a:r>
                  <a:rPr lang="en-US" sz="1108" dirty="0"/>
                  <a:t>Enterprise</a:t>
                </a:r>
              </a:p>
            </p:txBody>
          </p:sp>
          <p:pic>
            <p:nvPicPr>
              <p:cNvPr id="13" name="Picture 12">
                <a:extLst>
                  <a:ext uri="{FF2B5EF4-FFF2-40B4-BE49-F238E27FC236}">
                    <a16:creationId xmlns:a16="http://schemas.microsoft.com/office/drawing/2014/main" id="{85D9369A-93FD-7748-8BA8-E46FA9D1D5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3368" y="5158296"/>
                <a:ext cx="459056" cy="488110"/>
              </a:xfrm>
              <a:prstGeom prst="rect">
                <a:avLst/>
              </a:prstGeom>
            </p:spPr>
          </p:pic>
          <p:pic>
            <p:nvPicPr>
              <p:cNvPr id="14" name="Picture 13">
                <a:extLst>
                  <a:ext uri="{FF2B5EF4-FFF2-40B4-BE49-F238E27FC236}">
                    <a16:creationId xmlns:a16="http://schemas.microsoft.com/office/drawing/2014/main" id="{29310B1C-259B-3D43-8CC0-95D7D751F9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0306" y="5141338"/>
                <a:ext cx="688307" cy="486952"/>
              </a:xfrm>
              <a:prstGeom prst="rect">
                <a:avLst/>
              </a:prstGeom>
            </p:spPr>
          </p:pic>
          <p:cxnSp>
            <p:nvCxnSpPr>
              <p:cNvPr id="15" name="Straight Connector 14">
                <a:extLst>
                  <a:ext uri="{FF2B5EF4-FFF2-40B4-BE49-F238E27FC236}">
                    <a16:creationId xmlns:a16="http://schemas.microsoft.com/office/drawing/2014/main" id="{D0CEBBEB-B888-B64E-8928-A997B7A96A4C}"/>
                  </a:ext>
                </a:extLst>
              </p:cNvPr>
              <p:cNvCxnSpPr>
                <a:cxnSpLocks/>
                <a:endCxn id="14" idx="1"/>
              </p:cNvCxnSpPr>
              <p:nvPr/>
            </p:nvCxnSpPr>
            <p:spPr>
              <a:xfrm flipV="1">
                <a:off x="7681663" y="5384814"/>
                <a:ext cx="508643" cy="5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0BAC90C-969F-4946-9D98-0331EC16B8E5}"/>
                  </a:ext>
                </a:extLst>
              </p:cNvPr>
              <p:cNvSpPr/>
              <p:nvPr/>
            </p:nvSpPr>
            <p:spPr>
              <a:xfrm>
                <a:off x="7138649" y="5593437"/>
                <a:ext cx="993167" cy="521422"/>
              </a:xfrm>
              <a:prstGeom prst="rect">
                <a:avLst/>
              </a:prstGeom>
              <a:noFill/>
            </p:spPr>
            <p:txBody>
              <a:bodyPr wrap="square">
                <a:spAutoFit/>
              </a:bodyPr>
              <a:lstStyle/>
              <a:p>
                <a:pPr algn="ctr"/>
                <a:r>
                  <a:rPr lang="en-US" sz="1108" dirty="0"/>
                  <a:t>DDIL</a:t>
                </a:r>
              </a:p>
              <a:p>
                <a:pPr algn="ctr"/>
                <a:r>
                  <a:rPr lang="en-US" sz="1108" dirty="0"/>
                  <a:t>Enterprise @ MCBOSS</a:t>
                </a:r>
              </a:p>
            </p:txBody>
          </p:sp>
        </p:grpSp>
        <p:sp>
          <p:nvSpPr>
            <p:cNvPr id="11" name="Arc 10">
              <a:extLst>
                <a:ext uri="{FF2B5EF4-FFF2-40B4-BE49-F238E27FC236}">
                  <a16:creationId xmlns:a16="http://schemas.microsoft.com/office/drawing/2014/main" id="{45E5C196-8224-2B4C-A0CA-DD0C2CA04992}"/>
                </a:ext>
              </a:extLst>
            </p:cNvPr>
            <p:cNvSpPr/>
            <p:nvPr/>
          </p:nvSpPr>
          <p:spPr>
            <a:xfrm>
              <a:off x="2800348" y="4760674"/>
              <a:ext cx="4448024" cy="1387942"/>
            </a:xfrm>
            <a:prstGeom prst="arc">
              <a:avLst>
                <a:gd name="adj1" fmla="val 10862541"/>
                <a:gd name="adj2" fmla="val 21479938"/>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grpSp>
      <p:sp>
        <p:nvSpPr>
          <p:cNvPr id="38" name="Parallelogram 37">
            <a:extLst>
              <a:ext uri="{FF2B5EF4-FFF2-40B4-BE49-F238E27FC236}">
                <a16:creationId xmlns:a16="http://schemas.microsoft.com/office/drawing/2014/main" id="{7A392517-2374-934D-991C-1636BAD4A50F}"/>
              </a:ext>
            </a:extLst>
          </p:cNvPr>
          <p:cNvSpPr/>
          <p:nvPr/>
        </p:nvSpPr>
        <p:spPr>
          <a:xfrm>
            <a:off x="2823897" y="2539475"/>
            <a:ext cx="1553977" cy="1720724"/>
          </a:xfrm>
          <a:prstGeom prst="parallelogram">
            <a:avLst/>
          </a:prstGeom>
          <a:gradFill>
            <a:gsLst>
              <a:gs pos="0">
                <a:schemeClr val="bg1"/>
              </a:gs>
              <a:gs pos="100000">
                <a:srgbClr val="92D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2" dirty="0">
                <a:solidFill>
                  <a:schemeClr val="tx1">
                    <a:lumMod val="50000"/>
                    <a:lumOff val="50000"/>
                  </a:schemeClr>
                </a:solidFill>
              </a:rPr>
              <a:t>MEU Ashore</a:t>
            </a:r>
          </a:p>
        </p:txBody>
      </p:sp>
      <p:sp>
        <p:nvSpPr>
          <p:cNvPr id="39" name="Parallelogram 38">
            <a:extLst>
              <a:ext uri="{FF2B5EF4-FFF2-40B4-BE49-F238E27FC236}">
                <a16:creationId xmlns:a16="http://schemas.microsoft.com/office/drawing/2014/main" id="{3012E080-8787-B244-B065-02F99E59F085}"/>
              </a:ext>
            </a:extLst>
          </p:cNvPr>
          <p:cNvSpPr/>
          <p:nvPr/>
        </p:nvSpPr>
        <p:spPr>
          <a:xfrm>
            <a:off x="4176334" y="2543881"/>
            <a:ext cx="2216127" cy="1700884"/>
          </a:xfrm>
          <a:prstGeom prst="parallelogram">
            <a:avLst>
              <a:gd name="adj" fmla="val 1878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2" dirty="0">
                <a:solidFill>
                  <a:schemeClr val="tx1">
                    <a:lumMod val="50000"/>
                    <a:lumOff val="50000"/>
                  </a:schemeClr>
                </a:solidFill>
              </a:rPr>
              <a:t>MEU</a:t>
            </a:r>
          </a:p>
          <a:p>
            <a:pPr algn="ctr"/>
            <a:r>
              <a:rPr lang="en-US" sz="1662" dirty="0">
                <a:solidFill>
                  <a:schemeClr val="tx1">
                    <a:lumMod val="50000"/>
                    <a:lumOff val="50000"/>
                  </a:schemeClr>
                </a:solidFill>
              </a:rPr>
              <a:t>Afloat</a:t>
            </a:r>
          </a:p>
        </p:txBody>
      </p:sp>
      <p:sp>
        <p:nvSpPr>
          <p:cNvPr id="40" name="Parallelogram 39">
            <a:extLst>
              <a:ext uri="{FF2B5EF4-FFF2-40B4-BE49-F238E27FC236}">
                <a16:creationId xmlns:a16="http://schemas.microsoft.com/office/drawing/2014/main" id="{F73855FE-861F-A042-847F-A12E769E9F91}"/>
              </a:ext>
            </a:extLst>
          </p:cNvPr>
          <p:cNvSpPr/>
          <p:nvPr/>
        </p:nvSpPr>
        <p:spPr>
          <a:xfrm>
            <a:off x="1279285" y="2537378"/>
            <a:ext cx="1746152" cy="1732523"/>
          </a:xfrm>
          <a:prstGeom prst="parallelogram">
            <a:avLst/>
          </a:prstGeom>
          <a:gradFill>
            <a:gsLst>
              <a:gs pos="0">
                <a:schemeClr val="bg1"/>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2" dirty="0">
                <a:solidFill>
                  <a:schemeClr val="tx1">
                    <a:lumMod val="50000"/>
                    <a:lumOff val="50000"/>
                  </a:schemeClr>
                </a:solidFill>
              </a:rPr>
              <a:t>GCE </a:t>
            </a:r>
          </a:p>
          <a:p>
            <a:pPr algn="ctr"/>
            <a:r>
              <a:rPr lang="en-US" sz="1662" dirty="0">
                <a:solidFill>
                  <a:schemeClr val="tx1">
                    <a:lumMod val="50000"/>
                    <a:lumOff val="50000"/>
                  </a:schemeClr>
                </a:solidFill>
              </a:rPr>
              <a:t>(On the Move)</a:t>
            </a:r>
          </a:p>
        </p:txBody>
      </p:sp>
      <p:sp>
        <p:nvSpPr>
          <p:cNvPr id="41" name="Parallelogram 40">
            <a:extLst>
              <a:ext uri="{FF2B5EF4-FFF2-40B4-BE49-F238E27FC236}">
                <a16:creationId xmlns:a16="http://schemas.microsoft.com/office/drawing/2014/main" id="{AFA0E54F-B16F-6644-AA51-DEE975462CDC}"/>
              </a:ext>
            </a:extLst>
          </p:cNvPr>
          <p:cNvSpPr/>
          <p:nvPr/>
        </p:nvSpPr>
        <p:spPr>
          <a:xfrm>
            <a:off x="6188461" y="2539474"/>
            <a:ext cx="1594234" cy="1653130"/>
          </a:xfrm>
          <a:prstGeom prst="parallelogram">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t>GCSS-MC </a:t>
            </a:r>
          </a:p>
          <a:p>
            <a:pPr algn="ctr"/>
            <a:r>
              <a:rPr lang="en-US" sz="1477" dirty="0"/>
              <a:t>Enterprise</a:t>
            </a:r>
          </a:p>
        </p:txBody>
      </p:sp>
      <p:sp>
        <p:nvSpPr>
          <p:cNvPr id="42" name="TextBox 41">
            <a:extLst>
              <a:ext uri="{FF2B5EF4-FFF2-40B4-BE49-F238E27FC236}">
                <a16:creationId xmlns:a16="http://schemas.microsoft.com/office/drawing/2014/main" id="{4379556C-04BE-884A-A826-010D7A9158FD}"/>
              </a:ext>
            </a:extLst>
          </p:cNvPr>
          <p:cNvSpPr txBox="1"/>
          <p:nvPr/>
        </p:nvSpPr>
        <p:spPr>
          <a:xfrm>
            <a:off x="6005190" y="4572343"/>
            <a:ext cx="1342014" cy="262829"/>
          </a:xfrm>
          <a:prstGeom prst="rect">
            <a:avLst/>
          </a:prstGeom>
          <a:noFill/>
          <a:ln>
            <a:noFill/>
            <a:prstDash val="solid"/>
          </a:ln>
        </p:spPr>
        <p:txBody>
          <a:bodyPr wrap="square" rtlCol="0">
            <a:spAutoFit/>
          </a:bodyPr>
          <a:lstStyle/>
          <a:p>
            <a:pPr algn="ctr"/>
            <a:r>
              <a:rPr lang="en-US" sz="1108" dirty="0">
                <a:solidFill>
                  <a:schemeClr val="bg1"/>
                </a:solidFill>
              </a:rPr>
              <a:t>Garrison Network</a:t>
            </a:r>
          </a:p>
        </p:txBody>
      </p:sp>
      <p:sp>
        <p:nvSpPr>
          <p:cNvPr id="43" name="Arc 42">
            <a:extLst>
              <a:ext uri="{FF2B5EF4-FFF2-40B4-BE49-F238E27FC236}">
                <a16:creationId xmlns:a16="http://schemas.microsoft.com/office/drawing/2014/main" id="{862ED19A-B1A7-7D40-9F7D-D3A026AF459B}"/>
              </a:ext>
            </a:extLst>
          </p:cNvPr>
          <p:cNvSpPr/>
          <p:nvPr/>
        </p:nvSpPr>
        <p:spPr>
          <a:xfrm>
            <a:off x="3566169" y="2181978"/>
            <a:ext cx="3392839" cy="1888463"/>
          </a:xfrm>
          <a:prstGeom prst="arc">
            <a:avLst>
              <a:gd name="adj1" fmla="val 11465507"/>
              <a:gd name="adj2" fmla="val 1382412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sp>
        <p:nvSpPr>
          <p:cNvPr id="44" name="Arc 43">
            <a:extLst>
              <a:ext uri="{FF2B5EF4-FFF2-40B4-BE49-F238E27FC236}">
                <a16:creationId xmlns:a16="http://schemas.microsoft.com/office/drawing/2014/main" id="{1647F807-1646-674F-B3F4-B92C81E7D7D1}"/>
              </a:ext>
            </a:extLst>
          </p:cNvPr>
          <p:cNvSpPr/>
          <p:nvPr/>
        </p:nvSpPr>
        <p:spPr>
          <a:xfrm>
            <a:off x="2195862" y="2082091"/>
            <a:ext cx="4713078" cy="1988350"/>
          </a:xfrm>
          <a:prstGeom prst="arc">
            <a:avLst>
              <a:gd name="adj1" fmla="val 11129169"/>
              <a:gd name="adj2" fmla="val 1765646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sp>
        <p:nvSpPr>
          <p:cNvPr id="45" name="Rectangle 44">
            <a:extLst>
              <a:ext uri="{FF2B5EF4-FFF2-40B4-BE49-F238E27FC236}">
                <a16:creationId xmlns:a16="http://schemas.microsoft.com/office/drawing/2014/main" id="{6BDE2CB1-FC16-AF43-AB6C-2C661E000B52}"/>
              </a:ext>
            </a:extLst>
          </p:cNvPr>
          <p:cNvSpPr/>
          <p:nvPr/>
        </p:nvSpPr>
        <p:spPr>
          <a:xfrm>
            <a:off x="4358209" y="1985582"/>
            <a:ext cx="2034252" cy="433324"/>
          </a:xfrm>
          <a:prstGeom prst="rect">
            <a:avLst/>
          </a:prstGeom>
          <a:solidFill>
            <a:schemeClr val="bg1"/>
          </a:solidFill>
        </p:spPr>
        <p:txBody>
          <a:bodyPr wrap="square">
            <a:spAutoFit/>
          </a:bodyPr>
          <a:lstStyle/>
          <a:p>
            <a:pPr algn="ctr"/>
            <a:r>
              <a:rPr lang="en-US" sz="1108" dirty="0"/>
              <a:t>Denied Degraded Intermittent Low-bandwidth (DDIL) Network</a:t>
            </a:r>
          </a:p>
        </p:txBody>
      </p:sp>
      <p:pic>
        <p:nvPicPr>
          <p:cNvPr id="46" name="Picture 45">
            <a:extLst>
              <a:ext uri="{FF2B5EF4-FFF2-40B4-BE49-F238E27FC236}">
                <a16:creationId xmlns:a16="http://schemas.microsoft.com/office/drawing/2014/main" id="{5ECE6F2F-FDB8-2349-95DC-AF0AA6AA0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6961" y="3682801"/>
            <a:ext cx="1368346" cy="483835"/>
          </a:xfrm>
          <a:prstGeom prst="rect">
            <a:avLst/>
          </a:prstGeom>
        </p:spPr>
      </p:pic>
      <p:sp>
        <p:nvSpPr>
          <p:cNvPr id="47" name="Rectangle 46">
            <a:extLst>
              <a:ext uri="{FF2B5EF4-FFF2-40B4-BE49-F238E27FC236}">
                <a16:creationId xmlns:a16="http://schemas.microsoft.com/office/drawing/2014/main" id="{95316536-1DBF-F04C-8E56-D1D44B69076E}"/>
              </a:ext>
            </a:extLst>
          </p:cNvPr>
          <p:cNvSpPr/>
          <p:nvPr/>
        </p:nvSpPr>
        <p:spPr>
          <a:xfrm>
            <a:off x="183511" y="1073582"/>
            <a:ext cx="8605725" cy="646331"/>
          </a:xfrm>
          <a:prstGeom prst="rect">
            <a:avLst/>
          </a:prstGeom>
          <a:noFill/>
        </p:spPr>
        <p:txBody>
          <a:bodyPr wrap="square">
            <a:spAutoFit/>
          </a:bodyPr>
          <a:lstStyle/>
          <a:p>
            <a:r>
              <a:rPr lang="en-US" sz="1200" dirty="0"/>
              <a:t>Mission: DDIL MC Log extends access to GCSS-MC capabilities and provide GCSS-MC users continuity of operations for logistics business processes conditions to all operational environments, specifically to disadvantaged networks and disconnected environments.  This capability provides critical functionality to operate under austere network conditions.</a:t>
            </a:r>
          </a:p>
        </p:txBody>
      </p:sp>
      <p:sp>
        <p:nvSpPr>
          <p:cNvPr id="48" name="Arc 47">
            <a:extLst>
              <a:ext uri="{FF2B5EF4-FFF2-40B4-BE49-F238E27FC236}">
                <a16:creationId xmlns:a16="http://schemas.microsoft.com/office/drawing/2014/main" id="{1647F807-1646-674F-B3F4-B92C81E7D7D1}"/>
              </a:ext>
            </a:extLst>
          </p:cNvPr>
          <p:cNvSpPr/>
          <p:nvPr/>
        </p:nvSpPr>
        <p:spPr>
          <a:xfrm>
            <a:off x="2336539" y="2222768"/>
            <a:ext cx="4713078" cy="1988350"/>
          </a:xfrm>
          <a:prstGeom prst="arc">
            <a:avLst>
              <a:gd name="adj1" fmla="val 19711622"/>
              <a:gd name="adj2" fmla="val 2092055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sp>
        <p:nvSpPr>
          <p:cNvPr id="49" name="Arc 48">
            <a:extLst>
              <a:ext uri="{FF2B5EF4-FFF2-40B4-BE49-F238E27FC236}">
                <a16:creationId xmlns:a16="http://schemas.microsoft.com/office/drawing/2014/main" id="{862ED19A-B1A7-7D40-9F7D-D3A026AF459B}"/>
              </a:ext>
            </a:extLst>
          </p:cNvPr>
          <p:cNvSpPr/>
          <p:nvPr/>
        </p:nvSpPr>
        <p:spPr>
          <a:xfrm>
            <a:off x="4876614" y="2147208"/>
            <a:ext cx="3392839" cy="1888463"/>
          </a:xfrm>
          <a:prstGeom prst="arc">
            <a:avLst>
              <a:gd name="adj1" fmla="val 11465507"/>
              <a:gd name="adj2" fmla="val 1252900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spTree>
    <p:extLst>
      <p:ext uri="{BB962C8B-B14F-4D97-AF65-F5344CB8AC3E}">
        <p14:creationId xmlns:p14="http://schemas.microsoft.com/office/powerpoint/2010/main" val="97264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895600" y="2286000"/>
            <a:ext cx="665226" cy="130463"/>
            <a:chOff x="5344014" y="5005902"/>
            <a:chExt cx="1826188" cy="484632"/>
          </a:xfrm>
        </p:grpSpPr>
        <p:sp>
          <p:nvSpPr>
            <p:cNvPr id="23" name="Right Arrow 22"/>
            <p:cNvSpPr/>
            <p:nvPr/>
          </p:nvSpPr>
          <p:spPr>
            <a:xfrm>
              <a:off x="6191794" y="5005902"/>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5400000">
              <a:off x="5590902" y="4759014"/>
              <a:ext cx="484632"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410200" y="2328073"/>
            <a:ext cx="665226" cy="130463"/>
            <a:chOff x="5344014" y="5005902"/>
            <a:chExt cx="1826188" cy="484632"/>
          </a:xfrm>
        </p:grpSpPr>
        <p:sp>
          <p:nvSpPr>
            <p:cNvPr id="26" name="Right Arrow 25"/>
            <p:cNvSpPr/>
            <p:nvPr/>
          </p:nvSpPr>
          <p:spPr>
            <a:xfrm>
              <a:off x="6191794" y="5005902"/>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5400000">
              <a:off x="5590902" y="4759014"/>
              <a:ext cx="484632"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2743200" y="2457115"/>
            <a:ext cx="979714" cy="415498"/>
          </a:xfrm>
          <a:prstGeom prst="rect">
            <a:avLst/>
          </a:prstGeom>
          <a:noFill/>
        </p:spPr>
        <p:txBody>
          <a:bodyPr wrap="square" rtlCol="0">
            <a:spAutoFit/>
          </a:bodyPr>
          <a:lstStyle/>
          <a:p>
            <a:pPr algn="ctr"/>
            <a:r>
              <a:rPr lang="en-US" sz="1050" dirty="0">
                <a:solidFill>
                  <a:srgbClr val="FF0000"/>
                </a:solidFill>
              </a:rPr>
              <a:t>Live Cycle Events</a:t>
            </a:r>
          </a:p>
        </p:txBody>
      </p:sp>
      <p:sp>
        <p:nvSpPr>
          <p:cNvPr id="29" name="TextBox 28"/>
          <p:cNvSpPr txBox="1"/>
          <p:nvPr/>
        </p:nvSpPr>
        <p:spPr>
          <a:xfrm>
            <a:off x="5382053" y="2426629"/>
            <a:ext cx="713947" cy="577081"/>
          </a:xfrm>
          <a:prstGeom prst="rect">
            <a:avLst/>
          </a:prstGeom>
          <a:noFill/>
        </p:spPr>
        <p:txBody>
          <a:bodyPr wrap="square" rtlCol="0">
            <a:spAutoFit/>
          </a:bodyPr>
          <a:lstStyle/>
          <a:p>
            <a:pPr algn="ctr"/>
            <a:r>
              <a:rPr lang="en-US" sz="1050" dirty="0">
                <a:solidFill>
                  <a:srgbClr val="FF0000"/>
                </a:solidFill>
              </a:rPr>
              <a:t>Add &amp;</a:t>
            </a:r>
          </a:p>
          <a:p>
            <a:pPr algn="ctr"/>
            <a:r>
              <a:rPr lang="en-US" sz="1050" dirty="0">
                <a:solidFill>
                  <a:srgbClr val="FF0000"/>
                </a:solidFill>
              </a:rPr>
              <a:t>Update Items</a:t>
            </a:r>
          </a:p>
        </p:txBody>
      </p:sp>
      <p:grpSp>
        <p:nvGrpSpPr>
          <p:cNvPr id="2" name="Group 1"/>
          <p:cNvGrpSpPr/>
          <p:nvPr/>
        </p:nvGrpSpPr>
        <p:grpSpPr>
          <a:xfrm>
            <a:off x="457200" y="1524000"/>
            <a:ext cx="2400300" cy="1668849"/>
            <a:chOff x="2683142" y="1676401"/>
            <a:chExt cx="2400300" cy="1668849"/>
          </a:xfrm>
        </p:grpSpPr>
        <p:sp>
          <p:nvSpPr>
            <p:cNvPr id="9" name="Can 8"/>
            <p:cNvSpPr/>
            <p:nvPr/>
          </p:nvSpPr>
          <p:spPr>
            <a:xfrm>
              <a:off x="2835541" y="1948667"/>
              <a:ext cx="2133601" cy="11341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GCSS-MC</a:t>
              </a:r>
            </a:p>
          </p:txBody>
        </p:sp>
        <p:sp>
          <p:nvSpPr>
            <p:cNvPr id="30" name="Rectangle 29"/>
            <p:cNvSpPr/>
            <p:nvPr/>
          </p:nvSpPr>
          <p:spPr>
            <a:xfrm>
              <a:off x="2683142" y="1676401"/>
              <a:ext cx="2400300" cy="166884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4" name="Group 13"/>
          <p:cNvGrpSpPr/>
          <p:nvPr/>
        </p:nvGrpSpPr>
        <p:grpSpPr>
          <a:xfrm>
            <a:off x="7239000" y="1524000"/>
            <a:ext cx="988151" cy="1668849"/>
            <a:chOff x="7010400" y="1676400"/>
            <a:chExt cx="988151" cy="1668849"/>
          </a:xfrm>
        </p:grpSpPr>
        <p:sp>
          <p:nvSpPr>
            <p:cNvPr id="17" name="Can 16"/>
            <p:cNvSpPr/>
            <p:nvPr/>
          </p:nvSpPr>
          <p:spPr>
            <a:xfrm>
              <a:off x="7127285" y="2034151"/>
              <a:ext cx="754380" cy="88726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IUID OSD Registry</a:t>
              </a:r>
            </a:p>
          </p:txBody>
        </p:sp>
        <p:sp>
          <p:nvSpPr>
            <p:cNvPr id="32" name="Rectangle 31"/>
            <p:cNvSpPr/>
            <p:nvPr/>
          </p:nvSpPr>
          <p:spPr>
            <a:xfrm>
              <a:off x="7010400" y="1676400"/>
              <a:ext cx="988151" cy="166884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 name="Group 2"/>
          <p:cNvGrpSpPr/>
          <p:nvPr/>
        </p:nvGrpSpPr>
        <p:grpSpPr>
          <a:xfrm>
            <a:off x="3588819" y="1143001"/>
            <a:ext cx="1773172" cy="2482950"/>
            <a:chOff x="5574996" y="1685906"/>
            <a:chExt cx="1201934" cy="1668849"/>
          </a:xfrm>
        </p:grpSpPr>
        <p:sp>
          <p:nvSpPr>
            <p:cNvPr id="13" name="Can 12"/>
            <p:cNvSpPr/>
            <p:nvPr/>
          </p:nvSpPr>
          <p:spPr>
            <a:xfrm>
              <a:off x="5828226" y="1993200"/>
              <a:ext cx="75438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UIIDS</a:t>
              </a:r>
            </a:p>
          </p:txBody>
        </p:sp>
        <p:sp>
          <p:nvSpPr>
            <p:cNvPr id="31" name="Rectangle 30"/>
            <p:cNvSpPr/>
            <p:nvPr/>
          </p:nvSpPr>
          <p:spPr>
            <a:xfrm>
              <a:off x="5607673" y="1685906"/>
              <a:ext cx="1169257" cy="166884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TextBox 34"/>
            <p:cNvSpPr txBox="1"/>
            <p:nvPr/>
          </p:nvSpPr>
          <p:spPr>
            <a:xfrm>
              <a:off x="5574996" y="1686347"/>
              <a:ext cx="1050288" cy="276999"/>
            </a:xfrm>
            <a:prstGeom prst="rect">
              <a:avLst/>
            </a:prstGeom>
            <a:noFill/>
          </p:spPr>
          <p:txBody>
            <a:bodyPr wrap="none" rtlCol="0">
              <a:spAutoFit/>
            </a:bodyPr>
            <a:lstStyle/>
            <a:p>
              <a:r>
                <a:rPr lang="en-US" sz="1200" dirty="0"/>
                <a:t>@ MCBOSS</a:t>
              </a:r>
            </a:p>
          </p:txBody>
        </p:sp>
      </p:grpSp>
      <p:grpSp>
        <p:nvGrpSpPr>
          <p:cNvPr id="45" name="Group 44"/>
          <p:cNvGrpSpPr/>
          <p:nvPr/>
        </p:nvGrpSpPr>
        <p:grpSpPr>
          <a:xfrm>
            <a:off x="2758440" y="3676470"/>
            <a:ext cx="3566160" cy="1200330"/>
            <a:chOff x="6894290" y="4669250"/>
            <a:chExt cx="4754880" cy="1600439"/>
          </a:xfrm>
        </p:grpSpPr>
        <p:sp>
          <p:nvSpPr>
            <p:cNvPr id="37" name="TextBox 36"/>
            <p:cNvSpPr txBox="1"/>
            <p:nvPr/>
          </p:nvSpPr>
          <p:spPr>
            <a:xfrm>
              <a:off x="6894290" y="4669250"/>
              <a:ext cx="4754880" cy="1600439"/>
            </a:xfrm>
            <a:prstGeom prst="rect">
              <a:avLst/>
            </a:prstGeom>
            <a:solidFill>
              <a:srgbClr val="00B050"/>
            </a:solidFill>
            <a:ln>
              <a:solidFill>
                <a:schemeClr val="tx1"/>
              </a:solidFill>
            </a:ln>
          </p:spPr>
          <p:txBody>
            <a:bodyPr wrap="square" rtlCol="0">
              <a:spAutoFit/>
            </a:bodyPr>
            <a:lstStyle/>
            <a:p>
              <a:pPr algn="ctr"/>
              <a:r>
                <a:rPr lang="en-US" dirty="0"/>
                <a:t>Item Identification</a:t>
              </a:r>
            </a:p>
            <a:p>
              <a:pPr algn="ctr"/>
              <a:endParaRPr lang="en-US" dirty="0"/>
            </a:p>
            <a:p>
              <a:pPr algn="ctr"/>
              <a:endParaRPr lang="en-US" dirty="0"/>
            </a:p>
            <a:p>
              <a:pPr algn="ctr"/>
              <a:endParaRPr lang="en-US" dirty="0"/>
            </a:p>
          </p:txBody>
        </p:sp>
        <p:sp>
          <p:nvSpPr>
            <p:cNvPr id="38" name="Rounded Rectangle 37"/>
            <p:cNvSpPr/>
            <p:nvPr/>
          </p:nvSpPr>
          <p:spPr>
            <a:xfrm>
              <a:off x="6998381" y="5187042"/>
              <a:ext cx="862149"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Create</a:t>
              </a:r>
            </a:p>
          </p:txBody>
        </p:sp>
        <p:sp>
          <p:nvSpPr>
            <p:cNvPr id="39" name="Rounded Rectangle 38"/>
            <p:cNvSpPr/>
            <p:nvPr/>
          </p:nvSpPr>
          <p:spPr>
            <a:xfrm>
              <a:off x="7932387" y="5187040"/>
              <a:ext cx="862149"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Sustain</a:t>
              </a:r>
            </a:p>
          </p:txBody>
        </p:sp>
        <p:sp>
          <p:nvSpPr>
            <p:cNvPr id="40" name="Rounded Rectangle 39"/>
            <p:cNvSpPr/>
            <p:nvPr/>
          </p:nvSpPr>
          <p:spPr>
            <a:xfrm>
              <a:off x="8864038" y="5185587"/>
              <a:ext cx="862149"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Mark</a:t>
              </a:r>
            </a:p>
          </p:txBody>
        </p:sp>
        <p:sp>
          <p:nvSpPr>
            <p:cNvPr id="41" name="Rounded Rectangle 40"/>
            <p:cNvSpPr/>
            <p:nvPr/>
          </p:nvSpPr>
          <p:spPr>
            <a:xfrm>
              <a:off x="9795689" y="5185586"/>
              <a:ext cx="862149"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Register</a:t>
              </a:r>
            </a:p>
          </p:txBody>
        </p:sp>
        <p:sp>
          <p:nvSpPr>
            <p:cNvPr id="42" name="Rounded Rectangle 41"/>
            <p:cNvSpPr/>
            <p:nvPr/>
          </p:nvSpPr>
          <p:spPr>
            <a:xfrm>
              <a:off x="10727341" y="5185586"/>
              <a:ext cx="862149"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Update</a:t>
              </a:r>
            </a:p>
          </p:txBody>
        </p:sp>
        <p:sp>
          <p:nvSpPr>
            <p:cNvPr id="43" name="Rounded Rectangle 42"/>
            <p:cNvSpPr/>
            <p:nvPr/>
          </p:nvSpPr>
          <p:spPr>
            <a:xfrm>
              <a:off x="6997169" y="5618216"/>
              <a:ext cx="1797367"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IMC / Print UII</a:t>
              </a:r>
            </a:p>
          </p:txBody>
        </p:sp>
        <p:sp>
          <p:nvSpPr>
            <p:cNvPr id="44" name="Rounded Rectangle 43"/>
            <p:cNvSpPr/>
            <p:nvPr/>
          </p:nvSpPr>
          <p:spPr>
            <a:xfrm>
              <a:off x="8864038" y="5605641"/>
              <a:ext cx="2743924" cy="352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AIT / Scan UII</a:t>
              </a:r>
            </a:p>
          </p:txBody>
        </p:sp>
      </p:grpSp>
      <p:grpSp>
        <p:nvGrpSpPr>
          <p:cNvPr id="15" name="Group 14"/>
          <p:cNvGrpSpPr/>
          <p:nvPr/>
        </p:nvGrpSpPr>
        <p:grpSpPr>
          <a:xfrm>
            <a:off x="5991540" y="2133600"/>
            <a:ext cx="589920" cy="485019"/>
            <a:chOff x="5410200" y="2365472"/>
            <a:chExt cx="589920" cy="453928"/>
          </a:xfrm>
        </p:grpSpPr>
        <p:sp>
          <p:nvSpPr>
            <p:cNvPr id="63" name="Diamond 62">
              <a:extLst>
                <a:ext uri="{FF2B5EF4-FFF2-40B4-BE49-F238E27FC236}">
                  <a16:creationId xmlns:a16="http://schemas.microsoft.com/office/drawing/2014/main" id="{594DFE83-9052-ED47-B773-EC0C02DED931}"/>
                </a:ext>
              </a:extLst>
            </p:cNvPr>
            <p:cNvSpPr/>
            <p:nvPr/>
          </p:nvSpPr>
          <p:spPr bwMode="auto">
            <a:xfrm>
              <a:off x="5503246" y="2365472"/>
              <a:ext cx="403828" cy="453928"/>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b="1" dirty="0">
                <a:latin typeface="Arial" charset="0"/>
              </a:endParaRPr>
            </a:p>
          </p:txBody>
        </p:sp>
        <p:sp>
          <p:nvSpPr>
            <p:cNvPr id="61" name="TextBox 60">
              <a:extLst>
                <a:ext uri="{FF2B5EF4-FFF2-40B4-BE49-F238E27FC236}">
                  <a16:creationId xmlns:a16="http://schemas.microsoft.com/office/drawing/2014/main" id="{1C79363C-01EE-5A4B-A619-322FC978BBA6}"/>
                </a:ext>
              </a:extLst>
            </p:cNvPr>
            <p:cNvSpPr txBox="1"/>
            <p:nvPr/>
          </p:nvSpPr>
          <p:spPr>
            <a:xfrm>
              <a:off x="5410200" y="2477784"/>
              <a:ext cx="589920" cy="230832"/>
            </a:xfrm>
            <a:prstGeom prst="rect">
              <a:avLst/>
            </a:prstGeom>
            <a:noFill/>
          </p:spPr>
          <p:txBody>
            <a:bodyPr wrap="square" rtlCol="0">
              <a:spAutoFit/>
            </a:bodyPr>
            <a:lstStyle/>
            <a:p>
              <a:pPr algn="ctr"/>
              <a:r>
                <a:rPr lang="en-US" sz="900" b="1" dirty="0">
                  <a:latin typeface="Calibri" panose="020F0502020204030204" pitchFamily="34" charset="0"/>
                  <a:cs typeface="Calibri" panose="020F0502020204030204" pitchFamily="34" charset="0"/>
                </a:rPr>
                <a:t>GEX</a:t>
              </a:r>
            </a:p>
          </p:txBody>
        </p:sp>
      </p:grpSp>
      <p:grpSp>
        <p:nvGrpSpPr>
          <p:cNvPr id="68" name="Group 67"/>
          <p:cNvGrpSpPr/>
          <p:nvPr/>
        </p:nvGrpSpPr>
        <p:grpSpPr>
          <a:xfrm>
            <a:off x="6497574" y="2328073"/>
            <a:ext cx="665226" cy="130463"/>
            <a:chOff x="5344014" y="5005902"/>
            <a:chExt cx="1826188" cy="484632"/>
          </a:xfrm>
        </p:grpSpPr>
        <p:sp>
          <p:nvSpPr>
            <p:cNvPr id="69" name="Right Arrow 68"/>
            <p:cNvSpPr/>
            <p:nvPr/>
          </p:nvSpPr>
          <p:spPr>
            <a:xfrm>
              <a:off x="6191794" y="5005902"/>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rot="5400000">
              <a:off x="5590902" y="4759014"/>
              <a:ext cx="484632"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538434" y="5168646"/>
            <a:ext cx="1788861" cy="1438784"/>
            <a:chOff x="2552673" y="4923145"/>
            <a:chExt cx="1788861" cy="1438784"/>
          </a:xfrm>
        </p:grpSpPr>
        <p:pic>
          <p:nvPicPr>
            <p:cNvPr id="75" name="Google Shape;555;p56"/>
            <p:cNvPicPr preferRelativeResize="0"/>
            <p:nvPr/>
          </p:nvPicPr>
          <p:blipFill>
            <a:blip r:embed="rId2">
              <a:alphaModFix/>
            </a:blip>
            <a:stretch>
              <a:fillRect/>
            </a:stretch>
          </p:blipFill>
          <p:spPr>
            <a:xfrm>
              <a:off x="2552673" y="6118525"/>
              <a:ext cx="316775" cy="243404"/>
            </a:xfrm>
            <a:prstGeom prst="rect">
              <a:avLst/>
            </a:prstGeom>
            <a:noFill/>
            <a:ln>
              <a:noFill/>
            </a:ln>
          </p:spPr>
        </p:pic>
        <p:sp>
          <p:nvSpPr>
            <p:cNvPr id="76" name="Google Shape;604;p57"/>
            <p:cNvSpPr txBox="1"/>
            <p:nvPr/>
          </p:nvSpPr>
          <p:spPr>
            <a:xfrm>
              <a:off x="2828898" y="6070510"/>
              <a:ext cx="1054869" cy="2914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n-lt"/>
                </a:rPr>
                <a:t>Users</a:t>
              </a:r>
              <a:endParaRPr sz="1400" dirty="0">
                <a:latin typeface="+mn-lt"/>
              </a:endParaRPr>
            </a:p>
          </p:txBody>
        </p:sp>
        <p:pic>
          <p:nvPicPr>
            <p:cNvPr id="77" name="Picture 76"/>
            <p:cNvPicPr>
              <a:picLocks noChangeAspect="1"/>
            </p:cNvPicPr>
            <p:nvPr/>
          </p:nvPicPr>
          <p:blipFill>
            <a:blip r:embed="rId3"/>
            <a:stretch>
              <a:fillRect/>
            </a:stretch>
          </p:blipFill>
          <p:spPr>
            <a:xfrm>
              <a:off x="2998509" y="4923145"/>
              <a:ext cx="1343025" cy="1266825"/>
            </a:xfrm>
            <a:prstGeom prst="rect">
              <a:avLst/>
            </a:prstGeom>
          </p:spPr>
        </p:pic>
      </p:grpSp>
      <p:pic>
        <p:nvPicPr>
          <p:cNvPr id="401" name="Picture 40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9910" y="4876800"/>
            <a:ext cx="3151160" cy="2012833"/>
          </a:xfrm>
          <a:prstGeom prst="rect">
            <a:avLst/>
          </a:prstGeom>
          <a:noFill/>
        </p:spPr>
      </p:pic>
      <p:pic>
        <p:nvPicPr>
          <p:cNvPr id="1489" name="Picture 1488"/>
          <p:cNvPicPr>
            <a:picLocks noChangeAspect="1"/>
          </p:cNvPicPr>
          <p:nvPr/>
        </p:nvPicPr>
        <p:blipFill>
          <a:blip r:embed="rId5"/>
          <a:stretch>
            <a:fillRect/>
          </a:stretch>
        </p:blipFill>
        <p:spPr>
          <a:xfrm>
            <a:off x="3673552" y="2590800"/>
            <a:ext cx="1688440" cy="1010250"/>
          </a:xfrm>
          <a:prstGeom prst="rect">
            <a:avLst/>
          </a:prstGeom>
        </p:spPr>
      </p:pic>
      <p:sp>
        <p:nvSpPr>
          <p:cNvPr id="1490" name="TextBox 1489"/>
          <p:cNvSpPr txBox="1"/>
          <p:nvPr/>
        </p:nvSpPr>
        <p:spPr>
          <a:xfrm>
            <a:off x="7450701" y="6306261"/>
            <a:ext cx="1035423" cy="392843"/>
          </a:xfrm>
          <a:prstGeom prst="rect">
            <a:avLst/>
          </a:prstGeom>
          <a:noFill/>
          <a:ln w="22225">
            <a:noFill/>
          </a:ln>
        </p:spPr>
        <p:txBody>
          <a:bodyPr spcFirstLastPara="1" wrap="square" lIns="0" tIns="0" rIns="0" bIns="0" rtlCol="0" anchor="t" anchorCtr="0">
            <a:noAutofit/>
          </a:bodyPr>
          <a:lstStyle/>
          <a:p>
            <a:pPr algn="ctr"/>
            <a:r>
              <a:rPr lang="en-US" sz="1100" b="1" dirty="0">
                <a:solidFill>
                  <a:srgbClr val="002856"/>
                </a:solidFill>
                <a:ea typeface="Arial"/>
                <a:cs typeface="Arial"/>
                <a:sym typeface="Arial"/>
              </a:rPr>
              <a:t>Integrated Marking Cart (IMC)</a:t>
            </a:r>
          </a:p>
        </p:txBody>
      </p:sp>
      <p:sp>
        <p:nvSpPr>
          <p:cNvPr id="46" name="Title 3"/>
          <p:cNvSpPr>
            <a:spLocks noGrp="1"/>
          </p:cNvSpPr>
          <p:nvPr>
            <p:ph type="title"/>
          </p:nvPr>
        </p:nvSpPr>
        <p:spPr>
          <a:xfrm>
            <a:off x="2454876" y="152403"/>
            <a:ext cx="5617970" cy="715963"/>
          </a:xfrm>
        </p:spPr>
        <p:txBody>
          <a:bodyPr/>
          <a:lstStyle/>
          <a:p>
            <a:r>
              <a:rPr lang="en-US" dirty="0"/>
              <a:t>UIIDS</a:t>
            </a:r>
          </a:p>
        </p:txBody>
      </p:sp>
    </p:spTree>
    <p:extLst>
      <p:ext uri="{BB962C8B-B14F-4D97-AF65-F5344CB8AC3E}">
        <p14:creationId xmlns:p14="http://schemas.microsoft.com/office/powerpoint/2010/main" val="312431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876" y="152403"/>
            <a:ext cx="5805204" cy="715963"/>
          </a:xfrm>
        </p:spPr>
        <p:txBody>
          <a:bodyPr/>
          <a:lstStyle/>
          <a:p>
            <a:r>
              <a:rPr lang="en-US" dirty="0" err="1"/>
              <a:t>PdM</a:t>
            </a:r>
            <a:r>
              <a:rPr lang="en-US" dirty="0"/>
              <a:t> Tactical Logistics Systems (TLS)</a:t>
            </a:r>
          </a:p>
        </p:txBody>
      </p:sp>
      <p:sp>
        <p:nvSpPr>
          <p:cNvPr id="2" name="Slide Number Placeholder 1"/>
          <p:cNvSpPr>
            <a:spLocks noGrp="1"/>
          </p:cNvSpPr>
          <p:nvPr>
            <p:ph type="sldNum" sz="quarter" idx="12"/>
          </p:nvPr>
        </p:nvSpPr>
        <p:spPr/>
        <p:txBody>
          <a:bodyPr/>
          <a:lstStyle/>
          <a:p>
            <a:pPr>
              <a:defRPr/>
            </a:pPr>
            <a:fld id="{3BAF9783-4B22-4BA2-B7F2-F6FB9474CD9E}" type="slidenum">
              <a:rPr lang="en-US" smtClean="0"/>
              <a:pPr>
                <a:defRPr/>
              </a:pPr>
              <a:t>13</a:t>
            </a:fld>
            <a:endParaRPr lang="en-US" dirty="0"/>
          </a:p>
        </p:txBody>
      </p:sp>
      <p:sp>
        <p:nvSpPr>
          <p:cNvPr id="6" name="Rectangle 5">
            <a:extLst>
              <a:ext uri="{FF2B5EF4-FFF2-40B4-BE49-F238E27FC236}">
                <a16:creationId xmlns:a16="http://schemas.microsoft.com/office/drawing/2014/main" id="{7FFBE55E-EBAE-E44D-BB7B-6F3C29381EAE}"/>
              </a:ext>
            </a:extLst>
          </p:cNvPr>
          <p:cNvSpPr/>
          <p:nvPr/>
        </p:nvSpPr>
        <p:spPr>
          <a:xfrm>
            <a:off x="152400" y="1066800"/>
            <a:ext cx="5867400" cy="3170099"/>
          </a:xfrm>
          <a:prstGeom prst="rect">
            <a:avLst/>
          </a:prstGeom>
        </p:spPr>
        <p:txBody>
          <a:bodyPr wrap="square">
            <a:spAutoFit/>
          </a:bodyPr>
          <a:lstStyle/>
          <a:p>
            <a:r>
              <a:rPr lang="en-US" sz="2000" b="1" dirty="0">
                <a:solidFill>
                  <a:schemeClr val="tx2"/>
                </a:solidFill>
                <a:cs typeface="Calibri" panose="020F0502020204030204" pitchFamily="34" charset="0"/>
              </a:rPr>
              <a:t>Mission </a:t>
            </a:r>
            <a:endParaRPr lang="en-US" sz="2000" dirty="0">
              <a:solidFill>
                <a:schemeClr val="tx2"/>
              </a:solidFill>
              <a:cs typeface="Calibri" panose="020F0502020204030204" pitchFamily="34" charset="0"/>
            </a:endParaRPr>
          </a:p>
          <a:p>
            <a:r>
              <a:rPr lang="en-US" sz="2000" dirty="0">
                <a:solidFill>
                  <a:schemeClr val="tx2"/>
                </a:solidFill>
              </a:rPr>
              <a:t>To develop, sustain and deploy enterprise and disconnected mobile logistics information technology tools in support of garrison and operational forces in low bandwidth/degraded environments.  Tactical Logistics Systems will provide enhanced visibility for commanders dashboard, transportation management and warehousing and inventory management systems thereby increasing logistics visibility and capability to the Marine Corps.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371600"/>
            <a:ext cx="2532530" cy="2514600"/>
          </a:xfrm>
          <a:prstGeom prst="rect">
            <a:avLst/>
          </a:prstGeom>
        </p:spPr>
      </p:pic>
      <p:sp>
        <p:nvSpPr>
          <p:cNvPr id="7" name="Rectangle 6"/>
          <p:cNvSpPr/>
          <p:nvPr/>
        </p:nvSpPr>
        <p:spPr>
          <a:xfrm>
            <a:off x="381000" y="4374315"/>
            <a:ext cx="4191000" cy="2322174"/>
          </a:xfrm>
          <a:prstGeom prst="rect">
            <a:avLst/>
          </a:prstGeom>
          <a:ln w="12700">
            <a:solidFill>
              <a:srgbClr val="34349C"/>
            </a:solidFill>
            <a:prstDash val="dash"/>
          </a:ln>
        </p:spPr>
        <p:txBody>
          <a:bodyPr wrap="square" lIns="45720" rIns="45720">
            <a:spAutoFit/>
          </a:bodyPr>
          <a:lstStyle/>
          <a:p>
            <a:pPr marR="0" lvl="0">
              <a:lnSpc>
                <a:spcPct val="115000"/>
              </a:lnSpc>
              <a:spcBef>
                <a:spcPts val="0"/>
              </a:spcBef>
              <a:spcAft>
                <a:spcPts val="0"/>
              </a:spcAft>
              <a:buSzPts val="1100"/>
            </a:pPr>
            <a:r>
              <a:rPr lang="en-US" b="1" dirty="0">
                <a:solidFill>
                  <a:schemeClr val="tx2"/>
                </a:solidFill>
                <a:ea typeface="Verdana" panose="020B0604030504040204" pitchFamily="34" charset="0"/>
                <a:cs typeface="Arial" panose="020B0604020202020204" pitchFamily="34" charset="0"/>
              </a:rPr>
              <a:t>MAGTF Logistics Support Systems (MLS2)</a:t>
            </a:r>
          </a:p>
          <a:p>
            <a:pPr marR="0" lvl="0">
              <a:lnSpc>
                <a:spcPct val="115000"/>
              </a:lnSpc>
              <a:spcBef>
                <a:spcPts val="0"/>
              </a:spcBef>
              <a:spcAft>
                <a:spcPts val="0"/>
              </a:spcAft>
              <a:buSzPts val="1100"/>
            </a:pPr>
            <a:r>
              <a:rPr lang="en-US" sz="1200" dirty="0">
                <a:solidFill>
                  <a:schemeClr val="tx2"/>
                </a:solidFill>
                <a:ea typeface="Verdana" panose="020B0604030504040204" pitchFamily="34" charset="0"/>
                <a:cs typeface="Arial" panose="020B0604020202020204" pitchFamily="34" charset="0"/>
              </a:rPr>
              <a:t>Manages the </a:t>
            </a:r>
            <a:r>
              <a:rPr lang="en-US" sz="1200" dirty="0">
                <a:solidFill>
                  <a:schemeClr val="tx2"/>
                </a:solidFill>
                <a:ea typeface="Verdana" panose="020B0604030504040204" pitchFamily="34" charset="0"/>
              </a:rPr>
              <a:t>MLS2 systems (STRATIS, TCPT, CLC2S) which are used throughout the MAGTF to fill critical information gaps essential for effective combat services support and C2 in support of logistics operations.  Capabilities provided include feasibility of support, rapid request for logistics and services, asset visibility, tactical warehousing, transportation tracking, master logs, and logistics dashboards.  Current efforts include </a:t>
            </a:r>
            <a:r>
              <a:rPr lang="en-US" sz="1200" dirty="0">
                <a:solidFill>
                  <a:schemeClr val="tx2"/>
                </a:solidFill>
                <a:ea typeface="Verdana" panose="020B0604030504040204" pitchFamily="34" charset="0"/>
                <a:cs typeface="Arial"/>
              </a:rPr>
              <a:t>innovation efforts that include containerization, data synchronization and data sharing to automate movement of data among MLS2 systems.</a:t>
            </a:r>
            <a:endParaRPr lang="en-US" sz="1200" dirty="0">
              <a:solidFill>
                <a:schemeClr val="tx2"/>
              </a:solidFill>
              <a:ea typeface="Verdana" panose="020B0604030504040204" pitchFamily="34" charset="0"/>
            </a:endParaRPr>
          </a:p>
        </p:txBody>
      </p:sp>
      <p:sp>
        <p:nvSpPr>
          <p:cNvPr id="8" name="Rectangle 7"/>
          <p:cNvSpPr/>
          <p:nvPr/>
        </p:nvSpPr>
        <p:spPr>
          <a:xfrm>
            <a:off x="4925256" y="4355567"/>
            <a:ext cx="3949700" cy="2309735"/>
          </a:xfrm>
          <a:prstGeom prst="rect">
            <a:avLst/>
          </a:prstGeom>
          <a:ln w="12700">
            <a:solidFill>
              <a:srgbClr val="34349C"/>
            </a:solidFill>
            <a:prstDash val="dash"/>
          </a:ln>
        </p:spPr>
        <p:txBody>
          <a:bodyPr wrap="square" lIns="45720" rIns="45720">
            <a:spAutoFit/>
          </a:bodyPr>
          <a:lstStyle/>
          <a:p>
            <a:pPr marR="0" lvl="0">
              <a:lnSpc>
                <a:spcPct val="115000"/>
              </a:lnSpc>
              <a:spcBef>
                <a:spcPts val="0"/>
              </a:spcBef>
              <a:spcAft>
                <a:spcPts val="0"/>
              </a:spcAft>
              <a:buSzPts val="1100"/>
            </a:pPr>
            <a:r>
              <a:rPr lang="en-US" b="1" dirty="0">
                <a:solidFill>
                  <a:schemeClr val="tx2"/>
                </a:solidFill>
                <a:ea typeface="Verdana" panose="020B0604030504040204" pitchFamily="34" charset="0"/>
                <a:cs typeface="Arial" panose="020B0604020202020204" pitchFamily="34" charset="0"/>
              </a:rPr>
              <a:t>Tactical Applications (TACAPPS) </a:t>
            </a:r>
          </a:p>
          <a:p>
            <a:pPr marR="0" lvl="0">
              <a:lnSpc>
                <a:spcPct val="115000"/>
              </a:lnSpc>
              <a:spcBef>
                <a:spcPts val="0"/>
              </a:spcBef>
              <a:spcAft>
                <a:spcPts val="0"/>
              </a:spcAft>
              <a:buSzPts val="1100"/>
            </a:pPr>
            <a:r>
              <a:rPr lang="en-US" sz="1200" dirty="0">
                <a:solidFill>
                  <a:schemeClr val="tx2"/>
                </a:solidFill>
                <a:ea typeface="Verdana" panose="020B0604030504040204" pitchFamily="34" charset="0"/>
                <a:cs typeface="Arial" panose="020B0604020202020204" pitchFamily="34" charset="0"/>
              </a:rPr>
              <a:t>Manages </a:t>
            </a:r>
            <a:r>
              <a:rPr lang="en-US" sz="1200" dirty="0">
                <a:solidFill>
                  <a:schemeClr val="tx2"/>
                </a:solidFill>
                <a:ea typeface="Verdana" panose="020B0604030504040204" pitchFamily="34" charset="0"/>
                <a:cs typeface="Arial"/>
              </a:rPr>
              <a:t>mobile application enhancements, enabling users to fulfill full-spectrum of TLS operations with increased mobility and performance in tactical, disconnected and degraded environments.  In addition, the portfolio includes Transportation Systems applications which supports sustainment and CR backlog of four MAGTF logistics systems and Telemetry which is a suite of logistics applications supported by a centralized data analysis and processing engine.</a:t>
            </a:r>
          </a:p>
        </p:txBody>
      </p:sp>
    </p:spTree>
    <p:extLst>
      <p:ext uri="{BB962C8B-B14F-4D97-AF65-F5344CB8AC3E}">
        <p14:creationId xmlns:p14="http://schemas.microsoft.com/office/powerpoint/2010/main" val="54570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MLS2 Architecture</a:t>
            </a:r>
          </a:p>
        </p:txBody>
      </p:sp>
      <p:sp>
        <p:nvSpPr>
          <p:cNvPr id="3" name="Slide Number Placeholder 2"/>
          <p:cNvSpPr>
            <a:spLocks noGrp="1"/>
          </p:cNvSpPr>
          <p:nvPr>
            <p:ph type="sldNum" sz="quarter" idx="12"/>
          </p:nvPr>
        </p:nvSpPr>
        <p:spPr/>
        <p:txBody>
          <a:bodyPr/>
          <a:lstStyle/>
          <a:p>
            <a:fld id="{301B5984-2908-4E89-BC86-622C0C250C78}" type="slidenum">
              <a:rPr lang="en-US" smtClean="0">
                <a:solidFill>
                  <a:prstClr val="black">
                    <a:tint val="75000"/>
                  </a:prstClr>
                </a:solidFill>
              </a:rPr>
              <a:pPr/>
              <a:t>14</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76200" y="1395744"/>
            <a:ext cx="8911515" cy="4167075"/>
          </a:xfrm>
          <a:prstGeom prst="rect">
            <a:avLst/>
          </a:prstGeom>
        </p:spPr>
      </p:pic>
    </p:spTree>
    <p:extLst>
      <p:ext uri="{BB962C8B-B14F-4D97-AF65-F5344CB8AC3E}">
        <p14:creationId xmlns:p14="http://schemas.microsoft.com/office/powerpoint/2010/main" val="182543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MLS2 Innovation Component Architecture</a:t>
            </a:r>
          </a:p>
        </p:txBody>
      </p:sp>
      <p:sp>
        <p:nvSpPr>
          <p:cNvPr id="3" name="Slide Number Placeholder 2"/>
          <p:cNvSpPr>
            <a:spLocks noGrp="1"/>
          </p:cNvSpPr>
          <p:nvPr>
            <p:ph type="sldNum" sz="quarter" idx="12"/>
          </p:nvPr>
        </p:nvSpPr>
        <p:spPr/>
        <p:txBody>
          <a:bodyPr/>
          <a:lstStyle/>
          <a:p>
            <a:fld id="{301B5984-2908-4E89-BC86-622C0C250C78}" type="slidenum">
              <a:rPr lang="en-US" smtClean="0">
                <a:solidFill>
                  <a:prstClr val="black">
                    <a:tint val="75000"/>
                  </a:prstClr>
                </a:solidFill>
              </a:rPr>
              <a:pPr/>
              <a:t>15</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663017" y="2148840"/>
            <a:ext cx="7775589" cy="2426368"/>
          </a:xfrm>
          <a:prstGeom prst="rect">
            <a:avLst/>
          </a:prstGeom>
        </p:spPr>
      </p:pic>
    </p:spTree>
    <p:extLst>
      <p:ext uri="{BB962C8B-B14F-4D97-AF65-F5344CB8AC3E}">
        <p14:creationId xmlns:p14="http://schemas.microsoft.com/office/powerpoint/2010/main" val="352569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0A00B-CDD3-4343-A671-39E571C72684}" type="slidenum">
              <a:rPr lang="en-US" smtClean="0"/>
              <a:t>16</a:t>
            </a:fld>
            <a:endParaRPr lang="en-US"/>
          </a:p>
        </p:txBody>
      </p:sp>
      <p:sp>
        <p:nvSpPr>
          <p:cNvPr id="4" name="TextBox 3">
            <a:extLst>
              <a:ext uri="{FF2B5EF4-FFF2-40B4-BE49-F238E27FC236}">
                <a16:creationId xmlns:a16="http://schemas.microsoft.com/office/drawing/2014/main" id="{FA328778-94CE-4071-A4CD-01AB2BB0A12A}"/>
              </a:ext>
            </a:extLst>
          </p:cNvPr>
          <p:cNvSpPr txBox="1"/>
          <p:nvPr/>
        </p:nvSpPr>
        <p:spPr>
          <a:xfrm>
            <a:off x="2786064" y="299872"/>
            <a:ext cx="5449874" cy="461665"/>
          </a:xfrm>
          <a:prstGeom prst="rect">
            <a:avLst/>
          </a:prstGeom>
          <a:noFill/>
        </p:spPr>
        <p:txBody>
          <a:bodyPr wrap="square" rtlCol="0">
            <a:spAutoFit/>
          </a:bodyPr>
          <a:lstStyle/>
          <a:p>
            <a:pPr algn="r"/>
            <a:r>
              <a:rPr lang="en-US" sz="2400" dirty="0">
                <a:solidFill>
                  <a:schemeClr val="tx2"/>
                </a:solidFill>
                <a:latin typeface="Arial" panose="020B0604020202020204" pitchFamily="34" charset="0"/>
                <a:cs typeface="Arial" panose="020B0604020202020204" pitchFamily="34" charset="0"/>
              </a:rPr>
              <a:t>Telemetry Overview</a:t>
            </a:r>
          </a:p>
        </p:txBody>
      </p:sp>
      <p:sp>
        <p:nvSpPr>
          <p:cNvPr id="5" name="Rectangle 4"/>
          <p:cNvSpPr/>
          <p:nvPr/>
        </p:nvSpPr>
        <p:spPr>
          <a:xfrm>
            <a:off x="7349232" y="966238"/>
            <a:ext cx="1850994" cy="6124754"/>
          </a:xfrm>
          <a:prstGeom prst="rect">
            <a:avLst/>
          </a:prstGeom>
        </p:spPr>
        <p:txBody>
          <a:bodyPr wrap="square">
            <a:spAutoFit/>
          </a:bodyPr>
          <a:lstStyle/>
          <a:p>
            <a:r>
              <a:rPr lang="en-US" sz="1400" dirty="0">
                <a:solidFill>
                  <a:schemeClr val="tx2"/>
                </a:solidFill>
              </a:rPr>
              <a:t>Telemetry capabilities will provide in-transit visibility (ITV), end to end visibility of USMC logistics activities by interfacing with data sources such as GCSS-MC, and IGC. MVP for Telemetry will include 5 interfaces with existing Marine Corps systems providing an integrated Common Operational picture to provide key information on assets and movements in one system.  </a:t>
            </a:r>
          </a:p>
          <a:p>
            <a:endParaRPr lang="en-US" sz="1400" dirty="0">
              <a:solidFill>
                <a:schemeClr val="tx2"/>
              </a:solidFill>
            </a:endParaRPr>
          </a:p>
          <a:p>
            <a:r>
              <a:rPr lang="en-US" sz="1400" dirty="0">
                <a:solidFill>
                  <a:schemeClr val="tx2"/>
                </a:solidFill>
              </a:rPr>
              <a:t>Telemetry provides flexibility to integrate with multiple platforms, and systems to improve situational awareness and serve as a key decision making tool. </a:t>
            </a:r>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GNAp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b9p3x1420T4wahpujeKNUsLKO3hKQQTlUBKZJxXmf/C0PiV/0PGuf+BTV2H7WK7vjdqh/6d7f/wBAFeU+XVqJm52Z03/C0PiV/wBDxrn/AIFNR/wtD4lf9Dxrn/gU1cz5dHl0cguc6b/haHxK/wCh413/AMCmo/4Wh8Sv+h41z/wKauZ8ujy6OQOc6b/haHxK/wCh41z/AMCmo/4Wh8Sv+h41z/wKauZ8ujy6OQOc6b/haHxK/wCh41z/AMCmo/4Wh8Sv+h41z/wKauZ8ujy6OQOc6b/haHxK/wCh41z/AMCmo/4Wh8Sv+h413/wKauZ8ujy6OQOc6b/haHxK/wCh41z/AMCmo/4Wh8Sv+h41z/wKauZ8ujy6OQOc6b/haHxK/wCh41z/AMCmo/4Wh8Sv+h41z/wKauZ8ujy6fIHOdN/wtD4lf9Dxrn/gU1H/AAtD4lf9Dxrn/gU1cz5dHl0uQOc6b/haHxK/6HjXP/ApqP8AhaHxK/6HjXP/AAKauZ8ujy6OQOc6b/haHxK/6HjXP/ApqP8AhaHxK/6HjXP/AAKauZ8unwWss8gjhjZ3PYCmqbbshOqkrtnR/wDC0PiV/wBDxrn/AIFNR/wtD4lf9Dxrv/gU1c3JA8bFWUgim+XTdNxdmgjVUldPQ6b/AIWh8Sv+h41z/wACmo/4Wh8Sv+h41z/wKauZ8ujy6nkHznTf8LQ+JX/Q8a5/4FNR/wALQ+JX/Q8a5/4FNXM+XR5dHIHOdN/wtD4lf9Dxrn/gU1H/AAtD4lf9Dxrv/gU1cz5dHl0cgc503/C0PiV/0PGu/wDgU1H/AAtD4lf9Dxrn/gU1cz5dHl0coc503/C0PiV/0PGuf+BTUf8AC0PiV/0PGuf+BTVzPl0eXT5A5zpv+FofEr/oeNc/8Cmo/wCFofEr/oeNc/8AApq5ny6PLpcgc503/C0PiV/0PGuf+BTUf8LQ+JX/AEPGuf8AgU1cz5dHl0cgc503/C0PiV/0PGuf+BTUf8LQ+JX/AEPGuf8AgU1cz5dHl0cgc503/C0PiV/0PGuf+BTUf8LQ+JX/AEPGuf8AgU1cz5dHl0cgc503/C0PiV/0PGuf+BTUf8LQ+JX/AEPGuf8AgU1cz5dHl0cgc503/C0PiV/0PGuf+BTUf8LQ+JX/AEPGuf8AgU1cz5dHl0+QOc6b/haHxK/6HjXP/ApqP+FofEr/AKHjXP8AwKauZ8ujy6XIHOdN/wALQ+JX/Q8a5/4FNR/wtD4lf9Dxrn/gU1cz5dHl0cgc503/AAtD4lf9Dxrn/gU1H/C0PiV/0PGuf+BTVzPl0eXT5A5zpv8AhaHxK/6HjXP/AAKaj/haHxK/6HjXP/Apq5ny6PLo5A5zpv8AhaHxK/6HjXP/AAKaj/haHxK/6HjXP/Apq5ny6PLpcoc503/C0PiV/wBDxrn/AIFNR/wtD4lf9Dxrn/gU1cz5dHl0+QOc6b/haHxK/wCh41z/AMCmo/4Wh8Sv+h41z/wKauZ8ujy6XIHOdN/wtD4lf9Dxrn/gU1H/AAtD4lf9Dxrn/gU1cz5dHl0cgc503/C0PiV/0PGuf+BTUf8AC0PiV/0PGuf+BTVzPl0eXT5A5zpv+FofEr/oeNd/8Cmo/wCFofEr/oeNc/8AApq5ny6PLo5A5zpv+FofEr/oeNc/8Cmo/wCFofEr/oeNc/8AApq5ny6PLpcgc503/C0PiV/0PGuf+BTUf8LQ+JX/AEPGuf8AgU1cz5dHl0+QOc6b/haHxK/6HjXP/ApqP+FofEr/AKHjXP8AwKauZ8ujy6XIHOdN/wALQ+JX/Q8a5/4FNR/wtD4lf9Dxrn/gU1cz5dHl0cgc503/AAtD4lf9Dxrn/gU1H/C0PiV/0PGuf+BTVzPl0eXT5A5zpv8AhaHxK/6HjXP/AAKaj/haHxK/6HjXP/Apq5ny6PLpcgc503/C0PiV/wBDxrn/AIFNR/wtD4lf9Dxrn/gU1cz5dHl0cgc503/C0PiV/wBDxrn/AIFNR/wtD4lf9Dxrn/gU1cz5dHl0cgc59F/sg+NPF/iH4k6nYa/4j1HU7VNK81IrmYuqv5gG4Z74orF/YnXb8V9V/wCwN/7VFFS1Zmid0Zf7VK7vjXqh/wCmFv8A+gCvLvLr1n9qFN3xo1X/AK4Qf+gCvMfKrohH3UcdSVpMqeXR5dW/Ko8qq5SOcqeXR5dW/Ko8qjlDnKnl0eXVvyqPKo5Q5yp5dHl1b8o0eVRyhzlTy6PLq35Ro8qjlDnKnl0eXVvyqPKo5Q5yp5dHl1b8qjyqOUOcqeXR5dW/Ko8o0coc5U8ujyzVvyjTo4v3i/7wpqGonUsizpugzXGJLgmKP0/iNdJZWltZx7II1X1Pc1Ov3VGcdBmuz1a20vTp47WHUNP0xREhI1HSpHZ2Kgllk6MD7V9RTo0MElZavqfF1cRicybu7JdP63PGp1V3cMAfmP8AOqsltjleRXf+LtKsm8LRatY5vplvGimu7TTZLe2Cbcgc8E5/iriaudChjoXa179QhiMRl0+WL07dCj5dHl1bMeTQYjjjrXysoWbR9nCrzRTKnl0eXXuHwz8F/C7xZpc4a415NQ0+w+1X4GAmVGWCevtVfwR4N+HPizW9Zk06TXTo+m6aLogqPPZ93IAHXis9DWz0PF/Lo8uvUfEei/DxobOHQbXxTBdz3cURbULYxx7GODgkdayvjJ4TsPB/j240LTJJpLaOCKRWlOWyy5NNJCba1OD8ujy69q8PeA/A0Pwx0fxV4iTxBPPqEjxmPTojJtIJ5IA4HFHgrwH4F8WfEWTR7E65a6XDp7TyfbE8qYSA+hH3cUtB2eh4r5dHl17j4H+EOk6r8TfEWgapc3UelabsFvMhAaRpCNgz7g07Svhv4KttC8Qavrn9uTxabrcunRJYp5jlFPBIA/M0XQ7SPDPLo8uvU76x+E1rrMCzReK7ewaFjIJoNkhfPGAeoxW58S/Bvwu8KaZbhLjXnv8AULEXVjkAp833d/pRoLXueIeXR5de+eIPAXwq8P6zpmharP4kN9fQwuHt03opkxj9TVOT4R6L/avivwrb6hcTeINLhF3p3IxcRYztI/vDp+NF0O0jw/y6PLr0nxv4K0vwp4C0Ke+kuP8AhJ9UXz5LfOEghzxkdcnj9avfDjwf4Pvfh7q/i3xZNqSw2F0kO20xkhunB96NLXJ1vY8o8ujy69S8deB/DSeBoPG/gnUry60s3H2a6gu0AkhfseO1amkfCazvvg9N4jN1MPEJtXv4LQHh7dWwDj3o0H71zxny6PLr3D4Y+C/hf4u0y4BuNdS/0+xN3fDgJ8o+bb61keFfBng3xj8RItP8P3Gpw+H7e0e41Ce6ADpt64PYUaBroeTeXR5dd38XvB0Hg/xi+nWMrz6dNClxZysc742Hr35zW58NvB3g+++HeteLvFs+opDptysW20IyQQOx9zTsrXFd3seUeXR5de4P8LvCd/feENU0HUNRk0LX7s2zx3ChZoyATkH04rzPxto8Gi+L9V0m1Z2gtLp4Yy/3iAcDNCSYNtHN+XR5dezfBb4V6V4w8N3ura5ezWm+4+y6cEYDzZdufx54qv8ACXwZ4K1/XT4R8SSatD4i+0zRgQACELGO5Pfg0tBq+nmeQ+XR5de46B4G+GniT4hReGNFuNcAgS4a9aYAH92ONv41heKtE+G8djcWmgQeKf7X80Q2/wBrtysJfdjk0aBqeV+XR5de4ar4P+FPg28s/Dvi671e81mWNGu57VtsVqWHHHfFP0b4O6TF8TdS8PaxfXM+lQ6d/aFrcQcPJH1GffFF0O0jwzy6PLr2hfAvgDxN4R17VPB17rVteaPB9oddQjAjkXnjPrxSeN/hbpGl/CPSvFekz3UupXEVvLcQu2VCy8ZA7c0aCszxjy6PLr2X4u/DHRfB/wAP9H1myubmXUbiaOG7V2+VGMe5gB7GvJfKppJ7Ck3F2ZU8ujy6t+VR5VPlJ5yp5dHl1b8qjyjRyhzlTy6PLq35VHlGjlDnKnl0eXVvyqPKo5Q5yp5dHl1b8qjyqOUOcqeXR5dW/KNHlUcoc5U8ujy6t+VR5VHKHOVPLo8urflGjyqOUOcqeXR5dW/Ko8qjlDnKnl0eXVvyqPKo5Q5yp5dHl1b8qjyjRyhzlTy6PLq35VHlGjlDnPYP2MF2/FfU/wDsDf8AtUUVN+xwu34r6l/2Bj/6NFFc9RWkdlJ3ijO/aaTd8ZdVP/TGD/0WK818uvUf2klz8YtWP/TKD/0WK852V2U17iPOrT/eMqeXR5dW9lGyr5TLnKnl0eXVvZRso5Q5yp5dHl1b2UbKOUOcqeXR5dW9lGyjlDnKnl0eXVvZRso5Q5yp5dHl1b2UbKOUOcqeXR5dW9lGyjlDnKnl0eXVvZRso5Q5yp5dOjj+dfqKs7KUJg5ppCc7o304CnpjFej2WriTV7VrW/8AE0FszxBxbCK8tm4Gch/miHqO1eWW16rALKNp9e1WDFGxLDIJ6lGIz+VfSVIU8ZBOEtj5GlUq5fNqcdz1K9njltnkvry7fxI0rYt1kb72/AjEP+qMHl8luuc14b4iNl/wkOpDTdn2NbuRYdhyu0MRx7elI+ra0tnJpsetailkcqYFnO3Genriq9tZnYqhdiDoKzw9L6neVSWh1Yqv9fUY0o6irH8opfLq2I8AD0o2V4EleTZ9HCTUUj0T4AX+n6bJ4qOoXtva+fo00cXmuF3sVOAM9TVr9mi/h0258SK2s2ekXU+mCO1nupAqiTdweeuK8xMYPVQaDGrdVB+tZune5tGta3ket+M4/FU1nYz+IviX4f12ztb+Cb7LbyjfuDY3DCjoCa0Pi/4NsPGXje48Qaf468LQW8lvEgjmuzvyq4PQYrxMQqOiqPwo8lP7i/lS9l5j9unuj37wpfXyfB/Q9H8N+PdE0HUrW4l+0m5mX503HGAQfrWf4ZubjSviHqd94o8a6PrFzdaDMqXlvMNgI4WMnA+bjpXiJhU9VU/hR5K4+6PypeyD6xtofR2leLPDiW/hLUo9Ts4rvVri0OqqZQDCIIyAX9MkDrVfw9q7SeHPFlr4e8Z6RoepT+JZ54Z7mZdrwk9Rwcg+uK+efKXn5Rz1oMKnqoP4UexQ/rL7HafGO116SSwvde8aaR4mmw0UZspAxhXqcgAcE1f+Pd9p+pS+FjYXlvdeRpEUcvlOG2MOoOOhrzwRKvRQPpSiMDoAKpU9iHW38z37xr8UrjS/Hnh+z0i60a60ryLcXErRLIUJwG+fqMVx+t6jZ6V+0nFrGkapELGa/jd7lZtyCNwA4LenX6V5iI1AwFFHlrjG0Y9KSpJFPENnVfHDVP7b+J+sXiXiXluJBHbyI25PLA4Cn0rqfhla2GsfBnxD4al17S9Lvbu+iki+2zbAQuCT615YIwBwAKQxKeqg/Wm6eliVW95s9a1yDQdC+HGn/Diz8RWGpX+qaolxf3NvJmC3TgH5j7AV3I8f/DvT/iNY6VHFcuLe0XSRfxzL9kERHOR6Z7182CJQMBQBS+WMY2jHpU+xT6lLENbI9c+F/wDYvhjxj49sW1axW0bTp4rOXzhslDZKhT3OKh+FGpeFfCfwx1zVNckN3caxL9j+x2swFx5Pc47DPevKPKXAG0YFL5YznaM+tP2VxKvboer/ABd1Lwt4u+Gmh6xoc32a60mQ2f2O6lBuPJx1x3GQKb8KvFFv4Z+DPido5NLm1I3iNBZ3qhxKMAE7D1ryryxnO0Z9aPLGc7Rmj2StYPbu/MeleFviHq3iP4l+F5vEV1Y2Wm6dcbo4oYxDBFwecU/4i/D+31DXdc8Q2vjjws8U00lxHALomQgkkL0xmvMjGCMEA0nkp/cX8qfs9dA9tdWep7zN4t8BeDdC8H6DNHdarPparfedps6+XHcN13+p5PFQRXPhuy/aa03xNZ6tYjS9QtnuZJPNULDI0RBVvQ5rw4RgdFApPKXGNoxU+yH9YfY9P+C+p6dpvxx1HU7u/tre1Md3snkcBCT93BPrWF4k+Jni3V7v7NqWopdWMF8JkjESrnY+V5ArjjGCMFQRR5ftVezV7k+2drHs3jvwjo3xH8Sx+MNJ8XaPaWV9FH9uiu5tktuVADDb34rodH8c6DcfFnUbm11K2TT9M0E2drcTsFWeRR2z15A+tfPHlLzwOetBiXGNoqfZeZX1izukex6D45k8Y/DTxlpPia50uznW3SSyEKLbtKwySOPvdBx710mi674Zvh4d8P6pq9mljdeGY47hzKMQzRShwD6N7V88GMHqoNJ5S8/KOaHSQLEPqeufF/xJYeIfhorR3tvJdP4jml8lXBcRAFVbHpgCvGfLq35YznaM0bKuMLKxEqvM7lTy6PLq3so2U+UnnKnl0eXVvZRso5Q5yp5dHl1b2UbKOUOcqeXR5dW9lGyjlDnKnl0eXVvZRso5Q5yp5dHl1b2UbKOUOcqeXR5dW9lGyjlDnKnl0eXVvZRso5Q5yp5dHl1b2UbKOUOcqeXR5dW9lGyjlDnKnl0eXVvZRso5Q5yp5dHl1b2UbKOUOc9W/ZAXb8V9R/7Ax/8ARooqb9kldvxXv/8AsDH/ANGiiuKt8bPTw7vTRQ/aLTd8X9WP/TKD/wBFivPfLr0f9oYxj4u6tudQfLg6n/pmK8/3Q/8APRP++q76K9xHk4iX72RB5dHl1Puh/wCeif8AfVG6H/non/fVa2MeYg8ujy6n3Q/89E/OjdD/AM9E/OiwcxB5dHl1Puh/56J/31Ruh/56J/31RYOYg8ujy6n3Q/8APRP++qN0P/PRPzosHMQeXR5dT7of+eif99Ubof8Anon/AH1RYOYg8ujy6n3Q/wDPRP8AvqjdD/z0T/vqiwcxB5dHl1Puh/56J/31Ruh/56J/31SsHMQeXR5dT7of+eifnRuh/wCeif8AfVOwcxB5dHl1Puh/56J+dG6H/non/fVFg5iDy6kheSI/KePQ0/dD/wA9E/76o3Q/89E/OqhKUHzRdmRUjGpHlmropxWcaMW+8xJOTUvl1Puh/wCeif8AfVG6H/non50TlKo+aTuwpxjTjywVkQeXR5dT7of+eif99Ubof+eifnU2L5iDy6PLqfdD/wA9E/76o3Q/89E/OiwcxB5dHl1Puh/56J/31Ruh/wCeif8AfVFg5iDy6PLqfdD/AM9E/wC+qN0P/PRP++qVg5iDy6PLqfdD/wA9E/76o3Q/89E/76p2DmIPLo8up90P/PRPzo3Q/wDPRP8AvqiwcxB5dHl1Puh/56J/31Ruh/56J/31RYOYg8ujy6n3Q/8APRP++qN0P/PRPzosHMQeXR5dT7of+eif99Ubof8Anon50rBzEHl0eXU+6H/non/fVG6H/non/fVOwcxB5dHl1Puh/wCeif8AfVG6H/non/fVKwcxB5dHl1Puh/56J+dG6H/non/fVOwcxB5dHl1Puh/56J+dG6H/AJ6J/wB9UWDmIPLo8up90P8Az0T86N0P/PRP++qLBzEHl0eXU+6H/non/fVG6H/non50WDmIPLo8up90P/PRP++qN0P/AD0T86LBzEHl0eXU+6H/AJ6J/wB9Ubof+eif99UrBzEHl0eXU+6H/non/fVG6H/non/fVOwcxB5dHl1Puh/56J+dG6H/AJ6J/wB9UrBzEHl0eXU+6H/non50bof+eif99U7BzEHl0eXU+6H/AJ6J/wB9Ubof+eif99UWDmIPLo8up90P/PRPzo3Q/wDPRP8AvqiwcxB5dHl1Puh/56J/31Ruh/56J/31RYOYg8ujy6n3Q/8APRP++qN0P/PRPzosHMQeXR5dT7of+eif99Ubof8Anon50WDmIPLo8up90P8Az0T/AL6o3Q/89E/76osHMQeXR5dT7of+eifnRuh/56J/31RYOYg8ujy6n3Q/89E/76o3Q/8APRP++qLBzEHl0eXU+6H/AJ6J+dG6H/non/fVKwcx6f8Asort+K19/wBgY/8Ao0UVJ+ysUPxWvdrK3/EmPQ/9NRRXm4j+Iz2sI/3SMv8AaHt7eX4u6s0sKO3lQckf9MxXn/2Oz/59ovyr0P8AaEP/ABdzVv8ArnB/6LFcFCs1xdRWtvH5kspO0ZwOBk12RqQpUeebsktWedOjUr4l06avJvREP2Oz/wCfaL8qPsdn/wA+0X5Vq/2Jq/8Az6L/AN/BR/Ymr/8APov/AH8FcX9uZd/z9id/+rebf8+JGV9js/8An2i/Kj7HZ/8APtF+Vav9iav/AM+i/wDfwUf2Jq//AD6L/wB/BR/bmXf8/UH+rebf8+JGV9js/wDn2i/Kj7HZ/wDPtF+Vav8AYmr/APPov/fwUf2Jq/8Az6L/AN/BR/bmXf8AP2If6t5t/wA+JGV9js/+faL8qPsdn/z7RflWr/Ymr/8APov/AH8FH9iav/z6L/38FH9uZd/z9Qf6t5t/z4kZX2Oz/wCfaL8qPsdn/wA+0X5Vq/2Jq/8Az6L/AN/BR/Ymr/8APov/AH8FH9uZd/z9Qf6t5t/z4kZX2Oz/AOfaL8qPsdn/AM+0X5Vq/wBiav8A8+i/9/BR/Ymr/wDPov8A38FH9uZd/wA/UH+rebf8+JGV9js/+faL8qPsdn/z7RflWr/Ymr/8+i/9/BR/Ymr/APPov/fwUf25l3/P1B/q3m3/AD4kZX2Oz/59ovyo+x2f/PtF+Vav9iav/wA+i/8AfwU2TR9WSNnNouFBY/vB2o/tzLv+fqD/AFbzb/nxIzPsdn/z7RflR9js/wDn2i/Knxyb0VsYyOh7U7dXqqzPFaadmRfY7P8A59ovyo+x2f8Az7RflUhYAckD60u6jQNSL7HZ/wDPtF+VH2Oz/wCfaL8qk3MZY4o42llkOERepqx9h1T/AKBk/wCYrmrYzDUZctSai/NpHXQy/F4iPPRpyku6TZT+x2f/AD7RflR9js/+faL8qufYdU/6Bk/5ij7Dqn/QMn/MVl/aeB/5+x+9G/8AY2Y/8+J/+Av/ACKf2Oz/AOfaL8qPsdn/AM+0X5Vc+w6p/wBAyf8AMUfYdU/6Bk/5ij+08D/z9j96D+xsx/58T/8AAX/kU/sdn/z7RflR9js/+faL8qufYdU/6Bk/5ij7Dqn/AEDJ/wAxR/aeB/5+x+9B/Y2Y/wDPif8A4C/8in9js/8An2i/Kj7HZ/8APtF+VXPsOqf9Ayf8xR9h1T/oGT/mKP7TwP8Az9j96D+xsx/58T/8Bf8AkU/sdn/z7RflR9js/wDn2i/Krn2HVP8AoGT/AJij7Dqn/QMn/MUf2ngf+fsfvQf2NmP/AD4n/wCAv/Ip/Y7P/n2i/Kj7HZ/8+0X5Vc+w6p/0DJ/zFH2HVP8AoGT/AJij+08D/wA/Y/eg/sbMf+fE/wDwF/5FP7HZ/wDPtF+VH2Oz/wCfaL8qufYdU/6Bk/5ij7Dqn/QMn/MUf2ngf+fsfvQf2NmP/Pif/gL/AMin9js/+faL8qPsdn/z7RflVz7Dqn/QMn/MVVilWSMOuccjn1Bwa3o4rD17qlNSt2aZzYjBYrDJOtTlG+101+Y37HZ/8+0X5UfY7P8A59ovyqXdRurfQ5tSL7HZ/wDPtF+VH2Oz/wCfaL8ql3VFdn9zjOMuqnHoWANKTUU2OEXKSj3D7Faf8+sf5UfYrT/n1j/Kux/4RbQv+fI/9/W/xo/4RbQv+fI/9/W/xr5H/XLB/wDPuX4f5n3X/EP8f/z9j/5N/kcd9itP+fWP8qPsVp/z6x/lXY/8ItoX/Pkf+/rf40f8ItoX/Pkf+/rf40f65YP/AJ9y/D/MP+If4/8A5+x/8m/yOO+xWn/PrH+VH2K0/wCfWP8AKux/4RbQv+fI/wDf1v8AGj/hFtC/58j/AN/W/wAaP9csH/z7l+H+Yf8AEP8AH/8AP2P/AJN/kcd9itP+fWP8qPsVp/z6x/lXY/8ACLaF/wA+R/7+t/jR/wAItoX/AD5H/v63+NH+uWD/AOfcvw/zD/iH+P8A+fsf/Jv8jjvsVp/z6x/lR9itP+fWP8q7H/hFtC/58j/39b/Gj/hFtC/58j/39b/Gj/XLB/8APuX4f5h/xD/H/wDP2P8A5N/kcd9itP8An1j/ACo+xWn/AD6x/lXY/wDCLaF/z5H/AL+t/jR/wi2hf8+R/wC/rf40f65YP/n3L8P8w/4h/j/+fsf/ACb/ACOO+xWn/PrH+VH2K0/59Y/yrsf+EW0L/nyP/f1v8aP+EW0L/nyP/f1v8aP9csH/AM+5fh/mH/EP8f8A8/Y/+Tf5HHfYrT/n1j/Kj7Faf8+sf5V2P/CLaF/z5H/v63+NH/CLaF/z5H/v63+NH+uWD/59y/D/ADD/AIh/j/8An7H/AMm/yOO+x2f/AD7RflR9js/+faL8qsX9vDZ6xeWtupSGNl2qSTjI560zdX1GGrxxFGNaK0krnxmMw08JXnQk7uLa+4i+x2f/AD7RflR9js/+faL8ql3U6S3vrWK3a/tvINxGZYSDlZEzjIP8x2ra6vYwUZNNkH2Oz/59ovyo+xWn/PrH+VLcN/o8mODtNdZaeGdDks4JGsyWaNWJ81uSR9a8jNc5o5Zy+0i3zX2t0PdyTh/EZxz+xmly23v19L9jkvsVp/z6x/lR9itP+fWP8q7H/hFtC/58j/39b/Gj/hFtC/58j/39b/GvI/1ywf8Az7l+H+Z7v/EP8f8A8/Y/+Tf5HHfYrT/n1j/Kj7Faf8+sf5V2P/CLaF/z5H/v63+NH/CLaF/z5H/v63+NH+uWD/59y/D/ADD/AIh/j/8An7H/AMm/yOO+xWn/AD6x/lR9itP+fWP8q7H/AIRbQv8AnyP/AH9b/Gj/AIRbQv8AnyP/AH9b/Gj/AFywf/PuX4f5h/xD/H/8/Y/+Tf5HHfYrT/n1j/Kj7Faf8+sf5V2P/CLaF/z5H/v63+NH/CLaF/z5H/v63+NH+uWD/wCfcvw/zD/iH+P/AOfsf/Jv8jjvsVp/z6x/lR9itP8An1j/ACrsf+EW0L/nyP8A39b/ABo/4RbQv+fI/wDf1v8AGj/XLB/8+5fh/mH/ABD/AB//AD9j/wCTf5HHfYrT/n1j/Kj7Faf8+sf5V2P/AAi2hf8APkf+/rf40f8ACLaF/wA+R/7+t/jR/rlg/wDn3L8P8w/4h/j/APn7H/yb/I477Faf8+sf5UfYrT/n1j/Kux/4RbQv+fI/9/W/xo/4RbQv+fI/9/W/xo/1ywf/AD7l+H+Yf8Q/x/8Az9j/AOTf5HHfYrT/AJ9Y/wAqPsVn/wA+0X5V2P8Awi2hf8+R/wC/rf41zWq2lvYaxdWtqhjiXYQpYnGV9678t4iw+YV/Y04NO19bdPmeZm3CeLyvD/WKs4tXS0v19Uej/sqwww/Fa98qNUzozZwP+moop37LBz8Vr3/sDN/6NFFduI/iM4sH/BRlftDn/i7urf8AXOD/ANFiuO8Nn/ipbH/tp/6Aa6/9ok/8Xe1b/rlB/wCixXHeGD/xU9j/ANtP/QTWOaP/AITKv+Fm2TL/AIWaP+NHfVf0zRdU1KB57G0M0UbbGbcB82M45PJqhXReGPEi6Lp/2U2omJvFnYkA/KFxgeh96/KcPGlKdqrsj9txU60Kd6KvIzBo2qmQRiyk3mLzgvGdmdufz4pLTR9Tu7qe1t7UtNb/AOuUsF2fUk4roh4ssABcfZLo3gg+zcsNnl+Zv3eu7t6UWniTRLXUdQu4INSH29SJNwQlDnPAzg11Khhrr39Ov9WON4nGWf7vXp/V+xgPoWrLay3TWZ8mInewdT06kDPIHqKS20TVLmyS9htd1u5wrmRRuOccAnNbn/CSaaNJubI295NvWRYllC7QW/iyOVI9BkGq1vr1mPCcWjypdrNFvw8aqVJJyOTyPwpOjhr/ABdPx7bFKvi7fB1/DvuZkOh6vNc/Z4rCVpvMMewYzuAyR+AqvJY3ccMM0kDLHM7Rxsf4mHUfhXWR+N4Y3juF012uUt/LJ34DSMRvfI55AwKq6vr+i6haov2K+gkhuJLiIKV2bnwSD7ZFE6GG5Xy1Nf8AhvL1/AUMTjOdKdLT/h/P0/Ewm0nUlZlazkBWcW5HHEpGQv1qynhrXXFwRp7D7O5SbdIoKEdjk+4rdPizS47lriLT7uQyXJvJFkIAEuzaApH8PfPWqereJ7a+jv3FnLDPfW0UcuHyu9GB3Z68gCm6OEin79/69PQlYjGyaXs7bfmr9fX8DMi8O63J5uzT5P3RwwLAHOM4HPJx6VBNpOpwx+ZLZSonk+duPTZnG7866SXxXptzcQXF1aXiyWcxmtljYAMSuMP6c+lM1Dxil7pV1YyWbZltljibI/dvuJb/AICc/pTlRwlnab8v6tp2COIx11emul/L8de/4HNxabfy2aXkdrI1vJMIEk7GQ9Fq1H4e1uS4e3XT5PNR2RlYgbWUZYHPoOa2bLxVYW+jQaS2mymCJEbzA/zGVW3bsdPUVZk8aWd3CYr6yuMv56ySxEbmR12r17iiFDCWV6mun/B6BPE4675aWl393R7nIX1ndWNy1teQtDKuCVPp6571Uuv+PSb/AK5t/KtbxDqMWpXcLW8TxwQQLDEJDliB3PvWTdf8ek3/AFzb+VcNRRU2ou6PRpSnKmnNWZw/h3Qdc1yGQ6PpVxerBtErR4wpPQcn2rV/4QTxr/0LN7+a/wCNd5+zQf8AiXa3/wBdYf8A0Fq9eya/YfrE42SPwVYOnO8mfNul/D3xRc6xYQ6l4auxYm5T7SXZcCPPJ61R8d+Grrwn4hk02YtJbPl7Oc/8tI/T/eHQ19QZrn/H3he18W+H5NOmxHcL+8tZscxSDp+B6GiOJlzXYTwUORxjufNein/iotO/32/lXoNcBp1vcWfjC2sbtBHc29w8Uqg5AYDnFd/XwfFzvjov+6vzZ+lcCJrLpJ/zv8kFFFFfLn2oDJIAySegFTJaXjyeWlrOz7tm0RnO70+tMt5PJuIpsZ2OGx64NdufEmkQXby217KftV2bmUtBkRDy9u0jv9RXTh6NOpfnlY48VXq0rKnC5yC6ZqbSyRLp14zxnDqIWJX6+lMksr6O3FxJZ3KQnpI0RC/n0ruJPE+htbXltFcMnmtGwd0dkJVSDt7jqMZqnceKtNk0htPeF5VFlHFney+Yykkr7D3rolhcOl/E7nJDG4ptfunuvuORjtbuS2a5jtZ3gQ4aRYyVB9zUkmnalGFMmn3iBgSpMLDI/Kuh/trTH0i2SG8vNNa2jeP7HEd4l3HOSx4PvnnitW98XaaNY/tO1uAWWJ1VPKYEkqBhsnGKUcNQau6nbt8/u7FTxmJTtGl379NvLXuro4iHT9RnQSQ2F3KhGQyQsRih9P1BER3sLtVf7hMLAN9OOa6e98TWLS3P2GS5t4ZNKW3SNWICy5JPTtz1q5Y+MNOWNI5hIvlx24EgyxcohVgQenPpRHDYZuzqBLF4tLmVL5dTiXtLxLYXT2s6wE4EpjIUn69KhrqfEGtWF/ZySW+o3cbyQJF9gC/u1Knkk9Md+Oa5auWvThCVoO6O3DVZ1I3nGz/r+uwUUUVidADrXl9mf3J/66P/AOhmvUB1ryy0P7lv+ukn/oZr7bgv+JW9F+p+c+IX8Kh6y/Qs5ozUeaM199c/MLEmaiuT+7X/AK6J/wChClzUdyf3a/8AXRP/AEIVnVf7uXozSgv3sfVHqVXvD9nHf61bWcxYRysQxXr0JqjTopJIZFkidkdejKeRX4jTaUk2ro/o6onKDUXZna33hbSrXT5tREk88NvBG00QYBg7NjH0IqDUPD+ltLfQ2EF2Htfs5wW3FhJgngema5Zry7ZXVrmUiRQrgt94DoDWzpdnrbvb3trftFLeRSEPvOSsY5B/AcV6Kq0qj5YUv61X6o8qVCvRXNOt6fg/yT+8238M6Hb6rFZzJdyrKlwwZZAMeWf61Xs/DOmX1paXMLTxB4RdzhmB2wAkNj34FQHw3rS3dnB/akZnlDADc2YwRuPPcH2ptn4d1eZ3t7fVUAUC2UfMAwbJ2ew+tb8l5W9j+Xl/XzOXnajf6xr317v/AIH3Ca/oumWfh+3vbZZDNPEsg3OeAfbGP1rR03whpd7pUN+txMqyxRzKuR9wZ878uKydG03XtaszZw337hJfs4id/lyBnH0qSz0HVvIEcmrR2ey2eXynZvlj539PpUQjGUuf2N4temppUlKMOT29pJ+b06L+vMvnw3o5XTBGJs3hQsfMOQrH0xj9apeI/Ddrb3umRab5hW8keNgW3AbWwSDgds1Iuka8trYxprQ8ucp9nQFsAHoc06Xw5r1zdrNLqyybY3KzMWyoBwwA69aqdNTi0qOunby/r5kQrOE1J19Ne/nbp/VhmgeHdP1pdV+zyShoLiOK154YEncT+AJrS1Dwno1nfxwLDf3cd1ceRG0Z/wBR8udzfj+lc/Do+s2ulvf2N1+5+1CALGxVnbpux6c4/GtC30nXftz2dv4giaaQMtwqSklCo5BH04yKVJR5FGVHXvp1b/4b8SqznzuUa/u9teiV7tff87dS+ng7SzYp+9mefyw5ZW+9+8KnjGMYHrVC58L2sevaTaIty1tdNIJnx93a5Uc9uBTY9G1trGVF1tVtrYhVUswBbrj2/HisBdY1VUEa6hcBQxYDf0OetTWnQglzUrbduj1/yKoU8RUcuStffv1Wn3bljxVZWlhqIgs1IjA5JYtk59wKyanvLy6vHD3dxJOwGAXOSBUFebVlGU24qyPYoQlCmozd2YHhPS7LWvi+NM1GNpbWUMXQOVyQmRyK9h/4Vj4K/wCgVJ/4EPXlPw4/5LpD/uv/AOi6+h6/T8DJrCUbP7K/I/G8xhF46vdfbl+Zx3/CsfBX/QKk/wDAh6d418DadrnhKPR7KNbaeyXOnv12N/dJ7g966+j9PrXVzO97nJyRs1Y+QdRintTdWl1E0NzAWjljbqrDqK9FsP8Ajwtv+uKfyFYXxn1rTNc8X3VxpUKiOCIwS3C/8vDjq30HTPfFbth/x4W3/XFP5CvmeMJOUaLfn+h9dwDBQliYp/y/qTUUUV8QfowV2WjeGtMvfDdveSySLdTQzSZEg42NgYXuPWuNrc0LTr/ULTzotTjtY4nFvGJGIyz/AMI9M11YRrnacObQ4scpezTU+Wz3/T7zeh8K6XPdyWaxXsLWskKvO5+W4DgZ2/nxWd4d0CzuLPUrjUop0NtMiRqxKZBLc9D6VE9j4kGkSXUl5KsWn3IhEbSfMrA7cj2BI596v3OleKIbwxrrRluTEzOqsc4QZx79eCK7lGDal7J6enW9vu/Gx5jnNRcfbrXzelrN/f8AheyKOm6DClpd39/DNcxxlfKt7VwXIZsZb0xV6bw5pcOkC5MdyJnldFSVsMoB7gDGaj0nwx4gjla5t78Wk8gTdyQzFxuANRJpviCOxdP7YCTOkk4szIS8iKTuYduxpQpKMdaT2fbv/St9xU6znP3ay3Xftt+t/vsaV94T0ewvIfMNzcW9xf8A2WMq4BHyAnPuG4pNP8M6HfW7yKtxETczwIGmG7EY6gY5PtWRHouuzzaar3pAvla6iZnJCMByT6Niph4e1WEiR9YggiUrJFKzEAtJ3x1BOO9WuVybVDT5eTIfMopPEe98/Nbev5Fu68M6ZZokjwaheec0carBjdGSm4sa4yVdkrpzhWI568GuouNL8Rabp1zezaqYG+aOSISHLhTtxnp9B1rla4sYkmkocp6GAcmpN1Ob+v62CiiiuI9EK4XxOf8Aiorv6J/6DXdVwfik/wDFR3f0j/8AQa+l4U/5GC9GfH8cf8ip/wCKJ6L+yt/yVa9/7Ax/9Giim/sp/wDJVr7/ALAx/wDRoor7zEfxGfmmE/goyP2jD/xd/Vv+uUH/AKLFcd4VP/FT2P8A20/9BNdf+0ccfGHVv+uUH/osVxnhiWOPxNYvLIkajzPmZgB931NY5n/yLav+Fm2T6ZxRb/mR6LRVf7dY/wDP7a/9/l/xo+3WP/P7a/8Af5f8a/JuSXY/cvaR7liiq/26x/5/bX/v8v8AjR9usf8An9tf+/y/40ckuwe0j3LFdfoX9hDwhPY3dzCt9eh5FJTJj2/dG7tnB/OuI+3WP/P7a/8Af5f8aPttj/z+2v8A3+X/ABrahOVKTfLfS2pz4mnCvFR57Wd9PI9Mtf7Lt/Et7fC605oLi1CwKsgUq4A9QQDSWWp6TbxfZbtoHkmnn342OuNg27jjkZ9MV5n9ssP+fy0/7/L/AI0v22x/5/LX/v8AL/jXWsfUj8MP6ZwvLaUviqdEvuVkeg2mtW08GmxXktptNrP548pR84bCZ49OlaCX/hWV5J2+yRzGeNCpT5CVjO2T6FiMj2ry77bY/wDP7a/9/l/xo+22P/P7a/8Af5f8aI4+qt4X9fSwTyyjLabXpbq7nV+NTCyWDG6t7i8EbLcGEDAOeORwa5yq4vbEdL21H/bZf8aPt1j/AM/tr/3+X/GuKtKVSblY9ChGFGmoc1yxRVf7dY/8/tr/AN/l/wAaPt1j/wA/tr/3+X/Gs+SXY29pHuWKjuv+PSb/AK5t/Ko/t1j/AM/tr/3+X/Go7q9svss3+m2v+rb/AJbL6fWjkl2E6kO50H7M3Om65/12i/8AQWr2DH0/OvjGMKRuDOpPdJGXP5GnY/6az/8Af9/8a/Ylh3JJ3PwP62oNxsfZmPp+dcN8XfGi+FdFFtZOp1e9Urbr18pe8h+nb3r510m+/srWdP1TF1MLS6SZo1mclgD061Z8Ra1fa/rl1rGoyb7i4bOB0jXsg9gKccP72uwSxicLx3DQGZvE1gzuzu0jMzMcliRyTXo1ebeHTnxNp3++38q9Jwa+C4u/36P+Ffmz9M4Ev/Z0v8T/ACQUUYNGDXy1z7Sxb0ZIpNZsY59pie4jWTd02lhnNd0+m+HmVrrT4bWaaSSdra2kkHDrwEPPI7j1rzrBowfcV14fFRpJpxTOLFYOVeSlGbjb8TvJBptrNdrLpunfaF0sXMsZ5CXG4DaOfTnFLfL4estIe4aG3E0nlBQsYk5MeSMZGOe9cHzknnJ6nPWkwfetfr619xGCyx3V5v8Ar5noV5punRib+y9O067BkC3PmygCFPKUgg54ySefWq/9maPaaDYPGbCfULd45LmNnyWSQ8g9vlGOlcN83PJ5689aTB96bx0G2+Rf5emglltRJL2j0/H11/rTseh/ZdDubu4/0OwV4ruSO2jDYWUiIlAeehanR6boEkCrqUNraX07QLKEcbYJCx7Z6EAZ+ted4PvQdxOTkk9cmn/aEOtNf18iXlc9lVa/r1PQNT03Sf7E1Bbe2tYjF5rCUkMrEHjDZyD6DHNeejoKd82MZOO4zxSYNc2JxEazTUbWOzCYaVBNSlzXCijBowa5rnXYB1ryi1P7pv8ArrJ/6Ga9YANeSWzfu2/66yf+hmvteDH+8rei/U/O/EFfuqHrL9Cxuo3UzdRur70/MbD91Rzn5F/66J/6EKXdTJtzJhcZDKwz7EH+lTUV4NI0pWjOLfdHrBorjP8AhMrz/oHw/wDfw0n/AAmV5/0D4f8Avs1+Vf6u5l/z6/Ff5n7X/rZlP/P78H/kdpW3p3iO4stNWzW1t5HiV1gncHfGHGGA7GvMP+EyvP8AoHw/99mj/hMrz/oHw/8AfZrSnkWaU3eNO3zX+ZnV4myWqrTq3+Uv8j1uDxneQJbpFY2qrE24j5iGOMcc/L+FRxeLr62uFlsoI7ZfNWR0V2IkIBGGyeQc15R/wmV5/wBA+H/vs0f8Jlef9A+H/vs1t/ZWc/yv74nP/bmQa++tfKX+R6Xpev3Wn280EEUW2WUyEnOVJGOPzqW68T391IJJo4Wk+xGzLY6qRjd9a8w/4TK8/wCgfD/32ada+LNSurhba00gXM7HAjiJZs/h0/Go/sbNlHl5Hb1X+Zp/rBkcpc3Or+kv8j1OPxXcJb2Uf2G3MlmEEUhZv4emRnFMfxbqz2rQvJulZXQTknzArNuwD7dq8vuPF2o29w1vc6SsE6nBjlJVgfoev4U3/hMrz/oHw/8AfZp/2TnFtIv71/mT/buQp6zX3S/yPVIPF2qQ2KWKJb/Z0i8sKUyS27dvLdc5p0fiySK/F5DpVjHK24zlQcyswwSTnI/CvKP+EyvP+gfD/wB9mj/hMrz/AKB8P/fZp/2TnGnuvTzX+YnnuQa++tfKXX5HrFn4tmtJ5ZrfTrZGfkfMxwcY5yeR7GubJyST1JzXF/8ACZXn/QPh/wC+zR/wmV5/0D4f++zWdTI81qJKVPbzX+ZrS4kySk24Vd/KXT5HaUVxf/CZXn/QPh/77NH/AAmV5/0D4f8Avs1l/q7mX/Pr8V/mbf62ZT/z+/B/5DrbXJ/DfxJl1u3to7mS34ETttDbkx1rtP8AheGr/wDQt2f/AIEn/CvLL26kvNRuL6VFjaYj5FOcYFR7q/RsBheTC04VF7yikz8nzPG+0xtWpRleMpNr5s9XPxw1fH/It2f/AIEn/CrXxH+Jklz4QstP03FvqGp2/mXhjfP2aMkjaD/ebH5V49uqOFEhTamTySSxySa6vYQurHF9aqcrTY+XC2zqowApAFeoWH/Hhbf9cU/kK8uly0bKMZIIFdBB4uvIreKL7BCdiBc7zzgYr5rifLsTjfZ+wje177eR9dwbm2Ey7231mfLzWtv0v2O3ori/+EyvP+gfD/32aP8AhMrz/oHw/wDfZr5T/V3Mv+fX4r/M+3/1syn/AJ/fg/8AI7StbRNcbTLV7f7Da3SmZZl84H5HXoRg15r/AMJlef8AQPh/77NH/CZXn/QPh/77NXTyHNKcuaNPX1X+ZFXifJqseWdXT0l/kerjxjqn2U2rR2rwujiVWjB8xnOSxPXOcflT38Z34hWOC2ggAVxlSxILAAkEnjp0FeS/8Jlef9A+H/vs0f8ACZXn/QPh/wC+zW/9lZz/ACv71/mc39ucP/zr7pf5Hrlr411CGMLJbQTsBHhnLZygwCcHmq//AAlV00e+WytZLsI8SXRUh1RiSVHbua8r/wCEyvP+gfD/AN9mj/hMrz/oHw/99mj+yc5atyv70CzzIE7qa+6X+R62/jbVXZWaG2HlMWg2ptMQK7cDHt61Eniy6aJY72ytb8hEXdPkklM7WODyea8p/wCEyvP+gfD/AN9mj/hMrz/oHw/99mj+ys5e8X96/wAwWeZAlpNfdL/I9VfxZfSWV1DJbwNLdBhJLzkhjk8dM+hrnq4v/hMrz/oHw/8AfZo/4TK8/wCgfD/32axqZHmtS3PC9vNf5m9LiXJaN+Solfyl/kdpRXF/8Jlef9A+H/vs0f8ACZXn/QPh/wC+zWf+ruZf8+vxX+Zr/rZlP/P78H/kdpXAeLD/AMVJd/RP/Qat/wDCZXn/AED4f++zWJqN9LqGozXk0aRmTaAqnOMDFe5w9lGMwmMVStCys+qPnOKs+wGOy90aFS8rp2s/1R6p+ygf+LrX3/YGP/o0UU39k05+K19/2Bj/AOjRRX1df+Iz4vC/wkY/7SJx8YdW/wCuUH/osV5xIsci7ZI1cejDNei/tJn/AIvHq3/XGD/0WK853V1UvgRwV1+8Yz7Na/8APtD/AN+xR9mtf+fWH/v2Kfuo3VoZDPs1r/z6w/8AfsUfZrX/AJ9of+/Yp+6jdQFmM+zWv/PrD/37FXNL0G81Vwml6DPenOMw2hYA+5xxVC4t4p3SSTzMx8rtcjmtWHxF4gt4hHb+ItWhRRgLHdsoA/Cpk5dC4qP2mzstD+CniS/IbULSw0mPuJgHkHuFHH612+m/AfwpFbldRu7u6nIxviVYlHuFwefxrs/hZdXF78ONBu7u4kuLiW0VpJZG3M5yeSe5rpa4pVZvqenChTS2PC9b+Arx7n0PUrOcfwxXcAQgf7wzk/hXC638OfFGj5a88LSvEOklvCJVPv8AL0H1r6ur57+O2va5Y/Eia0sdc1KytxZQsIoLlkTJ3ZOBV06k27GVajTjHmseYm1twxVrONWU4IaHBB/EUn2a1/59Yf8Av2Kfqklxqzq+pX15duv3WknJIpAcACutN9Tz2l0Y37Na/wDPtD/37FH2a1/59Yf+/Yp+6jdTEM+zWv8Az6w/9+xR9mtf+fWD/v2Kfuo3UAPBAAAGAOgo3UzdRuouKw/dRupm6jdRcLDnCtjOQQcgqSCPxFJg/wDPa4/7/v8A40m6jdUShCTvJXNI1KkFaMmvmLg/89rj/v8Av/jRg/8APa4/7/v/AI0m6jdS9jT/AJV9xXt6387+9i4P/Pa4/wC/7/40YP8Az2uP+/7/AONJuo3Ueyp/yr7g9vW/nf3sXB/57XH/AH/f/GjB/wCe1x/3/f8AxpN1G6j2VP8AlX3B7et/O/vYuD/z2uP+/wC/+NGD/wA9rj/v+/8AjSbqN1Hsqf8AKvuD29b+d/excH/ntcf9/wB/8aMH/ntcf9/3/wAaTdRuo9jT/lX3B7et/O/vYuD/AM9rj/v+/wDjRg/89rj/AL/v/jSbqN1Hsqf8q+4Pb1v5397Fwf8Antcf9/3/AMaMH/ntcf8Af9/8aTdRuo9lT/lX3B7et/O/vYuD/wA9rj/v+/8AjSptVQqjAFN3UbqqMIx+FWJnOc/ibY/dRupm6jdVXM7D91G6mbqN1FwsP3UbqZuo3UXCw/dRupm6jdRcLDy4UEsQAOpJxW54X8K+IPErj+yNPaSE9biRgkQHrk9fwrnZo45ozHNGsiHqrDirCXdyiBEuZlQdFVyAPwqZc3QuCh9o9s8MfBOyjCzeI9UN23e3tDtj+hbqR+Ven6Hoej6Hbi30jTbezQDH7tPmI926n8TXlv7NE881vrYlmkkCvHgOxOOK9irhqOXNaTPVoqHKnFWM3X9A0XXrcwaxptveKRjLr8wHsw5H515h4n+Cdswabw3q32du1tetlPoH6gfga9hrxb9pe4nhutFWKaWNTG5IViMnPtRTcuayYVlDlbkrnmviXwt4h8OO39raa8UQ/wCW8bB4iPXcOn41iK6sAykMD0IOae13dMhRrmZlPVWckH8KrwxxwxiOGNY0BztUYFd0ebqeVNQ+yTbqN1M3Ubqq5Fh+6jdTN1G6i4WH7qN1M3UbqLhYfuo3UzdRuouFh+6jdTN1G6i4WH7qN1M3UbqLhYfuo3UzdRuouFh+6jdTN1G6i4WH7qN1M3UbqLhYfuo3UzdRuouFh+6jdTN1G6i4WH7qN1M3UbqLhYfuo3UzdRuouFj179ko5+K1/wD9gY/+jRRTf2SDn4r3/wD2Bj/6NFFcFb42ethv4aMb9pY4+Merf9cYP/RYrzjdXov7TJ/4vLqv/XGD/wBFiuI8LabFq+tmznmljjWAyfu8ZJzjvVVsTDC4d1p7IzoYOeMxaoU95PS5R3Ubq7n/AIQjTP8An8vfzX/Cj/hCNM/5/L381/wrxP8AWzA9pfd/wT6L/UfMe8fvf+Rw26jdXc/8IRpn/P5e/mv+FH/CEaZ/z+Xv5r/hR/rZge0vu/4If6j5j3j97/yOAmhilljlbcJIzlGUkFTXTaF4rbTtqXWhaPqsI/huIdrn6uK2f+EI0z/n8vfzX/Cj/hCNM/5/L381/wAKl8U4B7qX3f8ABLjwXmcdpR+9/wCR3/hT4z+F0tYbC+0m50eOJQieSvmxD2AHIH1r0HSvFvhfVLZ7iw16wmjRd0n74AoPcHpXz/8A8IRpn/P5e/mv+FNbwLpLEbrm7ODkZ28fpWL4kwHRS+5f5nRHhLM1u4/e/wDI9j134seCdL3JHqTajMOi2aF1J9C3QV5b4x+KFhrd21xa+DdP84qEFzfHzJQB0GBwRVD/AIQjTP8An7vfzX/Cj/hCNM/5/L381/wpx4ly9dJfd/wSZcI5o9nH73/kcTrEzatLvvEiVc58qBPLjB9gKjBwK7r/AIQjTP8An8vfzX/Cj/hCNM/5/L381/wrZcV4FbKX3L/MwfBOZS3lH73/AJHC7qN1d1/whGmf8/l7+a/4Uf8ACEaZ/wA/l7+a/wCFP/WzA9pfd/wSf9R8x7x+9/5HC7qN1d1/whGmf8/l7+a/4VBf+DdPgsLiZLy83RxMwyV6gfSmuK8E3a0vu/4IpcE5jFNtx+9/5HGbqXdUEDloUZupUE0/dX0lz5CxJupN1JGk888VvawtPPNII4416sx7UhyrFWUqykqysMEEdQaLj5dLj91JuqfRrVdQ1q0sZJHjjlY7imM8D3rs/wDhCNM/5/L381/wrx8fnmGwNVU6qd7X0X/BPeyzhvF5lRdai1a9tX/wDhd1G6u6/wCEI0z/AJ/L381/wo/4QjTP+fy9/Nf8K4v9bMD2l93/AAT0f9R8x7x+9/5HDbqN1dz/AMIRpn/P5e/mv+FH/CEaZ/z+Xv5r/hR/rZge0vu/4If6j5j3j97/AMjht1G6u5/4QjTP+fy9/Nf8KP8AhCNM/wCfy9/Nf8KP9bMD2l93/BD/AFHzHvH73/kcLuo3V3X/AAhGmf8AP5e/mv8AhR/whGmf8/l7+a/4Uf62YHtL7v8Agh/qPmPeP3v/ACOG3Ubq7n/hCNM/5/L381/wo/4QjTP+fy9/Nf8ACj/WzA9pfd/wQ/1HzHvH73/kcNuo3V3P/CEaZ/z+Xv5r/hR/whGmf8/l7+a/4Uf62YHtL7v+CH+o+Y94/e/8jhd1Luruf+EI0z/n8vfzX/Cj/hCNM/5/L381/wAKP9bMD2l93/BD/UfMe8fvf+Rwu6jdXdf8IRpn/P5e/mv+FeeCeOJSJpgCHdQW6kBiK9HLs4oZg5KlfTv5nk5rkOJytRddr3r2t5fIs7qN1Vvtlr/z8R/nSG4hmKwx3SI8jqisOSCSBnH416nMeMo3Le6kZwoyzACtHxZod/4Z8QXOi6kmJoSCjgfLKh6OPrVXRAsniHS0dQym6XIIyDwaxrVvZ0ZVN7Jv7jfD4d1a8KLduZpfe7Fbzo/+ego86P8A56CvXTZWef8Aj0g/79ij7HZ/8+kH/fsV8h/rj/05/H/gH3n+oP8A0/8A/Jf+CeRedH/z0FHnR/8APQV659js/wDn0g/74FH2Oy/59Lf/AL4FH+uP/Tn8f+AH+oH/AE//APJf+CeR+dH/AM9BR50f/PQV659jsv8An0g/74FH2Oy/59Lf/vgUf64/9Ofx/wCAH+oH/T//AMl/4JzPwu+IkPglb9H09r4XZUgrJt24rtf+F/Wv/Quy/wDf8VQ+x2X/AD6Qf98Cj7HZf8+kH/fArJ8WRbu6P/k3/AN48EVIqyr/APkv/BL/APwv61/6F2X/AL/iuG+KHxAh8bXFjImnmxFqjKdz7t2TXVfY7L/n0g/74FH2Oy/59Lf/AL4FEeLIxd1R/wDJv+AEuCJyVnX/APJf+CeR+dH/AM9BR50f/PQV659jsv8An1t/++BR9jsv+fS3/wC+BWv+uP8A05/8m/4Bh/qB/wBP/wDyX/gnkfnR/wDPQUedH/z0FeufY7L/AJ9bf/vgUfY7L/n0g/74FH+uP/Tn/wAm/wCAH+oH/T//AMl/4J5H50f/AD0FHnR/89BXrv2Oz/59IP8Av2KBZWef+PSD/v2KP9cf+nP4/wDAD/UD/p//AOS/8E8kVww3KQQe9G6i52pf3iqAqi4cADtzV7SND1DWbTUrm1Jit9OtzPczEZA9FHuf5Zr7GnV56cZ90n958DVoOFaVJa2bX3FLdRuqNG3BT6gVo3uh3+neHtG1qc+baatEzxSgYCOrkFD+AzWjlYyUG02USwAySAKb50f/AD0FMfDNCpwQZo8j/gQr2F7Oz3H/AESDr/zzFeFnGd/2bKEeTm5r9bbfI+kyHh3+14Tl7Tl5Wul9/mjyHzo/+ego86P/AJ6CvXfsdn/z6Qf9+xSfY7L/AJ9bf/vgV4/+uP8A05/H/gHv/wCoH/T/AP8AJf8AgnkfnR/89BR50f8Az0FeufY7L/n1t/8AvgUfY7L/AJ9bf/vgUf64/wDTn/yb/gB/qB/0/wD/ACX/AIJ5H50f/PQUedH/AM9BXrn2Oy/59Lf/AL4FH2Oy/wCfW3/74FH+uP8A05/8m/4A/wDUD/p//wCS/wDBPI/Oj/56Cjzo/wDnoK9c+x2X/Prb/wDfAo+x2f8Az6Qf98Cj/XH/AKc/j/wBf6gf9P8A/wAl/wCCeR+dH/z0FHnR/wDPQV659js/+fSD/vgUfY7L/n0g/wC+BR/rj/05/H/gB/qD/wBP/wDyX/gnkfnR/wDPQUedH/z0FeufY7L/AJ9IP++BR9jsv+fW3/74FH+uP/Tn/wAm/wCAH+oH/T//AMl/4J5H50f/AD0FHnR/89BXrn2Oy/59bf8A74FL9js/+fSD/v2KP9cf+nP4/wDAD/UD/p//AOS/8E8i86P/AJ6ClWRWGVYEV659js/+fSD/AL9ivMvFKpF4o1FI0VFDJhVGB92vTyniD+0Kzpez5dL737eR4+ecL/2Vh1W9pzXdrWt3832PUf2RT/xdbUP+wMf/AEaKKb+yEf8Ai6+o/wDYGP8A6NFFerW+NnjYf+GjF/ac/wCSzar/ANcYP/QBXLfDf/kaJP8Ar0P/AKEK6f8AaeP/ABefVf8ArhB/6LFct8NT/wAVTJ/16H/0IVxZz/yLanp+qPQyBf8ACvS9f0Z6VRRRX5aftAUUUUACjLKvqQP1rupPAcK3dvD9unRZJhGxdB83ylsr+Xeua0vQNU1Cy+3WccTRhyqhpVVmZeSAD1rbW38ZWsouopI3mlljkZUkVmV2XCll7AjNehhaUUr1KbadvuPJxtaTly0aqi1e9+/QjtPCMd7fX1va3U222gDoWUEvIei8dKx9S0eW3l06C33zz3tsJhGByDkgj9K3pI/GH2pRDd20SkmZpreVEiBT5TvYccdMGmX0Piy402UXk9mkELlA7SRq2fvYRupHPb1rWpQpuLtTkn6f8HsZUsRWjNOVWLXr5W7a66kNl4b025tdPb7ddpPdzPCUMYwjKCT/ACq43gVRE8/9oN5IszMG2dZR1T8uapwaX4otjYwwvEHSQyRJ5qlomZeS3px61ajj8azk2MNwkyFwqhJFKsWQ9D/ug1dOnStadF3+fZeZlUq1r3hXjbza2u/LtYyvF2h2uiPHFDcyzSMcNuC46A8Y5796wa6i+tPE2sxx/bltkQL5nmybI8c7Rub1yOlc5eW81pdSW06hZY22sAcjP1rhxUEp80YtRe1z08FUbgoTmpSW9mRUUUVynaFVdX/5BN5/1wf+Rq1VXWP+QRef9cH/AJGrp/GvUzq/w5ehj/A/wFpHjLS7+fVLi6jNq0aRiFsDBUk5/KvRP+FH+FP+fzUv+/grF/ZPP/Ei1r/rrD/6Ca9rr9dnOXM9T8KpU4uCujzfSvg34X07VbPUobrUGltJlmjDScbl6Zrjv2g/Av2OeTxhpMP+jyt/xMIkHEbHpKPY9695qprU+n22j3k+rNGtgkLG48z7pTHIqVNp3LlTi48tj5B8IH/iq9O/3m/lXq1eXeH3sZPH8LaZHJFYNcSG2SQ5ZY/4Qa9Rr4fit3xsf8K/Nn6NwSrZfL/E/wAkFSWkXn3UMGdvmOFz6ZNR1LZrM95CtsCZy4EYH97PFfNR3R9dL4WdLL4TgmvY4dOvZZoxdta3BePDIVGSwx1GM0t34YsLNNVW6vbrzbBl2hIhiVXICEZ9c1LeSeNmu74SSFJrEAXHlbV2+Zxu46k+tMuLTxf9meaaaOQhArK0qmR1iOQcdWwa9Z06OtqT69Pl37nhxq1/d5q0badV5Pt2/Mp+IPDMmkz6ZG0zOt4FV2KY8t+Mr74yK0Z/B1oNVk0+PUZFeOCSQvIF25XGBx0yTWUbjxJquk3OoyTy3NpZziaR3bJRyeqj06cCtDUl8WTxB52t2lnURPHFsE2JMY3Ac84FRGNB3kqbto16devVlyliVyxlVimrp+ujXTomWrXwGHGye5uElyisqoCEZgSd3sMdqoz+F7KytBe3+pSLbEIoaKLcxdvb0FTXMPi64vYEkvreaSNhKsgnQqjRDHzHsQPWpYo/GMLzyvcWaoiorNNJGYyMbkK54J54IrZ06HSjL+vmYqriFrKvH7/y0f5FaLwe0lmLxLzdb/ZZJ92MHKnAGDzzWgfh+i3M8T6i+2O5SFCEHzArkt+B4rJnTxNDZf2hLcx4EDLtMi+Z5THk7euCa0LeTxxcXlvH9rjSaaIXMIlkRd68nIz178UqcMPezoyvp/W4VZ4q141421/rboiAeEIbiS7is76QywbNqSBcyEtggY74qvqfh/S7HTL25a/ummtbn7MU8sbS5BI59OKsyQeLJrjcbizgUBZvPR0SPIb5TuHBOarXuleKrmKWO5iLJdXhMnzDDTKpOfyJxUTp0+V8tJ39H8uvoaU6tXmXPXVtOq8r9PU5migghip6gkGivJPdAdazP2YYLe48U62txBFMBbtgSIGA/fH1rTHWs79lj/ka9d/692/9HGvruFN63ov1PheNdqHrL8ke9/2dp3/QOsv/AAHT/Cgafp4ORp9mD/1wX/CrNFfWnw5w/wAYfBEfjDQPMtVVdXswXtXP8Y7xk+h7e9fNOhrJH4q0yGaNopY7wI6MMFWAOQa+ufFviDT/AAxoFzrOpSbYYR8qD70jdlX3Jr5Sl1ifxB8SbfW7mKOGW8vw5jjGFUYOB7nHU96jEN/Vaq6cr/IrCxX12i+vNH80ennrRQetFfk5+4HR+DLW3uI75/s9vc3qBPJinG5dpPzNt/iIHauoj0zw/atJa3MOnvJNdyKu1NwK+UrAKx+4MmvNKdbx+bcRRZxvcLn0ya76GMjTio8ibPMxOAlVm5+0aX9eZ3kGg6ONGsYi9m1/DMk9yvmAuY3b7p9gKbqS+EblL1UjWNrZtry28OzPz4AVT146ms6XwfHJeG2sLyeVo70WkvmRBedu7cuDyKZqfhe0099QjmvLxmtgjQ7YB+9V+F6nIOetdkvaKLtSVtvuT/pnnx9lKavXk3utH1a/Dt/wDQ0/TNEHjbVpLv7ImlWjbUR3whLcDH6mrtnoWgxiGyufsxulkuZFcuNsqLjap/A5H0rnPEvhWTRJdOWWd2S7ISRmjx5b55A9Rg5q63hCxGq2dp9vuTBdMyRzoiOpYfQ8cdjzRDnjJxdFXT792n/kl2+YVPZyjGaruzWlk/spp/q33+VyfxbYWEGjXMgsbO2VRD9iliI3ykj5846itKy0rSJrbSHksbKKIyRB9+C0uQc4cH5vcHpXOWvhzT51tAt7d+ZfCQ22YhtXZn7/ADxnHarGpeC/s9iJYbySabdCoTC4JkOOxyMe45oj7TmdRUk1buvXt2/CwS9koxpOs079n/h791999jXl03RWuLyLULKK0VzDHA+xUKMWPzYB5HABqS90nR/sV9GtpZQxRPJuuOGGAw+6w5U4zgdDWJqXgxdOvZxcXk7WcNt55kWLDud20qAffv6Uv/CGwx211PPfSwrC6hEcopYMm4HJOPyq37XWLorr1Xn5Ga9i7SVd206Py8/6ubS6bpX25VvtO0+3tVuVWydMf6RFtyS3PzeuT3rmfGkem7dNudNjhCTwuZGiTYCwcj7vbj8650gZPXHbNFefWxiqQcFBK/X+l8j1cPgJUqim6jdunTb1fr6/gUDrRQOtcJ6R5CLW6v8AxBNYWMJmuri8aOKMfxMTX1J4S8C6XovgU+GLiPz1uUJv3BwZXb73Pt0H0r5s8KeIn8K+PjrqQLOsF1IssZGco3DY9DjpX1tpOoWeq6Zb6lYzLLa3MYkjcHqD/Wv1qk37Cn6L8j8NqxX1iq+vM/zOKHwe8BgADTrvA/6e2rW1bwLol74C/wCEOghMNnFGRaMzbmhfJIbJ9zXUbl/vp/30Kivbq3srKa9upkit4EMkshPCqByarmZPKux8Zaxp97o+tPpWoxmK7tbpI5F7E7xgj2I5Fewv94/WvNPiT4p/4TDxodZSAQW/mxQ264wxjVxgt6k//Wr0t/vn618lxa250b9n+h9xwMkqde3dfkyzpCRyavZRzBTE06K4boRnnNdyz+E2vL0Jb2Za0ictJ9mxH975QE/iI9a5fwf4ffxDfy2/nPDFGm5pFTdyTgDH1rSs/BUk9jHO14ySgzefDs5jWNtob3BNeHg4VlC8Kaaffy0/Nn0ePnh5VOWdVxa6Lz1/Jfl5G7c6XpK2V+9jptvM3mnYVRXwpQEHk/KMmkGlaV5yLeafYQQYj+yupAMzFGLhueQDiuX1rw5b2Vpey295PJJZGITLJGFVt4yNpB5xWhP4GWOwkvBqDsq2K3Kjy/vOf4K6+ao5O1Faeat18v6aOHkpRim67102d9l5+nyZJq1vbWVjHNZaTpk+npHGy3UrjezlvmGP4vpVu6XQxe6i0mm6esNvLaogjUD5XB3n3xn9KzrnwPLbSWZmupBFJA8lwfK5jZVDFVH8WQar2Pha31C1N1Y6g6R+bCgF0giOHJB6nBIxxjrUNVlK3s16adn5bar7jVPDyhze1du+vVrfXfR/fc6Gw0rRoZr+xis7a8ms44wHCq5dmbJIBODgYrH8Iabpc1/qk+s/ZYYQ5toklYKFkYnkD2px8Cq0Uvl6kxlXiJGTHmNv27c+pqDU/CVtY6dPdS6g5eOR41Q7Fzt9icn8Kc4VU4ydJWjfqrf0iYTotSgq7vKy2d+l/vNT+w9GbTJ7YLbrqVvZMDlhiRmbCuD/AHh/Kp7rQNEkuoV0/wCxTBLWa2kVJAd06plWPuTmuOXRVY6KPPb/AImQJJ2/6vD7fxrXj8HQzeIxpUN9I0SI7zzKFcoF4HCnqT61MJOeiorot/mvw3KqQVN3dd/aez9H177L7gSGz03wzNPf6ZD/AGtaOIBG+CrhvmDsO5HStQwaFdXzwXFlp9tbrZ28peIBSGZxu5+lZ1l4JMkU32i8kimimliKgLj5F3ZwTk59s09fAyt5ciakXhaONmYR8o7sBtI+hyKcKddJWpK3y89/19BVKuGbd6zvfpfrbb7nb1L8FhF/a5W90HToiI5fIWFlZmAI2sYycNxn3OfauR8VW8Nr4gu4IPIEasMCHOwcdBnp9K3pPArGMSQaj5gEQZ8rgxuXVQp9iDnPtWVr2hx6fZG6tpLiWNLhrd2lRVBYdSMHP51jiqdX2fvU7db3X6JHRgqtFVU41L30tZ7/ADbMOvKvGH/I26j/ALyf+g16rXk/jI/8VdqP+8n/AKDXo8Kf77L/AAv80eTxv/yL4/4l+TPUf2P/APkq+o/9gY/+jRRTP2PD/wAXX1L/ALAx/wDRoor7mr8TPzmh8CMX9qH/AJLRqv8A1wg/9AFcv8MT/wAVTL/16H/0IV037Uh/4vTqv/XCD/0AVwnhTWI9D1lr6a3lnRoDHtjIBBznvXJmdKdbAzp01dtfqdmT1qdDMqdSo7RT1fyPYaK4r/hYlj/0Cr3/AL6T/Gj/AIWJY/8AQKvf++k/xr8+/sXH/wDPpn6l/rDln/P5Ha0VxX/CxLH/AKBV7/30n+NH/CxLH/oFXv8A30n+NH9i4/8A59MP9Ycs/wCfyPTrLxDeWOhDTLM+S3nNI0oA3YIxgelaY8bXQZs2qso8ny1J+7sXB575FePf8LEsf+gVe/8AfSf40f8ACxLH/oFXv/fSf410wwOawSUYP8DjnmWSTbcqkdfU9bj8S2UVpJpsWlMNNmVvOjMvzsxbdkHtg06HxRbRaRPpkVhPBBJIzoIpugK4w2evSvIv+FiWP/QKvf8AvpP8aF+IlkyM6aRqDqvVl2kD8RT+pZqv+Xb7bLbsL+0Mlf8Ay9Xfd79/U9hPjBPJtoxYykxMDuMx3JgYwjdR+NPfxqfNLx2G05Uh93zMQjLubHf5v0rxofEWwIyul3pHqGT/ABpf+FiWP/QKvf8AvpP8ar6rm/8AI/uRH13I/wDn4vvZ7Fc+M/tsEcF/p6yRrGm7Y20tIhJD/jnkVz+u3y6nrFzqC2626zMGES9F4A/pXnv/AAsSx/6BV7/30n+NH/CxLH/oFXv/AH0n+NZ1cvzSsrTpt/cbUM1yahLmp1UvmztaK4r/AIWJY/8AQKvf++k/xo/4WJY/9Aq9/wC+k/xrn/sXH/8APpnV/rDln/P5Ha1V1j/kEXv/AF7v/wCgmuU/4WJY/wDQKvf++k/xqG+8fWdxY3Fuul3gaWNkBLLgEjHrVQybHKSfsmRU4gy1waVZbFn4NfEa38DaZe29xpMt79raN1ZJQu3aCMc/Wu9/4aB03/oWbr/wIX/CvnyLKxIp6gAGn5r9PcIt3PxyNWSVj6L0P456fqmt2Glr4duomvLhIFkM6kKWPUiuP/aB8ff21qT+F9JnzplpJ/pUini4lH8Puq/qa8kV5EdJIZZIZEYMjocMpHcGkz9aSppO43Vk42NvwWf+Ku07/eb+Vet14roV+uma3a6g8LzJCTuRCMnI967X/hYlj/0Cr3/vpP8AGvjeIsvxOJxSnSg2rL82ffcKZrg8JgnTr1FF8zevojtavaDqC6XqsOoGATtDlkQ9N2OD+Brzz/hYlj/0Cr3/AL6T/Gj/AIWJY/8AQKvf++k/xrw4ZRmEJKSpO69D6SefZXOLjKsrP1PYv+E2nEguFsY0uG8pZip+WRUJ4I9wcUl34vhmb7Qul7btBMsLmT5UWTGeO5GK8e/4WJY/9Aq9/wC+k/xo/wCFiWP/AECr3/vpP8a6vqmbNW5H9yONY7I07qovvZ6vo/if+ztHXS10+KSBlk+0Mx+Zy46j0xgflVtPGSxs1xDpaC9keN5JGbIyoxwO2RXjv/CxLH/oFXv/AH0n+NH/AAsSx/6BV7/30n+NKODzWKSUHp5IcswySbcnUWu+r1PXx4tht4BFp+mC32rIFdm3MC/8wKkTxput5457WcNOsYd4ZApJRdv5GvHP+FiWP/QKvf8AvpP8aP8AhYlj/wBAq9/76T/GmsJmy+w/uQnjsje9Rfe/U9d/4Sm1eCQT6X5s0kAt3ffwVH3SPQ0+58ZG5vLW6k02JXtWlEIQ4xG67dp+nWvH/wDhYlj/ANAq9/76T/Gj/hYlj/0Cr3/vpP8AGl9Tza1vZv7l6j+v5Je/tF9766fkerw+I4G0uPS73TzNaLEqMFk2sWDbgQf0q/H47uEuEc2KGIGTdFu4IZQF/EbRzXjP/CxLH/oFXv8A30n+NH/CxLH/AKBV7/30n+NEcHm0doP7l0CWPyOd+aouvV9dztmO52b1JNJXFf8ACxLH/oFXv/fSf40f8LEsf+gVe/8AfSf41yf2Nj/+fTO7/WHLP+fyO1HWvI/CvifXvC99d3fh/UFs5ZmkjlJhWTcvmE/xdK6f/hYlj/0Cr3/vpP8AGvPVJ+diCN0jtj0yxP8AWvp+GsDXw0qntoNXtv8AM+O4uzLDYuFL6vUUmm72+R3v/C3fiR/0McX/AIAx0sfxg+IaSxtN4jh8oSL5mbKMDbkZ/SuDzSHDDDDIPUGvq+WPY+J9pLud98ZfHT+MvEPl2jsujWRK2qdpG7yEe/b2rlPDZ/4qjSf+vofyNZmaktria1u4Lu3ZVmgcPGWXcAfcd6xxFJzoTpx3aa+9G+FrKniYVZ7Jp/cz3I9aK8p/4TXxN/z92n/gKP8AGj/hNfE3/P3af+Ao/wAa+C/1Xx3937/+Afpv+ueXf3vu/wCCerUqMyurqcMpyD6GvKP+E18Tf8/dp/4Cj/Gj/hNfE3/P3af+Ao/xo/1Xx3937/8AgB/rll3aX3f8E9qn8Ra3M6vJqMxZQwBHGMjBP1x3qH+19TKorXkjbAqruOeFOQPwNeN/8Jr4m/5+7T/wFH+NH/Ca+Jv+fu0/8BR/jWr4dzJ7yX/gT/yMVxVlC2g//AV/mexT6pqM6bJryaQCXzhubOH/ALwqafXtXmngnkvnMkBLRkADaT1P1968X/4TXxN/z92n/gKP8alsfFfjDULlbWwMV3OxwscNlvYn8DS/1dzFfaX3v/If+teUu3uP/wABX+Z7Daa1qlrZPZ295JHA+7Kjtnrg9s0Ra1qkUrSx3kgdgoJ/3fu/lXk+t654+0SYRaxb/YWIyvnWG0EexziqA8a+JSM/bLPH/XqP8aFw7mOlpLT+8/8AIHxVlN3eD1/ur/M9og13WIGjaPUJsx7tu47uG6g56g1L/wAJJrZMha/d/Nxv3AHOBgfpXif/AAmvib/n7tP/AAFH+NH/AAmvib/n7tP/AAFH+NNcPZktpr/wJ/5EvirKG7uD/wDAV/mersSzFj1JyaSvKf8AhNfE3/P3af8AgKP8aP8AhNfE3/P3af8AgKP8ay/1Xx3937/+Ab/65Zd2l93/AAT1agda8p/4TXxN/wA/dp/4Cj/Gj/hNfE3/AD92n/gKP8aP9V8d/d+//gB/rnl3977v+CZWon/ia33/AF8v/Oux8FeOn0jwXrnhW+uGS0urd2spN3+plPVM9g38/rXCvJJJLJNKwaSRy7kDAJPXimthhhgCPQ19/SpuNKMJbpI/MK1VSrzqR2bb+9lmO6uti/6VcdB/y1b/ABrstc8dSXXwp8PeD7K4dwsLPqUu7JY+Y22PP6n8K4XNIML90AfStGkzFSaTJVP7+3/67x/+hivcn++frXhBLZVlOGVgynrgg5FdAfGviYnP2u0/8BR/jXzmf5VXx84SpW0T3PreGM7w2WQqRr395rZX2+Z69a315awyRW1xJCkjBnCHGSOlWW13V2n8838vmbXXcD1D/eH414x/wmvib/n7tP8AwFH+NH/Ca+Jv+fu0/wDAUf414a4czFKykvvf+R9JLi3KpO7i/wDwFf5nsuoazqmoW6295eSSwqQQh6ZAwCfXinjX9ZCKg1CXaoAAzxgY/wABXi//AAmvib/n7tP/AAFH+NH/AAmvib/n7tP/AAFH+NP/AFdzK9+Zf+BP/In/AFrym1uR2/wr/M9nTXdYWTzBqM+7zPNyWz82MZ/Kku9a1S6ZmnvHfLpJjsGT7pA7Yrxn/hNfE3/P3af+Ao/xo/4TXxN/z92n/gKP8aP9XcytbmX/AIE/8gXFeUp35H/4Cv8AM9lk1rVZF2vfSkbg3XuDkH86lk8QaxJDLFJes6SlmcMoOSeprxX/AITXxN/z92n/AICj/Gj/AITXxN/z92n/AICj/Gj/AFdzL+Zf+BP/ACD/AFqyj+R/+Ar/ADPZoNb1SCzjs4rtlgjOUXA+XnPH40+51/WLgOJL5/nGGKgKWGc8ke4rxb/hNfE3/P3af+Ao/wAaP+E18Tf8/dp/4Cj/ABo/1dzK1uZf+BP/ACD/AFqyi9+R3/wr/M9mk1rVZJ453vZGkiJZG7gkYJ/KhNc1ZGdlvpQX27ueu37v5V4z/wAJr4m/5+7T/wABR/jR/wAJr4m/5+7T/wABR/jR/q7mX8y+9/5B/rXlNrcj/wDAV/meyNrGqMJR9umxKgSTB+8oOQPwNO1LWtU1KBYL28eaNTuCngbvU+9eM/8ACa+Jv+fu0/8AAUf40f8ACa+Jv+fu0/8AAUf40v8AV3MbNcy+9/5DXFeUpp8juv7q/wAz1avJPGp/4q/Uf95P/Qal/wCE18Tf8/dp/wCAo/xrFvru5vr6W9u3V55SN5Vdo4GBxXq5Hk2JwOIdSra1raPzR4nEnEGEzLCqlRvdST1Xk/M9k/Y4/wCSr6l/2Bj/AOjRRTf2Nj/xdfU/+wMf/Roor6Op8R8pR+BGJ+1Mf+L1ar/1wt//AEAV5dmvTv2qjj416p/1wt//AEAV5burWL0RjNe8yTNGaj3Ubqq5NiTNGaj3UbqLhYkLY6mus8JfDrxl4nKvp2jyw2xPNzdAxRj8+T+ArkrS4uLO9S9s7ma3uEGFdCOPwORW8fH3jrZj/hMtbAA4AuOB+lS2+g4qPU9v8IfAfRbHbP4lvJNVmGD5EeY4Qffua9T0/RtI0+wOn2Wl2dvakYaJIVCt9fWs34b3VzfeANDvLyeS4uZrRWklkOWdvU10FYNt7nWklsedeLvg34O10vPa276Pdtz5locIT7p0x9MV5D4t+C/jLRA89hFHrVovO+2+WQD1KH+hNfUi/eH1r5M+IfjXxlZ+O9ZtrPxXq9tBFdMscUU+FQegGKuDkZ1Ix6o4i4intp2t7mGWCZfvRyoUYfUHmo81Z1zWta10oda1i+1AodwMzgnP1xk1S3VqmzncV0JM0ZqPdRup3CxJmjNR7qN1FwsSZozUe6jdRcLEmaM1Huo3UXCxJmjNR7qN1FwsSZozUe6jdRcLEmaM1Huo3UXCxJmjNR7qN1FwsSZozUe6jdRcViTNGaj3UbqLhYkzRmo91G6i47EmaM1Huo3UXFYkzRmo91G6i47EmaM1Huo3UXFYkzRmo91G6i47EmaM1Huo3UXCxJmjNR7qN1FwsSFgoJJAA6k1v+EfB/iDxTIBpNovk97mdxHEPxPX8M1zbEMpVhkHqDQrMqBFkmVF6KsrAD6DNJtjSXU+hvB3wK0VCs3iLWP7TkHJtrV9kY9iRyfrxXreg6Ho+g2wttH022sowMHykAJ+p6k18+/sru58b34MkjD7GeGckdfc19J1hK99Tpha2iIb61tb+3a3vraG6hb70cyB1P4GvMfGPwT8Jair3GlzPoNwxzlG3Qk+6n+hFeqV5N+1IzL8Prba7r/pq52sR29qUb3HJK2p5D4u+GPinw8HmEdvqlmvPn2cgYgf7SdQfYZriA4JIzypww7g+hpoklByJ7gH2mb/ABpiBUztUAsck+proTfU5Wl0Js0ZqPdRup3JsSZozUe6jdRcLEmaM1Huo3UXHYkzRmo91G6i4rEmaM1Huo3UXCxJmjNR7qN1FwsSZozUe6jdRcdiTNGaj3UbqLhYkzRmo91G6i4WJM0ZqPdRuouFiTNGaj3UbqLhYkzRmo91G6i4WJM0ZqPdRuouKx7d+xkf+Lr6n/2Bj/6NFFN/YvOfivqf/YGP/o0UVhP4jqp/CYX7Vh/4vbqn/Xvb/wDoAryzdyB1J6ADrXqH7V5/4vdqn/Xvb/8AoArj/hnhvGloGAI2ScEZ/hrLE4j6vh5VbX5Vc2weF+tYqFFu3M7XMD5v+eb/APfJo+b/AJ5v/wB8mvf/AC4/+ecf/fIo8uP/AJ5x/wDfIr5X/WyX/Pr8f+Afaf6jw/5/P7v+CeAfN/zzf/vk0fN/zzf/AL5Ne/8Alx/884/++RR5cf8Azzj/AO+RR/rZL/n1+P8AwA/1Hh/z+f3f8E8A+b/nm/8A3yaCHII8t/8Avk17/wCXH/zzj/75FHlx/wDPOP8A75FH+tkv+fX4/wDAD/UeH/P5/d/wR3gj41eF9F8IaVpF3p2rtcWlusUhSEFSR6c1sf8AC/vB/wD0Dda/78D/ABrF8uP/AJ5x/wDfIo8uP/nnH/3yKj/Wl/8APr8f+Aaf6mR/5/f+S/8ABNtfj94PDA/2brXX/ngP8a+e/GOpR6z4q1PVraGdILq4aSNZE+YA+te0+XH/AM84/wDvkUeXH/zzj/75FNcVSX/Lr8f+AKXBUXvW/D/gngHzf883/wC+TR83/PN/++TXv/lx/wDPOP8A75FHlx/884/++RVf62S/59fj/wAAj/UeH/P5/d/wTwD5v+eb/wDfJo+b/nm//fJr3/y4/wDnnH/3yKPLj/55x/8AfIo/1sl/z6/H/gB/qPD/AJ/P7v8AgngHzf8APN/++TR83/PN/wDvk17/AOXH/wA84/8AvkUeXH/zzj/75FH+tkv+fX4/8AP9R4f8/n93/BPAPm/55v8A98mj5v8Anm//AHya9/8ALj/55x/98ijy4/8AnnH/AN8ij/WyX/Pr8f8AgB/qPD/n8/u/4J4B83/PN/8Avk0fN/zzf/vk17/5cf8Azzj/AO+RR5cf/POP/vkUf62S/wCfX4/8AP8AUeH/AD+f3f8ABPAPm/55v/3yaPm/55v/AN8mvf8Ay4/+ecf/AHyKPLj/AOecf/fIo/1sl/z6/H/gB/qPD/n8/u/4J4B83/PN/wDvk0fN/wA83/75NfQCQrI4SOBXYnAVUBJNSiwnLsi2EhZDhgIOV+vHFNcVze1L8f8AgCfBNNb1/wAP+CfPXzf883/75NHzf883/wC+TX0GLSTyxILNijHaG8rgn0zjrRHaSSHEdmznJGFiz9e1H+tc/wDn1+P/AAA/1Jp/8/8A8P8Agnz583/PN/8Avk0fN/zzf/vk19CLYzMWC2MjFeGxD9368Uklq8aCSS0KIejNFgH8cUf61VP+fX4/8AP9SqX/AD//AA/4J8+fN/zzf/vk0fN/zzf/AL5NfQf2STyPP+xt5OceZ5Xy5+uMU42M4cIbCTewyF8g5I/Kj/Wqp/z6/H/gB/qVS/5//h/wT56+b/nm/wD3yaPm/wCeb/8AfJr6Da0kVgrWbKSdoBh5J9OnWmCEMGZYAQv3iI+F+vpS/wBa5/8APr8f+AH+pNP/AJ//AIf8E+f/AJv+eb/98mj5v+eb/wDfJr6ENnKFVjZOFb7p8ng/Tike1eONZZLQpG33XaLAb6HFP/Wuf/Pr8f8AgB/qVS/5/wD4f8E+fPm/55v/AN8mj5v+eb/98mvoEW5bbtts7/u4j+99OOadHZySf6uzZ/8Adhz/AEo/1rn/AM+vx/4Af6k0/wDn/wDh/wAE+fPm/wCeb/8AfJo+b/nm/wD3ya+gVg3P5a24Z842iPn8qctq7RtItoWjX7zCLIH1OKP9a5/8+vx/4APgmmv+X/4f8E+fPm/55v8A98mj5v8Anm//AHya+hGs5VClrJ1DDK5hxke3FNjtjIyrHa7y33QsWc/Tij/Wuf8Az6/H/gB/qTT/AOf/AOH/AAT59+b/AJ5v/wB8mj5v+eb/APfJr6BNuQzKbXBT748rlfrxxUj2M6LuewkVfUwYH8qP9a5/8+vx/wCAH+pVP/n/APh/wT56+b/nm/8A3yaPm/55v/3ya+hDZTKqM1i4WT7hMPDfTjmmeR93/Rx8xwv7vr9KP9a5/wDPr8f+AC4Jp/8AP/8AD/gnz983/PN/++TR83/PN/8Avk19Bi1csFFoSxGQPK5I/Kn/ANn3OQv9nS5PQeQc/wAqP9aqj/5dfj/wBPgqkv8Al/8Ah/wT55+b/nm//fJo+b/nm/8A3ya+hPscux3+xPtjOHbyeFPvxxSSWrxoryWZRG+6zRYB+nFH+tc/+fX4/wDAH/qVT/5//h/wTyj4YeNrnwLrc+pw6R/aJmhMRjeQx7ffODXov/DReo/9CTF/4Gt/8TWoljO5IWwkYqcMBBnH14pEsZndkSxdmUZYCHJA9TxS/wBaJv8A5c/j/wAApcG00v4/4L/MzP8AhovUf+hJi/8AA1v/AImuV+J3xYvPHOgxaTL4bXT1SYS+as5kJx2xtFd0LfIB+zcEZB8vqPXpTo7V5I2ljtC8afedYshfqcUlxTL/AJ9fj/wBvgyFta/4f8E+fPm/55v/AN8mj5v+eb/98mvoKO1eTb5doX3Z27Ys5+nHNSf2fcZI/s+XI6/uDx+lUuKqj/5dfj/wCHwVSW9f8P8Agnzz83/PN/8Avk0fN/zzf/vk19BfZXzj7Ic5Ax5Xc9O1H2c7d32X5eTnyuOOvaj/AFrn/wA+vx/4Af6k0/8An/8Ah/wT59+b/nm//fJo+b/nm/8A3ya+gHhVDh4FU4zhkA4pPLj/AOecf/fIpf62T/59fj/wB/6kQ/5/P7v+CeAfN/zzf/vk0fN/zzf/AL5Ne/8Alx/884/++RR5cf8Azzj/AO+RR/rZL/n1+P8AwA/1Hh/z+f3f8E8A+b/nm/8A3yaPm/55v/3ya9/8uP8A55x/98ijy4/+ecf/AHyKP9bJf8+vx/4Af6jw/wCfz+7/AIJ4B83/ADzf/vk0fN/zzf8A75Ne/wDlx/8APOP/AL5FHlx/884/++RR/rZL/n1+P/AD/UeH/P5/d/wTwD5v+eb/APfJo+b/AJ5v/wB8mvf/AC4/+ecf/fIo8uP/AJ5x/wDfIo/1sl/z6/H/AIAf6jw/5/P7v+CeAfN/zzf/AL5NHzf883/75Ne/+XH/AM84/wDvkUeXH/zzj/75FH+tkv8An1+P/AD/AFHh/wA/n93/AATwD5v+eb/98mj5v+eb/wDfJr3/AMuP/nnH/wB8ijy4/wDnnH/3yKP9bJf8+vx/4Af6jw/5/P7v+CeAfN/zzf8A75NHzf8APN/++TXv/lx/884/++RR5cf/ADzj/wC+RR/rZL/n1+P/AAA/1Hh/z+f3f8E8A+b/AJ5v/wB8mj5v+eb/APfJr3/y4/8AnnH/AN8ijy4/+ecf/fIo/wBbJf8APr8f+AH+o8P+fz+7/gngHzf883/75NHzf883/wC+TXv/AJcf/POP/vkUeXH/AM84/wDvkUf62S/59fj/AMAP9R4f8/n93/BPAPm/55v/AN8mj5v+eb/98mvf/Lj/AOecf/fIo8uP/nnH/wB8ij/WyX/Pr8f+AH+o8P8An8/u/wCCeAfN/wA83/75NJu5I5BHUEV9AeXH/wA84/8AvkV5F8UML4umCqAPKToMdq9DLM+ljq/snC2l9/8AgHl5xwzHLsN7dVObVK1rb/M9L/YsOfivqn/YG/8Aaoopv7FJz8V9V/7A3/tUUV70tz5uGxg/tZHHxv1T/r3t/wD0CuO+FzZ8bWn/AFzk/wDQa679rU4+OGp/9e1v/wCgV5/4M1e20TxHb6jdRyvCiupEYy3IwK5MwhKphKkIq7aZ25XUhSx1Kc3ZKSue70VxH/CzdA/59dR/79j/ABo/4WboH/PrqP8A37H+Nfnn9lY3/n0/uP1P+2sv/wCf0fvO3oriP+Fm6B/z66j/AN+x/jR/ws3QP+fXUf8Av2P8aP7Kxv8Az6f3B/bWX/8AP6P3nb0VxH/CzdA/59dR/wC/Y/xo/wCFm6B/z66j/wB+x/jR/ZWN/wCfT+4P7ay//n9H7zt6K4j/AIWboH/PrqP/AH7H+NIfih4e5/0bUeOv7ocfrR/ZWN/59P7g/trL/wDn9H7zuKK4j/hZ2gf8+uo/9+x/jR/ws3QP+fXUf+/Y/wAaP7Kxv/Pp/cH9tZf/AM/o/edvRXEf8LN0D/n11H/v2P8AGj/hZugf8+uo/wDfsf40f2Vjf+fT+4P7ay//AJ/R+87eiuI/4WboH/PrqP8A37H+NH/CzdA/59dR/wC/Y/xo/srG/wDPp/cH9tZf/wA/o/edvRXEf8LN0D/n11H/AL9j/Gj/AIWboH/PrqP/AH7H+NH9lY3/AJ9P7g/trL/+f0fvO3oriP8AhZugf8+uo/8Afsf40f8ACzdA/wCfXUf+/Y/xo/srG/8APp/cH9tZf/z+j9529FcR/wALN0D/AJ9dR/79j/Gj/hZugf8APrqP/fsf40f2Vjf+fT+4P7ay/wD5/R+87eiuI/4WboH/AD66j/37H+NH/CzdA/59dR/79j/Gj+ysb/z6f3B/bWX/APP6P3npHhm7jsdctrmWVYkUnLshYDI9Bz+Vdo/iLRPIvYYdTKSSvG3mSxyMGwhB2kc4yR1rwP8A4WboH/PrqP8A37H+NH/CzdA/59dR/wC/Y/xrsoYfMKEeWNJ/c+1u5wYnF5XiJ88q6+TXe/Y9tOvWCLY3EerSrDCsKPp6wcFkYFmyeOevrU8XiDRdMhljt7trxm+0yqUjaPmQ5VM9QfevC/8AhZugf8+uo/8Afsf40f8ACzdA/wCfXUf+/Y/xq1TzFaqi/uf+Zm6uUvR11b1X+X/BPe7jxPo9xZXSR3y28szIwDwucfuwCMr1Oe5rO1/XNNuNGuIYtQe6aa2hhjtzCVELr958njn2rxX/AIWboH/PrqP/AH7H+NH/AAs3QP8An11H/v2P8ac4ZlNNOi9fJ/5+YqdTKack1XWnmulvLyPbrTXtMjsoZHv3ESWYtzp3lHHmZ+/np7+tXbfxpp8mvTiQeRZBJvKuHDOzM4AHA5VeOgrwM/E7w/kD7LqOT0Hljn9aF+J/h9hlbXUT/wBsx/jTjDM42tSf3dv66WFKeTzvzVlrfqtL/L87nvWmeJtEt5Yob24+0Rfa2uDLHE37sgfKRu5Poay/C2raDYaJe2V+0zS6i7rKUjyI0A+TPrzzxXjX/CzdA/59dR/79j/Gj/hZugf8+uo/9+x/jU+yzG6fsdr9O/8AX4le2ynlcfb726rpe3T+rI90i8YafFdWlmqM1mkUay3DZJBVSMKnbnv3qj4j1jT77wylut6ZbkGPbGiMoAUYO4HjP0614z/ws3QP+fXUf+/Y/wAaP+Fm6B/z66j/AN+x/jRKlmU4uMqTs/IcK2UQmpxrK68z3iHxF4biTSooZZ1OlOrRSPDlZMoQ3A56460n/CRaLNprQ29/JpVxNB87CFmEcnmBmAx2IB/OvCP+Fm6B/wA+uo/9+x/jR/ws3QP+fXUf+/Y/xquXMrW9j+D9O/Yz58pvf2/4r17d3c9o07X9Gt/F1/rsizbQoFqiRjc7HAL88DgH86nm8UaVp1nNDpMbXPm3MsirJlFRXHcdGwc14h/ws3QP+fXUf+/Y/wAaP+Fm6B/z66j/AN+x/jUKlmUU0qT6vbvuaSr5TKScqydkla/bb+vNnur+L9Om1JLUgxWPl4a5YM5DeVt4XsMnt1qnpGpaRp2n/wBmxauPNaKRUvUt2AiZueh59uK8W/4WboH/AD66j/37H+NH/CzdA/59dR/79j/Gn7PMm+Z0m36Pr03/AOD5iVbKVHljXSWnVdL66rz9PI9y0rXdAtDepfX11fyXxEM0/kAfuwmM4+pz68VBB4mtR9gjuLya4igspopVZTh3LfJ+nftXin/CzdA/59dR/wC/Y/xo/wCFm6B/z66j/wB+x/jR7PMrJKk/ufe/fuHtspbbddfeu1u2mn6HvMHibSoL1ruTU5LiKaaJ4bcwnFoFHPt7cetZl/rukXGpaHeQhoRBK0l2nl8IxbJx6g9a8Z/4WboH/PrqP/fsf40f8LN0D/n11H/v2P8AGiVPMpKzpP7n3v3CFXKYPmVdX23Xa3b+vvPcr7xRpMul3MMTOt0lkY7SZYyDuLklT+YOafa+KrJ9Su3n1F1jexhiiaSNyBIFXfwvI5B5714V/wALN0D/AJ9dR/79j/Gj/hZugf8APrqP/fsf40+TM7p+yf3Pz8/P8hc+UWa9svvXl5eX5nuVrreitEiXGqyxRxrMkscUbjz2Ykq/v6YanXPiTQr4W1tdPItvAbdmOwt5mxPmUD+HmvC/+Fm6B/z66j/37H+NH/CzdA/59dR/79j/ABo5Mxtb2P4P/MPaZTfm9v8AitPwPctR8VafNc3l9Z3d1BJd6e0TxsmD5wOFbjjle9PPiLTLhIlh1aTT5I2gkllELEzBVIZOPf8AA14V/wALN0D/AJ9dR/79j/GkPxO8PgZNrqIH/XMf40cmZXu6T+5/5h7TKEklWWnmv8j3eXxToU9tLC0bRYtpvIIj+47sfkPsRjntVLw5rGkxaNZW93fzWYt0lWaGNW/fM33WyOD6YNeK/wDCz/D+cfZdRzjP+qHT86X/AIWboH/PrqP/AH7H+NL2eZOSk6Plt6f5DVXKVBwVdau+68/LzPb31/Q4tEsdPs7i5il09opIpRHgOc5kHrznv6VLb+JrCW31dJtS2PcXhkgaWNzmPbgfd6fQ14X/AMLN0D/n11H/AL9j/Gj/AIWboH/PrqP/AH7H+NNQzK/8J/c/Tv2E6mUtP9+u+6737dz3ez8WaRHpUUcxZrtbcl38s8zocRn6baB4l8OrBp9tG0xWykQEyQ5SZGGJRgc+/NeEf8LN0D/n11H/AL9j/Gj/AIWboH/PrqP/AH7H+NPlzO1vZfh/XqTzZRdv2/4/8Dtoeia5etqGr3N2TlWciPAwAg4UY7cVSriP+Fm6B/z66j/37H+NH/CzdA/59dR/79j/ABrgllmOlJydJ6+R6kM4y6EVGNaNl5nb0VxH/CzdA/59dR/79j/Gj/hZugf8+uo/9+x/jU/2Vjf+fT+4r+2sv/5/R+87eiuI/wCFm6B/z66j/wB+x/jR/wALN0D/AJ9dR/79j/Gj+ysb/wA+n9wf21l//P6P3nb0VxH/AAs3QP8An11H/v2P8aP+Fm6B/wA+uo/9+x/jR/ZWN/59P7g/trL/APn9H7zt6K4j/hZugf8APrqP/fsf40f8LN0D/n11H/v2P8aP7Kxv/Pp/cH9tZf8A8/o/edvRXEf8LN0D/n11H/v2P8aP+Fm6B/z66j/37H+NH9lY3/n0/uD+2sv/AOf0fvO3oriP+Fm6B/z66j/37H+NH/CzdA/59dR/79j/ABo/srG/8+n9wf21l/8Az+j9529FcR/ws7QP+fXUf+/Y/wAaT/haHh7j/RtR56fuhz+tH9lY3/n0/uD+2sv/AOf0fvO4oriP+Fm6B/z66j/37H+NH/CzdA/59dR/79j/ABo/srG/8+n9wf21l/8Az+j9529FcR/ws3QP+fXUf+/Y/wAaP+Fm6B/z66j/AN+x/jR/ZWN/59P7g/trL/8An9H7zt6K4j/hZugf8+uo/wDfsf40f8LN0D/n11H/AL9j/Gj+ysb/AM+n9wf21l//AD+j9529eP8AxVOPGEv/AFyT+VdT/wALN0D/AJ9dR/79j/GuC8ba1a65r8l/aRzRxFFUCUYOQK9rIcDiaGL56kGlZnz/ABNmWExOB5KVRSd1oj1v9iY5+K+q/wDYG/8Aaoopv7EZz8WNW/7A3/tUUV9m9z4COxgftcH/AIvjqn/Xtb/+gCvJc19P/tBfBXxz4y+J97r+hwWT2U0MSKZJwrZVcHiuA/4Zs+KH/Ppp3/gUKLhY8fzRmvYP+GbPih/z6ad/4FCj/hmz4of8+mnf+BQouKx4/mjNewf8M2fFD/n007/wKFNf9mv4nspU2unjPpdCi4WPJbWGe6mEFrBLcSk4CRIWOfwr0Pwr8FfHuu7JJdPTSLZust620j32Dk123h/4PfHjw/CIdFvLGxUDG6OSLcR7tjJrpfC/hv45aJ4x0S68Xa99o0Z7vy7mITI28FTgYA9cUXHYPCX7PnhjTis3iC9udZnHPlg+VCD9Byw+tenWHhjw3Y6adNs9C06GzIwYVgXaRWvRSGeYeKvgZ4G1rfJZW82i3B6NZt8g/wCAHivJvFX7P/jDTN82jXFrrMA5CqfLlA+h4J+lfVFec/FzS/iTrOtaPY/DzVPsTLbTS3Y8xVD4ZQp5+pp3FY+TNa0jV9FuGt9Y0u8sJV6rPEV/XpVHNfReo/DP9onUbc2+oaxa3kJ6pPJE4/UVyf8AwzX8Ud7u1tp5ZzuP+lL1ouFjyDNGa9g/4Zs+KH/Ppp3/AIFCj/hmz4of8+mnf+BQouKx4/mjNewf8M2fFD/n007/AMChR/wzZ8UP+fTTv/AoUXCx4/mjNewf8M2fFD/n007/AMChR/wzZ8UP+fTTv/AoUXCx4/mjNewf8M2fFD/n007/AMChR/wzZ8UP+fTTv/AoUXCx4/mjNewf8M2fFD/n007/AMChR/wzZ8UP+fTTv/AoUXCx4/mjNewf8M2fFD/n007/AMChR/wzZ8UP+fTTv/AoUXCx4/mjPzBRksegAyT9BXsH/DNnxQ/59NO/8ChV7QfgJ8Y9CnafSv7OglY53mWNyD7bgcUXCx5/4U+GvjfxMVbTdBuFgbpPc/uo8fU16z4V/ZyjXZN4o15pD1NvYrtB9i55/Kp7vwN+0tFbSSt4kACKWOLiPoPwr2zQJJ5dCsJLpy9w1unmsf4nxyfzouOxi+Fvh/4O8MqP7I0G1SXGDPKvmSt9WPWqniz4YeB/ExeTUNDhiuG63FqfJk/MV2VFIZ85+Kv2cr2PdN4Y15LgdRb3qbG+gYcfia8l8UeCfFnhmVk1rQryBQceciF42+jDrX2P8Ql1qTwjdweHbg2+rTlIbSQEDbIxwOteUN8P/wBpV4zHJ4ijdCMMrTxkEfTFO4rHzcGB6HNGa9m1L9nf4s6lem8vIdNeYjBKzIgP4LgVD/wzZ8UP+fTTv/AoUXFY8fzRmvYP+GbPih/z6ad/4FCj/hmz4of8+mnf+BQouFjx/NGa9g/4Zs+KH/Ppp3/gUKP+GbPih/z6ad/4FCi4WPH80Zr2D/hmz4of8+mnf+BQo/4Zs+KH/Ppp3/gUKLhY8fzRmvYP+GbPih/z6ad/4FCj/hmz4of8+mnf+BQouFjx/NGa9g/4Zs+KH/Ppp3/gUKP+GbPih/z6ad/4FCi4WPH80Zr2D/hmz4of8+mnf+BQo/4Zs+KH/Ppp3/gUKLhY8fLADJOBW54Z8I+KPEs3l6Jod7djODIIyEX3LHjFeiw/s3fFKG6juY7XTRLH90m5Uj8jwa6Cb4a/tC6fpztHraQwQIW2R3SgBRycAUXHYz/C37Out3W2XxJrMGnJ/FDajzZB/wACPy16x4V+D/gPw+Ulj0gX9yvPn3reYQfUA8LXcWBdrC2aQ5cxLuPqcc1NRcdjD8QeEPC+v2wt9W0GwuUUYUmEKyfQjpXlfin9nXRLrfL4b1i506T+GG5/exZ/3vvV7hRSA+OfFPwd8faBvkOkHUrdf+W1k3mcepXqK4GeOaCUw3EMsMgOCkiFT+Rr6v8Aip4f+J3iPxgsHgLVGtLa1so2uE88Rgs5bB56/drz/X/gX8adfXbrMljen+/JcJv/AO+hzTuKx4bmjNevj9mz4oAY+yad/wCBQpf+GbPih/z6ad/4FCi4rHj+aM17B/wzZ8UP+fTTv/AoUf8ADNnxQ/59NO/8ChRcLHj+aM17B/wzZ8UP+fTTv/AoUf8ADNnxQ/59NO/8ChRcLHj+aM17B/wzZ8UP+fTTv/AoUf8ADNnxQ/59NO/8ChRcLHj+aM17B/wzZ8UP+fTTv/AoUf8ADNnxQ/59NO/8ChRcLHj+aM17B/wzZ8UP+fTTv/AoUf8ADNnxQ/59NO/8ChRcLHj+aC3Gc17B/wAM2fFD/n007/wKFNP7NfxPLo/2TTso25f9KGM/1ouFjzPQtB1zXZxBo2kX1+5/54xEj8+leoeFv2ffFuoFJdcvLTR4TyUz5spHsBwD9a6Kz+FP7QVlbi3sdWgtYR0SG5RFH4CvX/hkurx+CrKDX7hrjVIGkhupC2dzq5B579KLjscr4V+BvgXRdkl5aza1cDq943yE/wC4OBXcX3hnw5faaNNu9C06azAwIWgXaBWtRSGeN+K/2ffC2oM82hXt3o0x5EefNiJ9MHlR9K8o8U/BDx7ooeS2s4tZt1/jsmyx/wCAHmvruvPvi/o/jvX5tM03wFqBs7tUee4/eiMMgIA5PuadxWPkC+tbuxuGt761uLWZTgpNGVOfxqDNe8658F/jlrkBh1i6s75CMfvrhCQPY9RWIn7NXxORAq2mn4AwM3QouFjyHNGa9g/4Zs+KH/Ppp3/gUKP+GbPih/z6ad/4FCi4rHj+aM17B/wzZ8UP+fTTv/AoUf8ADNnxQ/59NO/8ChRcLGv+w/8A8lX1b/sDf+1RRXe/sw/CLxl4C8d6hrHiKG0jtZ9O+zp5Uwdi/mBunpiikUfR1FFRXFzb2+PtFxFDu6b3C5/OgCWiqn9p6b/0ELT/AL/L/jR/aem/9BC0/wC/y/40roLFuoNQF21lMti8KXRQ+U0oJQN2yBzio/7T03/oIWn/AH+X/Gj+09N/6CFp/wB/l/xougscXc6n8SNPOL3TdKuIwcCazV3z6kqSCo/OqEmr6hr9xZx3N/phWCcTeVHG6SsVB6K/OOeuK9D/ALT03/oIWn/f5f8AGs/VYPDGqoV1A6dPkY3GRQ2PTcDkfnRdBY589aKdc6FaW/zaP4mijUc/Z7qVZY8dlU5yg/OqDS6rE4hexs52/wCe0F/GIv8Ax4hv0ougsXaoXtxdaZqkGqW15YW7iB4dt3nDgsG+XByTx0q7baTPdc6n4lsbNDwYrCRd3sRI3I+mK2NL0nwjp7mSJrKWckFpp5xI7Ed8k8H6YougsYFr4i8c6gP+JRp9hdqRlZZIpIYj6jLc5/Cuv8Mr4hWzc+IpNPe5ZsoLNWCqvod3U+9Wv7T03/oIWn/f5f8AGj+09N/6CFp/3+X/ABougsW6Kqf2npv/AEELT/v8v+NH9p6b/wBBC0/7/L/jRdBYt0VU/tPTf+ghaf8Af5f8adFf2MsgjjvbZ3PRVlUk0XQFmiiimAUUUUAFFNlkjhjMksixoOrMcAfjVb+09N/6CFp/3+X/ABpXQFuiqn9p6b/0ELT/AL/L/jR/aem/9BC0/wC/y/40XQWLdFVP7T03/oIWn/f5f8aP7T03/oIWn/f5f8aLoLBrP/IJvP8Arg/8jXBaD/yBbP8A65Cu11K+sJtPuIY7+0LvEyqPOXkkfWvPdMvLi206C3k0998abWxPHjP50XQG1RWd/aUv/QPk/wC/0f8AjR/aUv8A0D5P+/0f+NF0BLqv/Lj/ANhC3/8AQ69Hry6a5nu57KJbIxhb2GR3edMKqtkk816N/aem/wDQQtP+/wAv+NF0Bboqp/aem/8AQQtP+/y/40f2npv/AEELT/v8v+NF0Fi3RVT+09N/6CFp/wB/l/xo/tPTf+ghaf8Af5f8aLoLFuiqn9p6b/0ELT/v8v8AjVsEMAykEHoRTuAUUUUAFFFBIAyeBQAUVU/tLTf+gha/9/l/xo/tPTf+ghaf9/l/xpXQWLdFVP7T03/oIWn/AH+X/Gj+09N/6CFp/wB/l/xougsZnitvFkYik8Mppc2AfMivCylj7MOlcfqniHxb9nm0/V4dP04zKYt8lvIUbIwSGBIx7nFeh/2npv8A0ELT/v8AL/jTZb/SpY2jkvbJ0YYKtKpBFF0FjjLIxtZxGGVJowoUSIwKtj0IqWr9/oPhO4lae3u4tPuCADLZ3QjOPTH3cfhWXc2N/ZnNrrWl6nHydskixSAegIJDH3OKLoLEtABJwOapwtq10dqW+n2OOr3d6jAj2CE8/WtC38P6XMAdZ8SC+HIaGOVYYWHoVByfrkUXQWMSTU7nSNdubzTr6waW4iihkgkjeV1KFscJyM7u9athqHxKv5Y/K07SLS2Jw8t0HVx9EBOfzrptNXw5psYSxfToBjblHXcR7nOT+NXP7T03/oIWn/f5f8aLoLFqPdsXfgtgbsdM0tVP7T03/oIWn/f5f8aP7T03/oIWn/f5f8aLoLFuiqn9p6b/ANBC0/7/AC/40f2npv8A0ELT/v8AL/jRdBYt0UyGWKaMSQyJIh6MjAj9KfTAKKKKACiiq8t9YwyGOW8t43HVWlAIouBYoqp/aem/9BC0/wC/y/40f2npv/QQtP8Av8v+NK6CxbrK8T/8JALEN4d+wG5U5ZLsNtcegK9D71a/tPTf+ghaf9/l/wAaP7T03/oIWn/f5f8AGi6Cxwlz4l8caecavYafZ4xmVYZZYiT2DLyfyqHw6irYOq3dvdu00ksrQHKqzsWI9uvevQTqWmkc39of+2y/41ialpHhG+cSs9nbzrnZNbzrG6k9+Dgn6g0XQWMqim3OlT2uTpviSwvI+AsV9IAw9SZF5J/AVUWbVZHMKWNnA3/PWe/j8r6/KS36UXQWLtZmoX8ml6vHqFpfWUVykDQtDOrOxVmByFT5uo9K1bbQ7a4w2r+J42HXyLSVYkHqpOcuPyrd0q18LaWqiw/s6ErnDCRS3/fROf1ougsc1a6v8R78j7BpmlJGSMzXSvGMH+JRkk/pXdWAuls4hfNE9yFHmtECELd8A84qP+09N/6CFp/3+X/Gj+09N/6CFp/3+X/Gi6Cxboqp/aem/wDQQtP+/wAv+NH9p6b/ANBC0/7/AC/40XQWLdFVP7T03/oIWn/f5f8AGpre6trjP2e4hmx12OGx+VF0BLRRRTAK80+L8ENxrekJPEsiiKUgMMjPFel15x8V/wDkPaT/ANcpf6V4XEzaymvbt+qO/K/97p+pxv8AZun/APPlB/3zR/Zun/8APlB/3zVuivwr2k+7PvuSPYqf2bp//PlB/wB81Xli0KJpVlFghiwZAzKNmemfTNadeLfEb4e+KtZ8Ya3f6ZHCbHVJbfzg0+0tHCgKjHu+fyrvy+lDEVHGrV5Fbd+q8+138jnxEnTinCFz1Tb4f+2fY92n/adu/wAneu/b6464pIW8OTIzwyabIqkKxSRSAT0HWvLv+EF8SG5Wx/se3Fwt+bxtc+0je8WzHk4+9z930xzWNonw18ZQwwB9PjthHDbRSq90h3tGxJZdvbnvzXoxy/DOLbxNtuq/z/4Pc5Xial/4X9fce2TpoEFutzMdPigf7sjsoVvoehpJR4eitUupW06O3c4SVnUI30PQ15TqXhfxle+C9A0GTw2VfRrrzHdb6M/aE+blQRx16Guh8SaZdz6L4UVNDtrx9NumkutNlu413KY2UfN908kGsv7Pi2lGrfV7NPRXs9+vnorlPFNJtwttv/XQ7OZvDcLRrNJpsZlAaMNIo3g9COeakaPQVWNm+wBZPuEsuG5xx688V5Do3gLxRputaZe3GkrfwJAA0cV1GVgzLu2fODlVHcVdv/hz4gdtYhj8p7aC4jXRAZsFYXnWWYn0II4q5YHDRkl9Y+fzt39H6XfQSxFRq/sz08/8I8JJoy+nB4BmZd65jHqwzx+NRmbwuIBObjShEz7A/mptLemc9a8ul8D+In8Pajo6+F7MXwhnX+1jefPdl3VlAHbIHO7p2qHVPA/iK40Cyji8OSLd2xcAPdQsCWUAFlA2lcj6inHAYdtXxHW267b79fvXUHiKn/Pv8H/keyjTdOIBFnAQf9mj+zdP/wCfKD/vmm6DDdW+h2FverEt1HbxpMIvuBwozt9s1drwpTlGTSkd6imr2Kn9m6f/AM+UH/fNTaPZWkPinQZIbaON/wC0Y+VGD0NS0/Tv+Rl0L/sIx/1r08jqSeZUNftL8zlx8V9WqadGe10UUV++n58FFFFAHJ/FpVfwPdo6hlZkBB7jcK8y/s3T/wDnyg/75r074r/8iVdf76f+hV55X5Zx/KSxVGz+z+p9Zw8k6U79/wBCm+n6ailmtLdVAySVAAFVph4ehQPM2nRqVDhndQCp6Hr0rSnijngkgmXdHIhRx6gjBrxK8+G/iltAuo5oY7y6gv4IrJEnUE2UTlhy3AY56H0r5DA0qddv2tXl1X4/PoexiJyp/BC565EugSxGaM6e8YXcXVlIAzjOfTNJL/wjsSI8r6ciu+xGZ1AZvQc8mvL9V8B+J9Ss7prZZdK3aVHbLa+fGfOkWYsQ5UYAxzkVBY+BvEmnTi4vfDdpr8UiTwpay3YVbZndSJc+4BBxyK7VgcO1f6xr2uu3du342MHiKn/Ps9ca20ZY5JGiswkRxIxxhD7ntUcC6BPbvcQNYSwIcNIjqVU+5zgV523h/wAWxeHvE/htdAjaPU5Xlgu0vV2LlFAXafm6qeataf4Y1xvhXq3h/wDsprO+m8oRLJPGRJhkJOUGB0PWsXg6aV3W6pbrZ2136foX7aV9IdH069junGgJF5rtp6x5K7i64yOoznqKg+1eFfL8z7ZpOzON3nJjPp1rzTwx8OfEOn+JLCe8SCfSZLu7ub22kl3iORwwRlHcMCMjtiobz4d6zbab4ZFpocUz2X2r7bHBNGpYvjYcuMHgfhW/1HC8/L9Yv56f3vPyX3oz9vVtf2f9af5/gesEaB9qS0Laf9okXekW9d7L6gZyRRbL4fuTILY6fMYv9Z5bq2z646V5hP4S8WR6951toVpI8upRXn26aVGMcIUAxeoK4ONvBzVK1+HfjLTYLoWH2aS41DT3tHdpBGtvvky2dvL/ACE89aSwFC3+8JPTr9/XT+vQf1ipf+GesSy+GYdnmz6XH5i7k3SoNw9RzyKWRvDcfk+ZLpieecQ7pFHmH0XnmvOPD/w81a3tdC03V9O066TSNQl2Tq2Q9qUOwANzw3Y1lx/D/wAS2mnXNrP4ftdWkvrJrW2ke6A/s1/MchxnthlbjnK4prBYZtpYj8Vrq+77K7v6bi9vVtf2Z7CLfRdxXy7LcH8sjIzv/u/X2qb+zdP/AOfKD/vmvJtN+Hfimw8WafqS3KzWx1hbnUFebO5UTasqj1PQivZD1rz8bTjQcfZVee6+46aEnUvzQsZeq6bYDS7sizhBEL4IX2Ne5eGv+Rd0z/r0i/8AQBXi+rf8gq7/AOuD/wAjXtHhr/kXdM/69Iv/AEAV974fSbjXu/5f1Pn+IklKnbz/AENCiiiv0c+aCqPiD/kAaj/16y/+gGr1UfEP/IA1H/r1l/8AQDTW4HhmnadYNp9szWcJJiUklevFWP7N0/8A58oP++adpn/INtf+uS/yqzX841qk/aS16s/SqcY8i0Kn9m6f/wA+UH/fNI2nacqlms4AAMklelXKoeIrR7/QNQsY4xI9xbPGqFym4kYxuHT61EJycknIcopJtIrwN4cnRXgk02VWfy1KSKQX/ujnr7VIsegsAVFgQZPKBDL9/wDu/wC97V4jL8OfG0ulRxWOnwWb2t2lxamSdBKHRAAWZeGGeB39asN8NfHL6OLO3FjBLDqMuro8s5ObhgpUDH+1u68V9A8tw3/QUvv/AOCecsVV/wCfR7G3/COrcPbtJpqzICXjLruUD1Gc0W3/AAjtykj20mmzJEN0jRurBB6nB4rzW08AeILjxdB4g1GG38uTWVubi03KcRGPDNvHJ5/h6GtvQfBd3pvw+8S6TFp9tDf6hJdeQI2A3I/+rBPb+lctXDYeEVavd6fK+/Xoaxq1G9aemv8AwDrQ/hr7MboTaX5AbZ5vmLt3emc4zT4x4ekiaaNtOeNQCzh1IAPQk145qfw98VXljHPb+H4dPVJ7Pdp8V2hMnlI4eXJG3JLDit+48C61eahorx2i2eny26x6xA8yliYiWj+7wc5wcVrPA4eKX+0fitLK/R+tul9CY16j/wCXZ6I48PI0Ku2nK05xCC6gyH/Z55pofw2ZJIhNpnmRAtIvmLlAOpPPGK8u0rwR4i064H27w1Za39ogjiiea72rp5WV2J9SCGB+XnIxUNp4C8QrZ69Y3egtL9sMzRTLexqrAuGABxuBOO/HrT+oYe7/ANo/Fa/j08/loL6xU/59/n/kevWlto15AtxaR2dxC3SSLDKfxFS/2bp//PlB/wB81zHwl0nWNH0K7t9WtIrXzLtpIEXbv2EDl9vy7s+ldlXkYm9KrKEJ3S63O2l78FJxsyp/Zun/APPlB/3zR/Zun/8APlB/3zVuisPaT7s05I9ju/g+ix+FZo41Cqt/OAB0A3V2dcd8I/8AkWbj/r/n/wDQq7Gv6Fy3/c6P+GP5I/OMT/Gn6v8AMKKKK7TEK8R1+ztJ/FOtSTW8cj/bXGWGTjAr26vGNY/5GXWv+v5/6V8bxzJrLFb+Zfkz2chV8V8n+hm/2bp//PlB/wB81HdWel21rNcy2cPlwxtI+E7AZP8AKr9Q31ut3Y3FqzFVniaMsOoDAjP61+QxqSurt2Ps3FW0Rwll478GXOjjWW025g07eitcy267ED/dZsE4Ge5p48Z+GDd2Fsvh/UmOoRtLauLMbZEXqw56Ac1VsPhTb2/haTwzNr00mlymMTpHapG8yJzsZh1z61vWPg1LeTRJJtWurl9HtprWJnRQZEkAA3Y7qABXtVZ5dFvkk3q7ava2nTe+/kcEViXa6XTt31/Ax4vHfg+TTX1BNIuzbiVYkIt1zK7NtAUbvX1xT7fx54ElmigaFoZpUnYRywYIaEZdDzjdgHA71WsfhPZw6cNLudYe5sBPHMYvsiIzlZN+GYckHpS3Hwh0OazurM310kEqTrAqqM23mNuyh68cgZ7GtG8ru1zy36X2+a7/APDkpYr+VGrD4o8HS6xa6SsK/a7rTzqEamHjygu7BP8AexzitG2v/Dk/hMeJ1to1002put7RfMI8ZziuZg+EunR6jDqf9u6o19C6bJMgII1j8vZs6YK963PDXhO70nwtL4cm8RzX1r9m+zWzG3RHgXGM8fe/GuWusEop0qjb0ve/ne2npv5mtP293zxXX/gGZb+OPBb6fBf3FjNZW0ztGslxbbV3BdwGQSPmHTHfii28a+ErnUhp9vo99LNsDMFtM7WK7ghGchiPw96js/hfZL4bvdGvtSe4S7vIbolYQqRtFjGxOgzjnHer2o+A1vPHEHiQ6rJEkMyzCGOIK+VGAm8c7PY1s5ZdeSU5dbavyt09V8r9SUsTZe6uhnDx94R+yLctoWoojXLWiB7VVLSr95Rlu2OakvPHngeza9S7tZIJbK1iupo2gG4JI21QMHk5PSp9W+G9rfaXDZLq00Rh1OfUVd4FkBeUklSp4IGazdV+EGnapdNdXutXRnkSJJTHCiK4jBCjaOgyQceoq4SyuT96ckvn39O1/mTJYpbRRsaF4p8J61rraRYafM7glfONv+63AAlc5yDz3AFdT/Zun/8APlB/3zXIaR8PF0/xfb69/bEsi25JSMRBGfK4w7D7yjsCK7qvNxs6Kmvq8m1bXff8DqoRm0/aLUqf2bp//PlB/wB8103wlght/GWorBEsanToyQowCfMasSt/4W/8jrqH/YOj/wDRjV7vBk5PNoJvpL8jz87ilg5advzPT6KKK/aD4kK84+K//Ie0n/rlL/SvR684+K//ACHtJ/65S/0rwuJ/+RTX9P1R6GV/75T9TmKKKK/Bz74KKKKACiiigDjvHetzQyf2fZyFCFzKynn2FXYPC/gdLe2/tPxXLBdyQpJNH5ROwsM4/WuT8XpImv3vmZ+Ztw+hHFP8URyHWQRG5H2eDkKT/AK/pfhnLKGDyuhHDu3NFSbVrttJ6/fofi+c46pXxtWVZXs7JO9klf8AyLWka2dH8SXelfaWuLSC4MJDdcdmFehAggEcg14P4tkmj8b6k0BIkN1hfc4Fe5aeHWwt1k4cRLu+uOa/OfErL8PRqUMVTSU535rdbW19ddT7Hg3FVpxq0JO8Y2t5XvoT0UUV+XH24UUUUAFP07/kZdC/7CMf9aZT9O/5GXQv+wjH/WvVyL/kZUP8UfzOTMP91qejPa6KKK/oA/PAooooA5T4r/8AIlXX++n/AKFXnleh/Ff/AJEq6/30/wDQq88r8q8Qf96o/wCH9T63h3+FP1/QKKKK/Pz6EKKKKACp7G1mvJxDChdsZwKgq7pOqx6K8upSQvOIY2PlIQGfjoM17nDmCpY3MadGt8P52Wx5Ge4qeFwUqlN2eiv2u7XLn9i6iqn/AENsAc1mOsb5CEbh6Vo2fxOhv7aWS08P3skZ+Xd5qAZxn+tcdD4v1m815dHuLFEjT5S2FBAHzc47c9e9fruPyrC1KXsJU7xt0S0/yPz7B0ZRnOvRxNpx196XxPt+BtUUrfeOOmaSvwqrBQm4p3sz9VpTc4Rk1a6CiiisywooooAq6t/yCrv/AK4P/I17R4a/5F3TP+vSL/0AV4vq3/IKu/8Arg/8jXtHhr/kXdM/69Iv/QBX6b4e/DX/AO3f1PluI/ip/P8AQ0KKKK/SD5oKo+If+QBqP/XrL/6AavVR8Q/8gDUf+vWX/wBANNbgeLaZ/wAg21/65L/KrNVtM/5Btr/1yX+VWa/m6v8AxJerP0un8CCiiisiwooooAr6jeW+n2E99dOI4IELux7AV5pZWfxL+J8V3e+Hy+laUi7rQE7PtI3bT8/rznFdD8aBOfh1qPk5/h8zH93PNc38MPGngm7+G1t4J8VXF3pAh1CGSGWykYPM2cmRz0C5wMCv2bw1yLDVcHUzGdNTmpcquublSSbdu7v8lsfBcV5jVjiI4RScY8t9Ha77X7HFanq/jn4feKJ9MutUnuHt5NreaWeKYDrtLckdsivbfAviW18VaBHqUC+XJnZNFn7jjqPpWJ+0f4P1PxPcyeJbK7twdOs1abT3ud8iQ/8APUD+EHjjv1rl/wBmvzjbaw3Pkb0+m7H+Fez4g5LgMTkrzGEFCrC12la92lZ233ujz+GcfiqGYrCSk5Qle19bW1uvyPYaKKK/AD9NCiiigAooooA734R/8izcf9f8/wD6FXY1x3wj/wCRZuP+v+f/ANCrsa/ojLf9zo/4Y/kj84xP8afq/wAwooortMArxjWP+Rl1r/r+f+lez14xrH/Iy61/1/P/AEr4zjv/AJFa/wAS/JntZD/vfyf6EFFFFfjp9oFFFFABRRSOCUYL1IOKBnJa7q93d3psdP8AM2g7f3Yyzn2xWTp6ajc3yW9mZ2uGPQMRj3PoK7T4f2enXXiK30qwubqHUJ4pHubzYA8BH8EefXu1F1beITpd7OWtZNOi1H7LNckBbiVVfG1iOoNfXYfKI+wjU3Wu2uyTevz1drI9pY2nRk6EYpaLfS921fbW9tFe7E0y8VrqbTmvIryWAD99F91/X8q0areJNNtdO+Jk1vp9slvbR2cbFIxhQSv+NWa8HNMMsLi50l0bPJqShNQqQ2kk/v8AQKKKK88yCiiigArf+Fv/ACOuof8AYOj/APRjVgVv/C3/AJHXUP8AsHR/+jGr6vgv/kbw9JfkeTnn+5y+X5np9FFFftR8OFecfFf/AJD2k/8AXKX+lej1zXjLwudfubS5jvTbSW4ZfubgwNeXneEqYzAVaFL4pLT7zrwNaNHEQqT2R5tRXQa/4OuNJ0W81J9YUi3iaTBh6kDgV42PFXiIjPmWH/fpv8a/JqvCGZUmlJR+8+pef4NdX9x6JRXnf/CVeIv+elh/36b/ABo/4SrxF/z0sP8Av03+NZf6r4/svvF/rBg+7+49Eorzv/hKvEX/AD0sP+/Tf40f8JV4i/56WH/fpv8AGj/VfH9l94f6wYPu/uOl8W6B/a0azW7Klygxz0celOPjjxbpgsbVfBVtefZYhEHByHwMZbiuY/4SrxF/z0sP+/Tf40f8JV4i/wCelh/36b/GvsMoxmeZdhlhXCE4R2u3dfNW09T5/HQyrFVnXjOUJPey3+9E/h/wjeXniSfxJ4gjiilmmM6WqHIVj6/T0rva87/4SrxF/wA9LD/v03+NH/CVeIv+elh/36b/ABrxc4wOc5vX9tiXHTRJPRLsj0svx+WYCl7OjfXVu2rfmeiUV53/AMJV4i/56WH/AH6b/Gj/AISrxF/z0sP+/Tf415P+q+P7L7zu/wBYMH3f3HolFed/8JV4i/56WH/fpv8AGj/hKvEX/PSw/wC/Tf40f6r4/svvD/WDB939x6JT9O/5GXQv+wjH/WmfC/S9R8XaTcXdzqUEEsM2zZHDxjHXk12mneAZLfVrK9n1UyLaTiYIsQG4joM17GUcJZjSxVHESS5VJPfomY4rOcLVoShFu7XY7qiiiv1o+SCiiigDlPiv/wAiVdf76f8AoVeeV6z4r0ddd0SbTWnaDzMEOBnBBzXKf8K9uv8AoMj/AL8//Xr4Xizh/GZpXpzw6VkrO7t1PfyjMaOEpyjU6s5GiuU8a6rrGieJrvS7O7s54bchQ7wnJOOehrG/4SrxF/z0sP8Av03+NfES4VzCLaaX3nq/6wYPu/uPRKK87/4SrxF/z0sP+/Tf40f8JV4i/wCelh/36b/Gl/qvj+y+8X+sGD7v7j0SqOt6bFqli1tI7xnqrqcFTXE/8JV4i/56WH/fpv8AGj/hKvEX/PSw/wC/Tf41rQ4ezPD1I1aTSktU7mVfOcuxFOVKqm4vRqxDceE9etn8u2xJED8pSXaPyrW8N+EriG8W+1Sb5lxiNWyT9T6e1Z//AAlXiL/npYf9+m/xo/4SrxF/z0sP+/Tf419VisfxHiKDovkV9G1o/wDgfJHyuFyjh/D11WXNK2qT1X5a/NnolFed/wDCVeIv+elh/wB+m/xo/wCEq8Rf89LD/v03+NfIf6r4/svvPr/9YMH3f3HolFed/wDCVeIv+elh/wB+m/xo/wCEq8Rf89LD/v03+NH+q+P7L7w/1gwfd/ceiUV53/wlXiL/AJ6WH/fpv8a6f4azav4o8Qtpl5eWkC+SXVo4jkkduTVQ4UzCclFJX9RriDBvq/uNPVv+QVd/9cH/AJGvaPDX/Iu6Z/16Rf8AoArjLj4c3E8EkL61hZFKtiHnBrvNPt1s7C3tFYssESxgnqQoAz+lff8ACWSYrKo1ViEvetazvtc8XOMdSxbg6fS5PRRRX2J4oVR8Q/8AIA1H/r1l/wDQDV6ob63W6sp7V2KrNG0ZI6gEYoQHh2mf8g21/wCuS/yqzXWQ/Dm4hiSKPWvkQBVzDzgV578Tm1LwrqsGn2d9b3DtHvk82E8emMGvxnE8HZnFyqNRtfufZxz3CRirt/ca1Fed/wDCVeIv+elh/wB+m/xo/wCEq8Rf89LD/v03+Ncf+q+P7L7w/wBYMH3f3HolFed/8JV4i/56WH/fpv8AGj/hKvEX/PSw/wC/Tf40f6r4/svvD/WDB939x3t/aQX1lNZ3UYkgmQo6nuDXz54w+GPiDRr55NLtZNSst26Johl1GeAy9fxr0b/hKvEX/PSw/wC/Tf40f8JV4i/56WH/AH6b/GvqOGaue8O1JPDqMoy3i3o/PyZ42cVMqzWKVVtSWzS1KNv4l+JfiTQm0NfDNtptxPai0utXeIxyPEDwOewXjFdt4H8N2nhbQItLtTvYfNNKRzI56n6Vy/8AwlXiL/npYf8Afpv8aP8AhKvEX/PSw/79N/jW/EeLzvPKaoyhCnTTvyxe77tve3RbEZXLLMvl7TmlKe12tl5HolFed/8ACVeIv+elh/36b/Gj/hKvEX/PSw/79N/jXyH+q+P7L7z3P9YMH3f3HolFed/8JV4i/wCelh/36b/Gj/hKvEX/AD0sP+/Tf40f6r4/svvD/WDB939x6JRXEaH4g1y91mzs55bNY55ljYpCdwye3Ney/wDCvrr/AKDI/wC/P/163pcHZnVV4qP3lLPsG+r+4v8Awj/5Fm4/6/5//Qq7Gsfwjoa+H9JNiLhrhmmeZ3Ix8zHJwPStiv2LB0pUcNTpy3UUn8kfH1pKdSUls2wooorpMgrxjWP+Rl1r/r+f+lez1xGq+A5LrVru9t9UMS3MplZGjzgnrz6V85xRllfMsCqNBLm5k9Xba56WVYqnhq/PU2scRRTvifpOpeEtGgvbfUIrh5ZvLxJDwOPY15z/AMJV4i/56WH/AH6b/GvzSrwlmNKXLJK/qfRPP8Gur+49Eorzv/hKvEX/AD0sP+/Tf40f8JV4i/56WH/fpv8AGs/9V8f2X3i/1gwfd/ceiUV53/wlXiL/AJ6WH/fpv8aP+Eq8Rf8APSw/79N/jR/qvj+y+8P9YMH3f3HXXmn3kOoDVNFu2s73BBZTjOetZiWvip7eSye6ZbaSXznUyAqXzndj1zWJ/wAJV4i/56WH/fpv8aP+Eq8Rf89LD/v03+NddPJc2pw5ItW9TshxZhYqzV/Nx102+7od7bRzgtPeXL3d24AkmfqQBgD6Cp687/4SrxF/z0sP+/Tf40f8JV4i/wCelh/36b/Guapw1mNSTlOzb8zkfEWDbvd/ceiUV53/AMJV4i/56WH/AH6b/Gj/AISrxF/z0sP+/Tf41P8Aqvj+y+8X+sGD7v7j0SivO/8AhKvEX/PSw/79N/jQfFXiIAnzLD/v03+NH+q+P7L7w/1gwfd/ceiVv/C3/kddQ/7B0f8A6Mal8P8Agy81TRLPUW1ZY2uIVkKiHpkfWul8H+Ev7C1O51CS+a5lmhWHGzaAoYn88mvqeGuGMfgMfDEVkuVJ7O+6OLM81w+Jw7p0276dDqaKKK/ST5kKKKKAML4gOI/BWrscf8erjn3FfKafcH0r6n+Jf/Ih6x/17n+Yr5YX7o+leNmfxx9DKe4tFFFeaQFFFdH4S8KzeIbeaaO6EPlypEB5ZbLN0Jx0FVGLk7IDnKK6bU/CM9hoseoSXYdpX2JGkZIJ3bcbunWpbzwVc2WotBeX8EVtHafaprkAkIM7SuO7BuKr2M+w7M5Siunt/Ctu486XXbZLWWdbe0mVCwmkYZAx296lu/AupWtil3LPFtMMkkgXnyyhI2n64OKPYz7BZnJ0UKcgH1orMQUUUUAexfs4XDB9TtR90hXP1r2avEf2b/8AkJ6p/wBcl/nXt1fQ4L+BE2jsFFFFdRQUUUUAFFFB6UAfJnjBt/ivVCCSPtTgZPbNZVaXij/kZdT/AOvqT+dZtfL1PjfqYPcKKKKgQUUUUAFFFFABRRRQAUUUUAFdj8GpGT4haeqtt37lP0xXHV1nwg/5KLpX++3/AKCa2w/8WPqhrc+nKKKK+lNwooooAKKKKACvn79oUKPG8JA5NoufzNfQNfPv7Qf/ACPEX/Xov8zXDmH8H5kT2POacEkYbljdh6hSabXb+CPEOl6PoZS6eNrgSzMInjJDqyAAE47814tOKk7N2M0cYkE7jKQTOMZ+VCeKR4po1DSQyIp6FkIBr0XVfFmg22iy2+kF5WaOFEjBMbIAmGycc4NJd+I/DupRW1jeXJW3iNs0jsrMHCL86qMfKc8Z71q6MNuYLHniQzO5jSCVnAyVCEnH0oFvcFdwt5iv94RnH516avijw/Prb6pb6glq91brHcLPEyMCjcEMgO3K/XPesn/hKLaOBraLVJmhGspKodeTbbTu6DpntQ6UF9odkcQ8MyHDwyqcZwyEcetIsMzEhYZWwNxwhOB6/SvSb3xToOpLJC10LbzftMIeVWfaG27HzjIXg8dqjl1/SXhFrp+vRabLB5KyXfkMwuURCCqjHqehxmj2MP5hWPO/s9xs3/Z5tvXd5Zx+dIkMznEcMrn/AGUJrt9J8WQw2GmwXWoSOsepyvOhTH7ggbSR0xnJwOlW7PxDoej2DWkd8l9JHby4eANHvZ5SwUEjIIB60lSg/tBZHnywXDBitvMQv3iEPH19Kjr07U/EmiXWmahDa6paQvPMzqJFkUlTGo42rycg9a8xqKkFDZ3Bov8Ah2Rodf0+VeGS4Qj86+uI23Rq3qAa+Q9G/wCQvZ/9d0/nX1za/wDHtF/uD+Venlm0i6ZJRRRXqGgUUUUAFFFFAHk/7SEhGjaZDnhpyxH0FeH17T+0if8ARNLH+21eLV4GP/jsxnuFFFFcZIU9opkCF4ZFD/cJQjd9PWnWrxx3UMkyeZGsis6/3gDyK9Kk8ReHvtK3VxrH2tftwlggEZ228RVgMqVwCpx0PNa06alu7DSPNRb3BkMYt5jIBkp5Z3AeuKb5UvlGXyZPLBwX2HaD6Zr0TSdftLW8dL3xPb3ztEoa5MLx8B84VwN2ceox2oude8Py6DdWcmps8GZAkUaFJpMyZG4Y2nI/i4Iq/Yxt8Q7HnQjkbG2KQ56YU8/SgxyCMSGOQRk4DlTtz9a9O8P+J/ClppemxGRoWslm8tJULspkJGCQOcDmsXxFrFld6K62WtpHbtbpGNNEBLeYGyWJIwPXIOaToxUb8wrHE0UUVgIKRvun6UtB6GgD6j+GExn8B6Sx5KwBT+FdLXJfCL/kQ9P/AN011tfT0f4cfRG62CiiitBhRRRQBzvxL/5EPWP+vc/zFfLC/dH0r6n+Jf8AyIesf9e5/mK+WF+6PpXjZn/Ej6GU9xaKKK80gvWukapdQwTW1jNLHcSmGJlHDuOSo963dAbxRo2l3M1rpO+1Ewd2lTOx0OMgZycH8Ku+DfGljoejW1jc2dxM9vLJKjJjCu2BkfQZp0vjDS5Lkam0N8LyGCa3igGPJdXYnc3PBwemOtdMI00k1LUrQryap4qdooLjSI5Z7RhIrSQ/MpPz/THerUt/49aeCO/083jTB1VJ0VhKjclTz90EZz2qW58fWdwlwJrK4LsXWKQY3eWYtiq30P6Vl2/iiz32sVxHdi3GlGwndCN6ksW3rzz2q+aP87D5lq2uvGC3lzENBglMciSiFoV2W74wrJzjp6ZzVZtV8YpYzvJbzG3ktPImZo+CjOfmPvuJGavweObGztreztbKW4htjAqPcqCzoh+YnB4b0qT/AIT6zjh8uO0upAwCSrJjDp5jMwP4N+dF4fzsNO5yMXh3W2hmkTS7gpbkrIcD5SBzx1OPasyu/m8ZaBdXn2q8sb0iJphDCMbWWToSQRtYfjxXAnGTjpniuepGMfhdxMSiiisxHrX7N/8AyE9U/wCuS/zr26vEf2b/APkJ6p/1yX+de3V9Dgv4ETaOwUUUV1FBRRRQAUHpRQelAHyT4o/5GXU/+vqT+dZtaXij/kZdT/6+pP51m18vU+N+pg9woorodF8MjUtLguv7Sgt5rmZ4baF1JMjqM4yOmaUYuTshFPwpb2V5rcVlfqTHcBo0IbG2Qg7D/wB9Yrs4/DegRabqQ+xC5urCVbZ33OwZxHliAp9fwrDh8D6k91exJcxK9nbJPnkbmZdwQf7WAfypkPh69jsFlXV3ivJYUuXtlL5COcAsRxnmuiEXFaxKR0Fn4U8NySpvdmlNvbO9tuI2F3AY7u/07VXvfDul25ggh0Wa5tpFWR9RW4IEbGTBT0wBxjrVW68CavbXUqy6mixRybWuAzFTGFLFx9MEY9aZYeE7q+hVrTXjNpskX2iJl3/OdxU4T1BHJq7PbkD5FzR/CtiviLX4NQ02Q21rHvslcthh5m3Py8txXE6tGkWqXUUcXkokhCpzwPx5/OuotfD0k9vFP/wlDrM139iCnzMiQ84z6YGaqXPhYJcJbXGuWi6jKykwy7s7WbAbd696znBuKtH8gaOYora8V6C+g3MULXHnCQHkxlSCDjv1Hoaxa55RcXZkhXWfCD/koulf77f+gmuTrrPhB/yUXSv99v8A0E1pQ/ix9UNbn05RRRX0xuFFFFABRRRQAV8+/tB/8jzH/wBei/zNfQVfPv7Qf/I8x/8AXov8zXDmP8H5kT2POaKKK8IyNTwla2t74m060vlL2ss4WZQ2MrznntXe3Hg/QLWJ2S2a8uQJLiGATH98hGUj47j8zXl6sysGVipHQg4IqRbi4V1dbiZXU5Vg5yD7HtW1OpGKs43GmeixeFdAuIQbi3bTru5W32QNKcQSMeVOecEevIqKTRPDtnqUVpJpK3Ae0uZyWuWBVogSBx64rz6SeeR2eSeV3YgszOSSR0JPrSGaYtuM0hOCMlznB61Xtofyjud9b6Bo9zaR/wDEpMVtLZC6/tATMVSQsP3XpjtjrV6bwx4XluDHBAg8qdoXEU7HGIww35759K81FxcC3+zi4mEGc+UJDsz646UgmmGcTSDJycOeTQq0P5Quj02Twb4ZknlkgdhD9phhEZm+ZH2Mzp9G+XB965PxrpUdjb6fdx6aunG5V98AkZtpB7huQa53zpuf30nJBPzHqOhpZ7i4uH33E8szesjlj+tKdWElZRsJsjooorARb0f/AJC9n/12T+dfXNr/AMesX+4P5V8jaP8A8hez/wCuyfzr65tf+PWL/cH8q9fLNpGlMkooor1DQKKKKACiiigDx/8AaR/49tL/AN9q8Xr2j9pH/j20v/favF6+fx38dmM9wooorkJCiuh0nwvJfaPHq0l7Fb2f7wzOykmMIQOg65LDFTy+Ekt/OmvtYt7W0EiRwzPG37x2GQMdRjvWipTtew7HL0Vu+H/Dc2r3TQrcxRL9qS1WTqHdientgZrZX4f3DTso1BTGIWl/1Db+G2kbetEaM5K6QWZxNFb9r4baR797i7NrbWkka+dJEw3h22ggfWr0/gtjey2djqkN3NBPFFMoQrsD9G57DjNCpTfQLM5KitHXNLbTHt2WdLiC4QtFKo4bB2t+RFZ1Q007MQUHoaKD0NID6b+EP/Ih2H+6a62uS+EP/Ih2H+6a62vp6P8ADj6I3WwUUUVoMKKKKAOd+Jf/ACIesf8AXuf5ivlhfuj6V9T/ABL/AORD1j/r3P8AMV8sL90fSvGzP+JH0Mp7i0UUV5pAUUV0ngnQ7DWftX22aRHjKLDGrhN5YnPJ4yOw71UIuTsgOborvJfB2l29tpwuJ7lbi7lCOpdQyDfg/JjJ4qVvAum2sqtdag7wSNMYGDBVlVSoXLfwnk59xWn1eY7M8+orum8H6ba3MVreHUfMvLp4LbYoPlBRkM/rn27Umq+DbCz8Oz3i3UzXUFotwxDqVYl9uNvUD3o9hPULM4aiiisRBRRRQB61+zf/AMhPVP8Arkv869urxH9m/wD5Ceqf9cl/nXt1fQ4L+BE2jsFFFFdRQUUUUAFB6UUHpQB8k+KP+Rl1P/r6k/nWbWl4o/5GXU/+vqT+dZtfL1PjfqYPcK29K8Tahpuliwto7bCOzxSvHl42YYJU9qxKKmMnHVCOmj8ca9F5fkzRxlXVmIT/AFm1doDeox/M02PxnqyW7RLHa7mj8oy+X8/l7twXPoDXN0m5cZyMVftZ9x3Z0q+NtdVPL86No/tLXGxkyMsMMv8AukHpTY/F+oR3KSLa2QhjjEcUAjwkYB3ZXuDk5rncj1FGR6ij2s+4XZtf8JLqhl8xmjZ/twvslf8AloBj8sVLN4s1KWFVeGzaYEfvzCC5UHIUk9q58EHoRS0vaS7hc1de1281iO3iuI4Yorfd5ccS4ALHJPNZVFFS5Nu7EFdZ8IP+Si6V/vt/6Ca5Ous+EH/JRdK/32/9BNaUP4sfVDW59OUUUV9MbhRRRQAUUUUAFfPv7Qf/ACPMf/Xov8zX0FXz7+0H/wAjzH/16L/M1w5j/B+ZE9jzmiiivCMhVVmYKoJYnAA6k1qnw1rwnjgOmTiSRSyLx0HXPpj3qlpV39h1O2vRGJPIlWTaehweldxZ+MtAs7x5Y7e+YzPM7yPtLr5gPH+1gmtacYP4nYascnF4c1yaaaGLTpXeHHmAYOMjIGe5x2FRpoWsPaLdrp85hZgqtjqScdOvXjNdJH4m0R3WKVtREdvepewtFtRpGCgFGA4xxwatDxxpktqsl3azyTBwUTgCL593yt1x/snvVqFL+YdkcpL4d1yO8js30y48+RSyIBncB16elOi8N65Lax3UemytDIcIwI+Y+nWumtfiGIb+6vJLBHw5+xxRt5YQMwLFiOSTgfrVIeKtPhvoJLWC5S3i1Nr0Rl+ispG38yaOSj/MFkc4ul6g1vHcLZymGSf7Oj44aT+79arTRyQzPDKpSRCVZT1BHau5j8aaOunQ6WNNnEELJOknmfMZlfcTt6dCRn6VzHiafSbrUpLvS2vD57tJItwFG0k9BionCCV4u4rGVRRRWQi3o/8AyF7P/rsn86+ubX/j1i/3B/KvkbR/+QvZ/wDXZP519c2v/HrF/uD+Vevlm0jSmSUUUV6hoFFFFABRRRQB4/8AtI/8e2l/77V4vXtH7SP/AB7aX/vtXi9fP47+OzGe4UUUVyEm1pfiXUdPsY7GJYJLVPM3RSJkSB8ZDfkKuP411WWR2uILKdG2FYpIsqjKMKwHqBXM0VaqzStcd2bei+IrjTEmZYw85uUuoX6BJRnJI7gg0sninV5NNksHmBR0aMvzv2s24jP1rC3L/eH50bh6ij2krWuFzTi1zUk0+Wxa4eWCQRjEhLbQjbgB6c1Yt/E2q2+qX+owyIs99CYZvl42kdvfisXPOKKXPLuK5oarqIvLXT7WOMxxWUBjXJyWYncx/E1n0UUm2wCg9DRQehpAfTfwh/5EOw/3TXW1yXwh/wCRDsP9011tfT0f4cfRG62CiiitBhRRRQBz3xKGfAmsD/p2NfK6/dH0r6t8f7f+EK1fcGI+yv0GT0r5ST7g+leNma9+PoZT3FooorzSC9ommT6tfG0t3ijYRvKzyHCqqjJJNdJo/h/xPpv2mWy1C3tYdqM0u/ckob7pH+Paue8Pamuk373D2q3UckEkEkTMV3K4weRyK6CDxwUt5bRtJQWZSOOKKK4dDGqdBuHJznnNb0vZpXk9RqxZtrDxZPZ2UcGvWssU8jCAeZltyn5jnGeDUFpY+KYZWji1q3jhtjtEskuIt0hzsGepOM1maR4mk059PMdmjrYyzSKC5BbzDyM+3rVmXxXaziWG50Rbi0kdJvKluXYiRc87uuCD0q1KDW/5j0L9pYeLTam4h163/wBOnMbL52WMuOQPQ49O1VDofib7O+68i81rXy2tjJ+9NuG9P7uefWs+y8SS2sdpGlnDttr9rxQCQCSu3b9Kv/8ACaP5n2w6XAdS8k2/2re3+rJzjb0zg4zS5qbWrYaGXrfhzU9GWZr6NEEUqxHDZySMgj2xWPXRa/4ru9Z0trC4t4gv2o3COCdyg/we4Fc7WNTlv7uwmFFFFQI9b/Zw/wCQlqZ/6Zr/ADr22vIP2cLX/RNSvSD98Rg/qa9fr6HBfwIm0dgooorqKCiiigAoPSig0AfJPin/AJGbU/8Ar6k/nWbWx41jaLxbqqshQm5dtp6gE1j18vV+N+pg9wooqxptut1qNtasxVZpVQkdQCcVCVxGp4H+wnxBH9u8jHlv5Pn/AOr83adm72zXVWm7NwceHBrv7nzMFPK8vPz9fk3euKrv4L0iXxTHoFvdXqvIJFEzOkihl6FgoG0df0qvJ4T0ZdHnvfOvt63EkEaSSRx8rxkgjJ59O1dcIzgrWKRuH/hDZH8mP7BG8ZuZon42uQv3DnsTkr9KqQzeGTLps22wMuonzpEcDbbuiYCt6Avk/TFZ3/CJ6O2sf2Os2qC6hIE0piUxOSm75Tjj8etM0zwvozrYrfSal5l3Yy3Z8rYAvlsRj5h3Aq7zv8KA1Fl0j+09OtNeh0x57m1kGoNbFAkbKcxkFeAexx2rgNSuPtmoXF0IkhEkhYRoMKgzwBXWHwzolvpUWsTtqctpNHDthi2eaGkJ5JxjAA/Or9z8PbWODzItQmkaNJ5Jk2gFUTOwgfhg1nOnUmtgs2eeUUinIBpa5SQrrPhB/wAlF0r/AH2/9BNcnXafBaF5fiDZMgBMYZjn0xW2H/ix9UNbn0pRRRX0puFFFFABRRRQAV8+/tCf8jxF/wBei/zNfQVfP37QjA+N4RgjFooPvya4cw/g/Miex5xRRRXhGQV03g/UIrTSNbWVLJpFtle28+JWYvvAO3PtniuZoqoScXcD0y+/4RvU7Uack1jE8ZtGaQqiBVPMhVhyx9QelPvU8PzajNqOgy6Q11NZiO1ilwsSSo4DEhuMleRmvMMD0FGBW31j+6Vc9MC6C2jyxu2jprjPOLdoyDbq20Zzn1529s1YjHhNxbWtw2nJI8sbLMpXCMsZJDY/hJ4+teV4HoKMD0FH1j+6Fz0i/g0mbQbpbW40qKwFpuhBVTK04J3AnO4H07YrzcdBRgegorOpPntoJsKKKKzEW9G/5C9n/wBd0/nX1za/8e0X+4P5V8l+G4/O8Q6dDkDfcoMn619boNqBR0AxXr5ZtI0pi0UUV6hoFFFFABRRRQB5B+0iP9D0pu29hXi1e5ftHwk6Fps/Zbgr+Yrw2vAx/wDHZjPcKKKK4yQpUdo3WRcEqcjIyMikooA9MsdSsbnUrBGg0gk6asjFUjQrMT83UbScdjUsSaTHdstnJoktr9rc6o0gVT5W0YEYPPXP3e9eXYHpRgegroWIfVFXO41m18PN4HW2srqz/tG1IuTg/O6ux+QnvtGOK4ejA9KKynPmewmwoooqBBQehopG+6fpQB9OfCIY8Baf7qa62ud+GsH2fwLpKHqbcMfx5roq+npfw4+hutgooorQYUUUUAVtWtlvNMubV03rLEylc4zkV8j6hbSWd/cWkybJIZWRl9MGvsGvFvjf4HmFy/iTSod8bD/SokHIP94D+defmFFzgpLoRNXPIKKBRXiGQUUUUAFFFFABRRRQAUUUUAFFFdL8PvCl54p1mOCNGWzjYG4lxwB6fWqhBzkox3BI9i+AunPY+CRO+4G7lMm0jp2r0GobC1gsbOK0tkCQxKERR2AqavpqUOSCj2N0rIKKKKsYUUUUAFFFFAHzf8b7GSz8f3UzhQt0iypt/I5964evoz4yeE/+Ei0H7VaqPt1mC6ccuvda+dGVlYqylWBwQRyDXz+NpOnVb6MxkrMSnRSPFIskbFXUhlYdQRTaK5CTUuPEOt3BYy6jMWZSrMMAkHryPoKG8Q620TxNqMrJJkuCAckjGay6Krnl3C5qSeIdbkjt431OcrbMGi5xtI6HPfHvUd1rWrXV59snvpXuPLMe/gYQ9VAHQVn0Uc8u4XNKx17WLFla11CWPbGIgOCAg6DB9KYNZ1YOX/tCfcUdCd3VWOWH4mqFFHNLuAUUUVIBXqP7O1hJL4kvNRBxHBD5ZGOpavNtOsrrUb6KysoWmuJW2ooH6/Svpv4c+GI/C3h2Oxyr3DnzJ3HdjXdgKLnU5uiLgtTpaKKK901CiiigAooooAK8X/aO01ln07VI4flIMUknv2Fe0Vh+OfD8PiXw7cabLhXYbonxkow6GsMRS9rTcUKSuj5Toq5rOm3mkalNp99E0c8TYII6+4qnXzjTTszA0tI0W+1S0vrq0VGSyjWSYE4OCcDHrzWlc+DNWtRP9qltYfI2ht0nUkZwKr+FvEdxoAuRDbxTrcGMusnQhDnH41pTeOLq4iuo7i0z9pILmOZkycY5x1FbRVLl956j0Kkng3V0e3i3WzTTDIiEo3L8u4ZH0FUovD2pvd6bamNUl1IZgVzjjOOfStuHx5cW9rbQ29gqtCQwZ5S2whSPkz93rms4eKr9tR0jULgfaJ9MXaryMSZOc5Joao9GGgq+D9Xk1Sz0+A20z3gYxSJINny8HJ7c1HZ+FdUurVpo2tlcSSRLC8gWSRk+8FB69KvweOtUjRJGhhnvUhaFbmUbiFL7unSnS+NjJKbk6Pa/ahK80UgYgRyOuCwFO1HuGhUj8G6szYlktLfJRYzLKF8x2UMFX3wRUF/4X1Ox0v7fd+RFgZMJk/eYzjOK0T4z+0Mh1HSoboQSJNbjeV2SKoXJ9QdoOKjvPGVxdaHdafLaK0l0CJHMhKDJzuVT0b3oao2dmGhy1FFKAWIVQSScADqTXOI6T4YaaNV8cadbsrmNJPMcqM4C8819R15v8E/Bsuhae2rajGUvrpflQ9Y07D6mvSK9/A0XTpa7s2grIKKKK7CgooooAKKKKAPP/jzppvfBDXCq7PaSiQBfToSa+d6+wdQtYb6yms7hA8MyFHU9wa+X/Hvhe88La3JazRsbZyWt5ezL6Z9RXkZjRd1UWxnNdTnqKKK8szLWl2M2pX8VjblPOlJCbjgE46VtR+CtcZ4VaOKMyxxyIWfHDkhR9eDWDY3MlnewXcP+shkEi/UGurufiBqNxcQSPaQAQ3n2kKuRnAwqfQZP51rT9nb3xqxmxeE9Tm1oaTbSW09x5bSEo/yqF65PrT7XwhqNzaQXEVzZHz5vISMyjf5ndceoq4vjm6gvZ760soxczhVaSdzLhQ27Az0qt/wlswvIbiOxgTytQe/CgnBdgAR9OKu1HuPQZa+DtYnj8xvJt08tpCZW24UPs/mKQeEdUawN5HLaOuySRUEvzOqfeIHtV+08e6jGm25je4YwtCZfOZZMGQv94emcVCPG18tr9ijhVbQwTQtEXLbvM/iJ9RRaj3DQ5UdKKBwAKK5yQp8ETTzxwIpZpHCgDqcmmV6f8EPBs2oalH4hvoilnbtm3B48x/UewrSjSdWaihpXZ7V4ds10/QrGxUkiGBUyfpV+iivpkrI3CiiimAUUUUAFI6q6lWUMp6gjg0tFAHl3jX4R2OpTSXuhzCynclmiYfu2Y+np3rhdQ+E3i61x5MNvdZGT5cmMfnX0XRXJUwNGbvaxLimfNX/Cr/Gm0H+zI+R/z2Wj/hV/jT/oFp/3+WvpWisv7Npd2LkR81f8Kv8AGn/QLT/v8tH/AAq/xp/0C0/7/LX0rRR/ZtLuw5EfNX/Cr/Gn/QLT/v8ALR/wq/xp/wBAtP8Av8tfStFH9m0u7DkR81D4X+ND/wAwyP8A7/LT7f4W+MpJ/LewiiGcF2lGK+kqKFltLuw5EeJaB8F7xrrdreoRLApHyQclx9e1evaFpGn6JYJY6bbrBCg6DqfcnvV+iuqlh6dL4UUkkFFFFbDCiiigAooooAKKKKACvPfH/wAMdO1+R77T2WxvjksQPkkPuP616FRUVKcai5ZITVz5y1D4UeL7WXZDbQXS4zujkAH05rCvPB/ia0YrNpFyG9FXNfVVFcTy2k9myeRHyqvgvxayhl8O6gQen7ul/wCEK8Xf9C7qH/fuvqmip/syH8zDkR8rf8IV4u/6F3UP+/dH/CFeLv8AoXdQ/wC/dfVNFH9mQ/mYciPlb/hCvF3/AELuof8Afumy+DvFUUZkk8P36IOpMfSvquij+zIfzMORHy1YeB/FV8wW30iY+7fKB+dbum/CPxXdH/SFt7RQwB3vk49Rivoiiqjl1JbtsORHJeAfAul+FIS8f+k3rj57hxz9B6CutooruhCMFyxWhYUUUVQBRRRQAUUUUAFFFFAHM+OPBek+KrXbdJ5V0o/d3CD5l/xFeQ6v8IfE1qzGza3vU34XDbWI9TmvoSiuathadV3ktSXFM+XL/wACeK7En7RpEuPVPmB/Kq0PhDxTMm+HQL91zjIjr6sormeWU+7FyI+Vv+EK8Xf9C7qH/fuj/hCvF3/Qu6h/37r6poo/syH8zDkR8rf8IV4u/wChd1D/AL90f8IV4u/6F3UP+/dfVNFH9mQ/mYciPlb/AIQvxd/0Luof9+6Za+EfEly/lxaPdbs4wyYr6soo/syHdhyI+b7H4V+MLiQLJZxW6kZ3SSDj8q9G+HvwttNDuYtS1aVby9TlEA/dxn+telUVvSwVKm72uxqKQUUUV1lBRRRQAUUUUAFFFFABWZ4k0PTvEGmPYalAJYm5B/iU+oPatOik0mrMDwjX/g3rEE8r6RdQ3NuBlEkO1/pXM3vw88X2aB5tJcrjOUYNj8q+naK4pZdSb00I5EfKUPhLxPMzCHQr6Tb12x9Kk/4Qrxd/0Luof9+6+qaKz/syH8zDkR8rf8IV4u/6F3UP+/dH/CFeLv8AoXdQ/wC/dfVNFH9mQ/mYciPlb/hCvF3/AELuof8Afuj/AIQrxd/0Luof9+6+qaKP7Mh/Mw5EfKQ8J+JPPMLaNdpIOqshFa9p8MvGVxsb+zBErHGXkAx7kV9LUU1ltPq2HIjx3wj8HPKufP8AEV0kqKflghPDfU169bQQ21ulvbxrHFGoVVUYAAqSiuylRhSVoopJIKKKK1GFFFFAH//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5969" y="1094364"/>
            <a:ext cx="7298983" cy="4932192"/>
          </a:xfrm>
          <a:prstGeom prst="rect">
            <a:avLst/>
          </a:prstGeom>
        </p:spPr>
      </p:pic>
    </p:spTree>
    <p:extLst>
      <p:ext uri="{BB962C8B-B14F-4D97-AF65-F5344CB8AC3E}">
        <p14:creationId xmlns:p14="http://schemas.microsoft.com/office/powerpoint/2010/main" val="282936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0A00B-CDD3-4343-A671-39E571C72684}" type="slidenum">
              <a:rPr lang="en-US" smtClean="0"/>
              <a:t>17</a:t>
            </a:fld>
            <a:endParaRPr lang="en-US"/>
          </a:p>
        </p:txBody>
      </p:sp>
      <p:sp>
        <p:nvSpPr>
          <p:cNvPr id="4" name="TextBox 3">
            <a:extLst>
              <a:ext uri="{FF2B5EF4-FFF2-40B4-BE49-F238E27FC236}">
                <a16:creationId xmlns:a16="http://schemas.microsoft.com/office/drawing/2014/main" id="{FA328778-94CE-4071-A4CD-01AB2BB0A12A}"/>
              </a:ext>
            </a:extLst>
          </p:cNvPr>
          <p:cNvSpPr txBox="1"/>
          <p:nvPr/>
        </p:nvSpPr>
        <p:spPr>
          <a:xfrm>
            <a:off x="2786064" y="299872"/>
            <a:ext cx="5449874" cy="461665"/>
          </a:xfrm>
          <a:prstGeom prst="rect">
            <a:avLst/>
          </a:prstGeom>
          <a:noFill/>
        </p:spPr>
        <p:txBody>
          <a:bodyPr wrap="square" rtlCol="0">
            <a:spAutoFit/>
          </a:bodyPr>
          <a:lstStyle/>
          <a:p>
            <a:pPr algn="r"/>
            <a:r>
              <a:rPr lang="en-US" sz="2400" dirty="0">
                <a:solidFill>
                  <a:schemeClr val="tx2"/>
                </a:solidFill>
                <a:latin typeface="Arial" panose="020B0604020202020204" pitchFamily="34" charset="0"/>
                <a:cs typeface="Arial" panose="020B0604020202020204" pitchFamily="34" charset="0"/>
              </a:rPr>
              <a:t>Telemetry Cloud Overview</a:t>
            </a:r>
          </a:p>
        </p:txBody>
      </p:sp>
      <p:sp>
        <p:nvSpPr>
          <p:cNvPr id="5" name="Rectangle 4"/>
          <p:cNvSpPr/>
          <p:nvPr/>
        </p:nvSpPr>
        <p:spPr>
          <a:xfrm>
            <a:off x="7501632" y="966238"/>
            <a:ext cx="1850994" cy="261610"/>
          </a:xfrm>
          <a:prstGeom prst="rect">
            <a:avLst/>
          </a:prstGeom>
        </p:spPr>
        <p:txBody>
          <a:bodyPr wrap="square">
            <a:spAutoFit/>
          </a:bodyPr>
          <a:lstStyle/>
          <a:p>
            <a:r>
              <a:rPr lang="en-US" sz="1100" dirty="0">
                <a:solidFill>
                  <a:schemeClr val="bg1"/>
                </a:solidFill>
              </a:rPr>
              <a:t> </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2627" y="1057678"/>
            <a:ext cx="8525133" cy="4287127"/>
          </a:xfrm>
          <a:prstGeom prst="rect">
            <a:avLst/>
          </a:prstGeom>
        </p:spPr>
      </p:pic>
      <p:sp>
        <p:nvSpPr>
          <p:cNvPr id="3" name="Rectangle 2"/>
          <p:cNvSpPr/>
          <p:nvPr/>
        </p:nvSpPr>
        <p:spPr>
          <a:xfrm>
            <a:off x="2786063" y="4282083"/>
            <a:ext cx="5782007" cy="2308324"/>
          </a:xfrm>
          <a:prstGeom prst="rect">
            <a:avLst/>
          </a:prstGeom>
        </p:spPr>
        <p:txBody>
          <a:bodyPr wrap="square">
            <a:spAutoFit/>
          </a:bodyPr>
          <a:lstStyle/>
          <a:p>
            <a:r>
              <a:rPr lang="en-US" dirty="0">
                <a:solidFill>
                  <a:schemeClr val="tx2"/>
                </a:solidFill>
              </a:rPr>
              <a:t>Telemetry uses modern cloud technology and the TANZU </a:t>
            </a:r>
            <a:r>
              <a:rPr lang="en-US" dirty="0" err="1">
                <a:solidFill>
                  <a:schemeClr val="tx2"/>
                </a:solidFill>
              </a:rPr>
              <a:t>DevSecOps</a:t>
            </a:r>
            <a:r>
              <a:rPr lang="en-US" dirty="0">
                <a:solidFill>
                  <a:schemeClr val="tx2"/>
                </a:solidFill>
              </a:rPr>
              <a:t> environment to streamline development, delivery and Security. </a:t>
            </a:r>
          </a:p>
          <a:p>
            <a:endParaRPr lang="en-US" dirty="0">
              <a:solidFill>
                <a:schemeClr val="tx2"/>
              </a:solidFill>
            </a:endParaRPr>
          </a:p>
          <a:p>
            <a:r>
              <a:rPr lang="en-US" dirty="0">
                <a:solidFill>
                  <a:schemeClr val="tx2"/>
                </a:solidFill>
              </a:rPr>
              <a:t>Telemetry will utilize continuous ATO once the production environment is complete. Currently the Application is being deployed to the MCBOSS Staging environment and is schedule to go live May 2023. </a:t>
            </a:r>
          </a:p>
        </p:txBody>
      </p:sp>
    </p:spTree>
    <p:extLst>
      <p:ext uri="{BB962C8B-B14F-4D97-AF65-F5344CB8AC3E}">
        <p14:creationId xmlns:p14="http://schemas.microsoft.com/office/powerpoint/2010/main" val="293208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7010400" y="6492875"/>
            <a:ext cx="2133600" cy="365125"/>
          </a:xfrm>
        </p:spPr>
        <p:txBody>
          <a:bodyPr/>
          <a:lstStyle/>
          <a:p>
            <a:fld id="{301B5984-2908-4E89-BC86-622C0C250C78}"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89730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F751-DEED-4C95-82B6-D905B862E9C8}"/>
              </a:ext>
            </a:extLst>
          </p:cNvPr>
          <p:cNvSpPr>
            <a:spLocks noGrp="1"/>
          </p:cNvSpPr>
          <p:nvPr>
            <p:ph type="title"/>
          </p:nvPr>
        </p:nvSpPr>
        <p:spPr>
          <a:xfrm>
            <a:off x="2724912" y="158247"/>
            <a:ext cx="5352288" cy="778891"/>
          </a:xfrm>
        </p:spPr>
        <p:txBody>
          <a:bodyPr/>
          <a:lstStyle/>
          <a:p>
            <a:r>
              <a:rPr lang="en-US" dirty="0"/>
              <a:t>MAGTF Logistics Support Systems (MLS2)</a:t>
            </a:r>
            <a:endParaRPr lang="en-US" sz="1500" dirty="0"/>
          </a:p>
        </p:txBody>
      </p:sp>
      <p:sp>
        <p:nvSpPr>
          <p:cNvPr id="3" name="Content Placeholder 2">
            <a:extLst>
              <a:ext uri="{FF2B5EF4-FFF2-40B4-BE49-F238E27FC236}">
                <a16:creationId xmlns:a16="http://schemas.microsoft.com/office/drawing/2014/main" id="{CA8D3F18-B6A2-4961-8E38-BCAA13667481}"/>
              </a:ext>
            </a:extLst>
          </p:cNvPr>
          <p:cNvSpPr>
            <a:spLocks noGrp="1"/>
          </p:cNvSpPr>
          <p:nvPr>
            <p:ph idx="1"/>
          </p:nvPr>
        </p:nvSpPr>
        <p:spPr>
          <a:xfrm>
            <a:off x="449515" y="1680359"/>
            <a:ext cx="8229600" cy="317862"/>
          </a:xfrm>
        </p:spPr>
        <p:txBody>
          <a:bodyPr/>
          <a:lstStyle/>
          <a:p>
            <a:pPr marL="0" indent="0" algn="ctr">
              <a:buNone/>
            </a:pPr>
            <a:endParaRPr lang="en-US" sz="2700" i="1" dirty="0">
              <a:solidFill>
                <a:srgbClr val="820000"/>
              </a:solidFill>
              <a:latin typeface="Times New Roman" panose="02020603050405020304" pitchFamily="18" charset="0"/>
              <a:cs typeface="Times New Roman" panose="02020603050405020304" pitchFamily="18" charset="0"/>
            </a:endParaRPr>
          </a:p>
          <a:p>
            <a:pPr marL="0" indent="0" algn="ctr">
              <a:buNone/>
            </a:pPr>
            <a:endParaRPr lang="en-US" sz="2700" i="1" dirty="0">
              <a:solidFill>
                <a:srgbClr val="820000"/>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7A4C6246-1362-4144-8212-58C99455BA92}"/>
              </a:ext>
            </a:extLst>
          </p:cNvPr>
          <p:cNvSpPr/>
          <p:nvPr/>
        </p:nvSpPr>
        <p:spPr>
          <a:xfrm>
            <a:off x="135168" y="1075137"/>
            <a:ext cx="4194161" cy="338554"/>
          </a:xfrm>
          <a:prstGeom prst="rect">
            <a:avLst/>
          </a:prstGeom>
        </p:spPr>
        <p:txBody>
          <a:bodyPr wrap="none">
            <a:spAutoFit/>
          </a:bodyPr>
          <a:lstStyle/>
          <a:p>
            <a:pPr lvl="0">
              <a:defRPr/>
            </a:pPr>
            <a:r>
              <a:rPr lang="en-US" sz="1600" dirty="0">
                <a:solidFill>
                  <a:srgbClr val="C00000"/>
                </a:solidFill>
                <a:cs typeface="Times New Roman" panose="02020603050405020304" pitchFamily="18" charset="0"/>
              </a:rPr>
              <a:t>Description/Summary</a:t>
            </a:r>
            <a:r>
              <a:rPr lang="en-US" sz="1600" dirty="0">
                <a:solidFill>
                  <a:srgbClr val="FF0000"/>
                </a:solidFill>
                <a:cs typeface="Times New Roman" panose="02020603050405020304" pitchFamily="18" charset="0"/>
              </a:rPr>
              <a:t> </a:t>
            </a:r>
            <a:r>
              <a:rPr lang="en-US" sz="1600" dirty="0">
                <a:solidFill>
                  <a:srgbClr val="C00000"/>
                </a:solidFill>
                <a:cs typeface="Times New Roman" panose="02020603050405020304" pitchFamily="18" charset="0"/>
              </a:rPr>
              <a:t>of Program Requirements</a:t>
            </a:r>
          </a:p>
        </p:txBody>
      </p:sp>
      <p:sp>
        <p:nvSpPr>
          <p:cNvPr id="95" name="TextBox 94">
            <a:extLst>
              <a:ext uri="{FF2B5EF4-FFF2-40B4-BE49-F238E27FC236}">
                <a16:creationId xmlns:a16="http://schemas.microsoft.com/office/drawing/2014/main" id="{BCF816C7-FF5C-45AC-B441-234C747FB4C6}"/>
              </a:ext>
            </a:extLst>
          </p:cNvPr>
          <p:cNvSpPr txBox="1"/>
          <p:nvPr/>
        </p:nvSpPr>
        <p:spPr>
          <a:xfrm>
            <a:off x="135168" y="1509935"/>
            <a:ext cx="2493575" cy="4490973"/>
          </a:xfrm>
          <a:prstGeom prst="rect">
            <a:avLst/>
          </a:prstGeom>
          <a:solidFill>
            <a:sysClr val="window" lastClr="FFFFFF"/>
          </a:solidFill>
          <a:ln w="12700" cap="flat" cmpd="sng" algn="ctr">
            <a:solidFill>
              <a:srgbClr val="A5A5A5"/>
            </a:solidFill>
            <a:prstDash val="solid"/>
            <a:miter lim="800000"/>
          </a:ln>
          <a:effectLst/>
        </p:spPr>
        <p:txBody>
          <a:bodyPr wrap="square">
            <a:spAutoFit/>
          </a:bodyPr>
          <a:lstStyle/>
          <a:p>
            <a:pPr marL="9049">
              <a:spcBef>
                <a:spcPts val="75"/>
              </a:spcBef>
              <a:spcAft>
                <a:spcPct val="0"/>
              </a:spcAft>
              <a:tabLst>
                <a:tab pos="81915" algn="l"/>
              </a:tabLst>
              <a:defRPr/>
            </a:pPr>
            <a:r>
              <a:rPr lang="en-US" sz="1400" kern="0" dirty="0">
                <a:solidFill>
                  <a:schemeClr val="tx2"/>
                </a:solidFill>
                <a:latin typeface="Calibri" panose="020F0502020204030204" pitchFamily="34" charset="0"/>
                <a:ea typeface="+mn-lt"/>
                <a:cs typeface="Calibri" panose="020F0502020204030204" pitchFamily="34" charset="0"/>
              </a:rPr>
              <a:t>Program Management Warfare 230 (PMW-230), Logistics Integrated Information Solutions-Marine Corps (LI2S-MC)</a:t>
            </a: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r>
              <a:rPr lang="en-US" sz="1400" kern="0" dirty="0">
                <a:solidFill>
                  <a:schemeClr val="tx2"/>
                </a:solidFill>
                <a:latin typeface="Calibri" panose="020F0502020204030204" pitchFamily="34" charset="0"/>
                <a:ea typeface="+mn-lt"/>
                <a:cs typeface="Calibri" panose="020F0502020204030204" pitchFamily="34" charset="0"/>
              </a:rPr>
              <a:t> – Marine Corps (LI2S-MC) has a requirement for to provide sustainment, system maintenance and operational support functions commonly in the support and operations phase of system’s lifecycle and maintaining current and future system interoperability. </a:t>
            </a: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cs typeface="Calibri" panose="020F0502020204030204" pitchFamily="34" charset="0"/>
            </a:endParaRPr>
          </a:p>
        </p:txBody>
      </p:sp>
      <p:grpSp>
        <p:nvGrpSpPr>
          <p:cNvPr id="4" name="Group 3"/>
          <p:cNvGrpSpPr/>
          <p:nvPr/>
        </p:nvGrpSpPr>
        <p:grpSpPr>
          <a:xfrm>
            <a:off x="2900826" y="1490058"/>
            <a:ext cx="6092635" cy="4783935"/>
            <a:chOff x="2724782" y="2019733"/>
            <a:chExt cx="5018972" cy="3719311"/>
          </a:xfrm>
        </p:grpSpPr>
        <p:sp>
          <p:nvSpPr>
            <p:cNvPr id="5" name="Freeform 4"/>
            <p:cNvSpPr/>
            <p:nvPr/>
          </p:nvSpPr>
          <p:spPr>
            <a:xfrm>
              <a:off x="4531611" y="2019734"/>
              <a:ext cx="3212143" cy="715253"/>
            </a:xfrm>
            <a:custGeom>
              <a:avLst/>
              <a:gdLst>
                <a:gd name="connsiteX0" fmla="*/ 95369 w 572201"/>
                <a:gd name="connsiteY0" fmla="*/ 0 h 3212142"/>
                <a:gd name="connsiteX1" fmla="*/ 476832 w 572201"/>
                <a:gd name="connsiteY1" fmla="*/ 0 h 3212142"/>
                <a:gd name="connsiteX2" fmla="*/ 572201 w 572201"/>
                <a:gd name="connsiteY2" fmla="*/ 95369 h 3212142"/>
                <a:gd name="connsiteX3" fmla="*/ 572201 w 572201"/>
                <a:gd name="connsiteY3" fmla="*/ 3212142 h 3212142"/>
                <a:gd name="connsiteX4" fmla="*/ 572201 w 572201"/>
                <a:gd name="connsiteY4" fmla="*/ 3212142 h 3212142"/>
                <a:gd name="connsiteX5" fmla="*/ 0 w 572201"/>
                <a:gd name="connsiteY5" fmla="*/ 3212142 h 3212142"/>
                <a:gd name="connsiteX6" fmla="*/ 0 w 572201"/>
                <a:gd name="connsiteY6" fmla="*/ 3212142 h 3212142"/>
                <a:gd name="connsiteX7" fmla="*/ 0 w 572201"/>
                <a:gd name="connsiteY7" fmla="*/ 95369 h 3212142"/>
                <a:gd name="connsiteX8" fmla="*/ 95369 w 572201"/>
                <a:gd name="connsiteY8" fmla="*/ 0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01" h="3212142">
                  <a:moveTo>
                    <a:pt x="572201" y="535371"/>
                  </a:moveTo>
                  <a:lnTo>
                    <a:pt x="572201" y="2676771"/>
                  </a:lnTo>
                  <a:cubicBezTo>
                    <a:pt x="572201" y="2972448"/>
                    <a:pt x="564595" y="3212139"/>
                    <a:pt x="555212" y="3212139"/>
                  </a:cubicBezTo>
                  <a:lnTo>
                    <a:pt x="0" y="3212139"/>
                  </a:lnTo>
                  <a:lnTo>
                    <a:pt x="0" y="3212139"/>
                  </a:lnTo>
                  <a:lnTo>
                    <a:pt x="0" y="3"/>
                  </a:lnTo>
                  <a:lnTo>
                    <a:pt x="0" y="3"/>
                  </a:lnTo>
                  <a:lnTo>
                    <a:pt x="555212" y="3"/>
                  </a:lnTo>
                  <a:cubicBezTo>
                    <a:pt x="564595" y="3"/>
                    <a:pt x="572201" y="239694"/>
                    <a:pt x="572201" y="535371"/>
                  </a:cubicBezTo>
                  <a:close/>
                </a:path>
              </a:pathLst>
            </a:custGeom>
            <a:solidFill>
              <a:srgbClr val="A5A5A5">
                <a:alpha val="90000"/>
                <a:tint val="40000"/>
                <a:hueOff val="0"/>
                <a:satOff val="0"/>
                <a:lumOff val="0"/>
                <a:alphaOff val="0"/>
              </a:srgbClr>
            </a:solidFill>
            <a:ln w="6350" cap="flat" cmpd="sng" algn="ctr">
              <a:solidFill>
                <a:srgbClr val="A5A5A5">
                  <a:alpha val="90000"/>
                  <a:tint val="40000"/>
                  <a:hueOff val="0"/>
                  <a:satOff val="0"/>
                  <a:lumOff val="0"/>
                  <a:alphaOff val="0"/>
                </a:srgbClr>
              </a:solidFill>
              <a:prstDash val="solid"/>
              <a:miter lim="800000"/>
            </a:ln>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51758" rIns="275583" bIns="151759" numCol="1" spcCol="1270" anchor="ctr" anchorCtr="0">
              <a:noAutofit/>
            </a:bodyPr>
            <a:lstStyle/>
            <a:p>
              <a:pPr marL="0" lvl="1" algn="l" defTabSz="488950">
                <a:lnSpc>
                  <a:spcPct val="90000"/>
                </a:lnSpc>
                <a:spcBef>
                  <a:spcPct val="0"/>
                </a:spcBef>
                <a:spcAft>
                  <a:spcPct val="15000"/>
                </a:spcAft>
              </a:pPr>
              <a:r>
                <a:rPr lang="en-US" sz="1400" kern="1200" dirty="0">
                  <a:solidFill>
                    <a:sysClr val="windowText" lastClr="000000">
                      <a:hueOff val="0"/>
                      <a:satOff val="0"/>
                      <a:lumOff val="0"/>
                      <a:alphaOff val="0"/>
                    </a:sysClr>
                  </a:solidFill>
                  <a:latin typeface="Calibri" panose="020F0502020204030204"/>
                  <a:ea typeface="+mn-ea"/>
                  <a:cs typeface="+mn-cs"/>
                </a:rPr>
                <a:t>Under Development/Changes</a:t>
              </a:r>
            </a:p>
            <a:p>
              <a:pPr marL="0" lvl="1" algn="l" defTabSz="488950">
                <a:lnSpc>
                  <a:spcPct val="90000"/>
                </a:lnSpc>
                <a:spcBef>
                  <a:spcPct val="0"/>
                </a:spcBef>
                <a:spcAft>
                  <a:spcPct val="15000"/>
                </a:spcAft>
              </a:pPr>
              <a:r>
                <a:rPr lang="en-US" sz="1400" kern="1200" dirty="0">
                  <a:solidFill>
                    <a:sysClr val="windowText" lastClr="000000">
                      <a:hueOff val="0"/>
                      <a:satOff val="0"/>
                      <a:lumOff val="0"/>
                      <a:alphaOff val="0"/>
                    </a:sysClr>
                  </a:solidFill>
                  <a:latin typeface="Calibri" panose="020F0502020204030204"/>
                  <a:ea typeface="+mn-ea"/>
                  <a:cs typeface="+mn-cs"/>
                </a:rPr>
                <a:t>RFP#: M67854-23-X-76XX</a:t>
              </a:r>
            </a:p>
            <a:p>
              <a:pPr marL="0" lvl="1" algn="l" defTabSz="488950">
                <a:lnSpc>
                  <a:spcPct val="90000"/>
                </a:lnSpc>
                <a:spcBef>
                  <a:spcPct val="0"/>
                </a:spcBef>
                <a:spcAft>
                  <a:spcPct val="15000"/>
                </a:spcAft>
              </a:pPr>
              <a:r>
                <a:rPr lang="en-US" sz="1400" kern="1200" dirty="0">
                  <a:solidFill>
                    <a:sysClr val="windowText" lastClr="000000">
                      <a:hueOff val="0"/>
                      <a:satOff val="0"/>
                      <a:lumOff val="0"/>
                      <a:alphaOff val="0"/>
                    </a:sysClr>
                  </a:solidFill>
                  <a:latin typeface="Calibri" panose="020F0502020204030204"/>
                  <a:ea typeface="+mn-ea"/>
                  <a:cs typeface="+mn-cs"/>
                </a:rPr>
                <a:t>Five year base IDIQ with task orders; small business set aside</a:t>
              </a:r>
            </a:p>
          </p:txBody>
        </p:sp>
        <p:sp>
          <p:nvSpPr>
            <p:cNvPr id="6" name="Freeform 5"/>
            <p:cNvSpPr/>
            <p:nvPr/>
          </p:nvSpPr>
          <p:spPr>
            <a:xfrm>
              <a:off x="2724782" y="2019733"/>
              <a:ext cx="1806830" cy="715252"/>
            </a:xfrm>
            <a:custGeom>
              <a:avLst/>
              <a:gdLst>
                <a:gd name="connsiteX0" fmla="*/ 0 w 1806830"/>
                <a:gd name="connsiteY0" fmla="*/ 119211 h 715252"/>
                <a:gd name="connsiteX1" fmla="*/ 119211 w 1806830"/>
                <a:gd name="connsiteY1" fmla="*/ 0 h 715252"/>
                <a:gd name="connsiteX2" fmla="*/ 1687619 w 1806830"/>
                <a:gd name="connsiteY2" fmla="*/ 0 h 715252"/>
                <a:gd name="connsiteX3" fmla="*/ 1806830 w 1806830"/>
                <a:gd name="connsiteY3" fmla="*/ 119211 h 715252"/>
                <a:gd name="connsiteX4" fmla="*/ 1806830 w 1806830"/>
                <a:gd name="connsiteY4" fmla="*/ 596041 h 715252"/>
                <a:gd name="connsiteX5" fmla="*/ 1687619 w 1806830"/>
                <a:gd name="connsiteY5" fmla="*/ 715252 h 715252"/>
                <a:gd name="connsiteX6" fmla="*/ 119211 w 1806830"/>
                <a:gd name="connsiteY6" fmla="*/ 715252 h 715252"/>
                <a:gd name="connsiteX7" fmla="*/ 0 w 1806830"/>
                <a:gd name="connsiteY7" fmla="*/ 596041 h 715252"/>
                <a:gd name="connsiteX8" fmla="*/ 0 w 1806830"/>
                <a:gd name="connsiteY8" fmla="*/ 119211 h 7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30" h="715252">
                  <a:moveTo>
                    <a:pt x="0" y="119211"/>
                  </a:moveTo>
                  <a:cubicBezTo>
                    <a:pt x="0" y="53373"/>
                    <a:pt x="53373" y="0"/>
                    <a:pt x="119211" y="0"/>
                  </a:cubicBezTo>
                  <a:lnTo>
                    <a:pt x="1687619" y="0"/>
                  </a:lnTo>
                  <a:cubicBezTo>
                    <a:pt x="1753457" y="0"/>
                    <a:pt x="1806830" y="53373"/>
                    <a:pt x="1806830" y="119211"/>
                  </a:cubicBezTo>
                  <a:lnTo>
                    <a:pt x="1806830" y="596041"/>
                  </a:lnTo>
                  <a:cubicBezTo>
                    <a:pt x="1806830" y="661879"/>
                    <a:pt x="1753457" y="715252"/>
                    <a:pt x="1687619" y="715252"/>
                  </a:cubicBezTo>
                  <a:lnTo>
                    <a:pt x="119211" y="715252"/>
                  </a:lnTo>
                  <a:cubicBezTo>
                    <a:pt x="53373" y="715252"/>
                    <a:pt x="0" y="661879"/>
                    <a:pt x="0" y="596041"/>
                  </a:cubicBezTo>
                  <a:lnTo>
                    <a:pt x="0" y="119211"/>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92066" tIns="63491" rIns="92066" bIns="6349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Calibri" panose="020F0502020204030204"/>
                  <a:ea typeface="+mn-ea"/>
                  <a:cs typeface="+mn-cs"/>
                </a:rPr>
                <a:t>Acquisition Strategy</a:t>
              </a:r>
            </a:p>
          </p:txBody>
        </p:sp>
        <p:sp>
          <p:nvSpPr>
            <p:cNvPr id="7" name="Freeform 6"/>
            <p:cNvSpPr/>
            <p:nvPr/>
          </p:nvSpPr>
          <p:spPr>
            <a:xfrm>
              <a:off x="4531611" y="2770749"/>
              <a:ext cx="3212143" cy="715253"/>
            </a:xfrm>
            <a:custGeom>
              <a:avLst/>
              <a:gdLst>
                <a:gd name="connsiteX0" fmla="*/ 95369 w 572201"/>
                <a:gd name="connsiteY0" fmla="*/ 0 h 3212142"/>
                <a:gd name="connsiteX1" fmla="*/ 476832 w 572201"/>
                <a:gd name="connsiteY1" fmla="*/ 0 h 3212142"/>
                <a:gd name="connsiteX2" fmla="*/ 572201 w 572201"/>
                <a:gd name="connsiteY2" fmla="*/ 95369 h 3212142"/>
                <a:gd name="connsiteX3" fmla="*/ 572201 w 572201"/>
                <a:gd name="connsiteY3" fmla="*/ 3212142 h 3212142"/>
                <a:gd name="connsiteX4" fmla="*/ 572201 w 572201"/>
                <a:gd name="connsiteY4" fmla="*/ 3212142 h 3212142"/>
                <a:gd name="connsiteX5" fmla="*/ 0 w 572201"/>
                <a:gd name="connsiteY5" fmla="*/ 3212142 h 3212142"/>
                <a:gd name="connsiteX6" fmla="*/ 0 w 572201"/>
                <a:gd name="connsiteY6" fmla="*/ 3212142 h 3212142"/>
                <a:gd name="connsiteX7" fmla="*/ 0 w 572201"/>
                <a:gd name="connsiteY7" fmla="*/ 95369 h 3212142"/>
                <a:gd name="connsiteX8" fmla="*/ 95369 w 572201"/>
                <a:gd name="connsiteY8" fmla="*/ 0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01" h="3212142">
                  <a:moveTo>
                    <a:pt x="572201" y="535371"/>
                  </a:moveTo>
                  <a:lnTo>
                    <a:pt x="572201" y="2676771"/>
                  </a:lnTo>
                  <a:cubicBezTo>
                    <a:pt x="572201" y="2972448"/>
                    <a:pt x="564595" y="3212139"/>
                    <a:pt x="555212" y="3212139"/>
                  </a:cubicBezTo>
                  <a:lnTo>
                    <a:pt x="0" y="3212139"/>
                  </a:lnTo>
                  <a:lnTo>
                    <a:pt x="0" y="3212139"/>
                  </a:lnTo>
                  <a:lnTo>
                    <a:pt x="0" y="3"/>
                  </a:lnTo>
                  <a:lnTo>
                    <a:pt x="0" y="3"/>
                  </a:lnTo>
                  <a:lnTo>
                    <a:pt x="555212" y="3"/>
                  </a:lnTo>
                  <a:cubicBezTo>
                    <a:pt x="564595" y="3"/>
                    <a:pt x="572201" y="239694"/>
                    <a:pt x="572201" y="535371"/>
                  </a:cubicBezTo>
                  <a:close/>
                </a:path>
              </a:pathLst>
            </a:custGeom>
            <a:solidFill>
              <a:srgbClr val="A5A5A5">
                <a:alpha val="90000"/>
                <a:tint val="40000"/>
                <a:hueOff val="0"/>
                <a:satOff val="0"/>
                <a:lumOff val="0"/>
                <a:alphaOff val="0"/>
              </a:srgbClr>
            </a:solidFill>
            <a:ln w="6350" cap="flat" cmpd="sng" algn="ctr">
              <a:solidFill>
                <a:srgbClr val="A5A5A5">
                  <a:alpha val="90000"/>
                  <a:tint val="40000"/>
                  <a:hueOff val="0"/>
                  <a:satOff val="0"/>
                  <a:lumOff val="0"/>
                  <a:alphaOff val="0"/>
                </a:srgbClr>
              </a:solidFill>
              <a:prstDash val="solid"/>
              <a:miter lim="800000"/>
            </a:ln>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51758" rIns="275583" bIns="151759" numCol="1" spcCol="1270" anchor="ctr" anchorCtr="0">
              <a:noAutofit/>
            </a:bodyPr>
            <a:lstStyle/>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M67854-18-D-7601</a:t>
              </a:r>
            </a:p>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Tactical Edge</a:t>
              </a:r>
            </a:p>
          </p:txBody>
        </p:sp>
        <p:sp>
          <p:nvSpPr>
            <p:cNvPr id="9" name="Freeform 8"/>
            <p:cNvSpPr/>
            <p:nvPr/>
          </p:nvSpPr>
          <p:spPr>
            <a:xfrm>
              <a:off x="2724782" y="2770748"/>
              <a:ext cx="1806830" cy="715252"/>
            </a:xfrm>
            <a:custGeom>
              <a:avLst/>
              <a:gdLst>
                <a:gd name="connsiteX0" fmla="*/ 0 w 1806830"/>
                <a:gd name="connsiteY0" fmla="*/ 119211 h 715252"/>
                <a:gd name="connsiteX1" fmla="*/ 119211 w 1806830"/>
                <a:gd name="connsiteY1" fmla="*/ 0 h 715252"/>
                <a:gd name="connsiteX2" fmla="*/ 1687619 w 1806830"/>
                <a:gd name="connsiteY2" fmla="*/ 0 h 715252"/>
                <a:gd name="connsiteX3" fmla="*/ 1806830 w 1806830"/>
                <a:gd name="connsiteY3" fmla="*/ 119211 h 715252"/>
                <a:gd name="connsiteX4" fmla="*/ 1806830 w 1806830"/>
                <a:gd name="connsiteY4" fmla="*/ 596041 h 715252"/>
                <a:gd name="connsiteX5" fmla="*/ 1687619 w 1806830"/>
                <a:gd name="connsiteY5" fmla="*/ 715252 h 715252"/>
                <a:gd name="connsiteX6" fmla="*/ 119211 w 1806830"/>
                <a:gd name="connsiteY6" fmla="*/ 715252 h 715252"/>
                <a:gd name="connsiteX7" fmla="*/ 0 w 1806830"/>
                <a:gd name="connsiteY7" fmla="*/ 596041 h 715252"/>
                <a:gd name="connsiteX8" fmla="*/ 0 w 1806830"/>
                <a:gd name="connsiteY8" fmla="*/ 119211 h 7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30" h="715252">
                  <a:moveTo>
                    <a:pt x="0" y="119211"/>
                  </a:moveTo>
                  <a:cubicBezTo>
                    <a:pt x="0" y="53373"/>
                    <a:pt x="53373" y="0"/>
                    <a:pt x="119211" y="0"/>
                  </a:cubicBezTo>
                  <a:lnTo>
                    <a:pt x="1687619" y="0"/>
                  </a:lnTo>
                  <a:cubicBezTo>
                    <a:pt x="1753457" y="0"/>
                    <a:pt x="1806830" y="53373"/>
                    <a:pt x="1806830" y="119211"/>
                  </a:cubicBezTo>
                  <a:lnTo>
                    <a:pt x="1806830" y="596041"/>
                  </a:lnTo>
                  <a:cubicBezTo>
                    <a:pt x="1806830" y="661879"/>
                    <a:pt x="1753457" y="715252"/>
                    <a:pt x="1687619" y="715252"/>
                  </a:cubicBezTo>
                  <a:lnTo>
                    <a:pt x="119211" y="715252"/>
                  </a:lnTo>
                  <a:cubicBezTo>
                    <a:pt x="53373" y="715252"/>
                    <a:pt x="0" y="661879"/>
                    <a:pt x="0" y="596041"/>
                  </a:cubicBezTo>
                  <a:lnTo>
                    <a:pt x="0" y="119211"/>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92066" tIns="63491" rIns="92066" bIns="6349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Calibri" panose="020F0502020204030204"/>
                  <a:ea typeface="+mn-ea"/>
                  <a:cs typeface="+mn-cs"/>
                </a:rPr>
                <a:t>Current Contract / Original Developer / OEM (if Recompete)</a:t>
              </a:r>
            </a:p>
          </p:txBody>
        </p:sp>
        <p:sp>
          <p:nvSpPr>
            <p:cNvPr id="10" name="Freeform 9"/>
            <p:cNvSpPr/>
            <p:nvPr/>
          </p:nvSpPr>
          <p:spPr>
            <a:xfrm>
              <a:off x="4531611" y="3521763"/>
              <a:ext cx="3212143" cy="715253"/>
            </a:xfrm>
            <a:custGeom>
              <a:avLst/>
              <a:gdLst>
                <a:gd name="connsiteX0" fmla="*/ 95369 w 572201"/>
                <a:gd name="connsiteY0" fmla="*/ 0 h 3212142"/>
                <a:gd name="connsiteX1" fmla="*/ 476832 w 572201"/>
                <a:gd name="connsiteY1" fmla="*/ 0 h 3212142"/>
                <a:gd name="connsiteX2" fmla="*/ 572201 w 572201"/>
                <a:gd name="connsiteY2" fmla="*/ 95369 h 3212142"/>
                <a:gd name="connsiteX3" fmla="*/ 572201 w 572201"/>
                <a:gd name="connsiteY3" fmla="*/ 3212142 h 3212142"/>
                <a:gd name="connsiteX4" fmla="*/ 572201 w 572201"/>
                <a:gd name="connsiteY4" fmla="*/ 3212142 h 3212142"/>
                <a:gd name="connsiteX5" fmla="*/ 0 w 572201"/>
                <a:gd name="connsiteY5" fmla="*/ 3212142 h 3212142"/>
                <a:gd name="connsiteX6" fmla="*/ 0 w 572201"/>
                <a:gd name="connsiteY6" fmla="*/ 3212142 h 3212142"/>
                <a:gd name="connsiteX7" fmla="*/ 0 w 572201"/>
                <a:gd name="connsiteY7" fmla="*/ 95369 h 3212142"/>
                <a:gd name="connsiteX8" fmla="*/ 95369 w 572201"/>
                <a:gd name="connsiteY8" fmla="*/ 0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01" h="3212142">
                  <a:moveTo>
                    <a:pt x="572201" y="535371"/>
                  </a:moveTo>
                  <a:lnTo>
                    <a:pt x="572201" y="2676771"/>
                  </a:lnTo>
                  <a:cubicBezTo>
                    <a:pt x="572201" y="2972448"/>
                    <a:pt x="564595" y="3212139"/>
                    <a:pt x="555212" y="3212139"/>
                  </a:cubicBezTo>
                  <a:lnTo>
                    <a:pt x="0" y="3212139"/>
                  </a:lnTo>
                  <a:lnTo>
                    <a:pt x="0" y="3212139"/>
                  </a:lnTo>
                  <a:lnTo>
                    <a:pt x="0" y="3"/>
                  </a:lnTo>
                  <a:lnTo>
                    <a:pt x="0" y="3"/>
                  </a:lnTo>
                  <a:lnTo>
                    <a:pt x="555212" y="3"/>
                  </a:lnTo>
                  <a:cubicBezTo>
                    <a:pt x="564595" y="3"/>
                    <a:pt x="572201" y="239694"/>
                    <a:pt x="572201" y="535371"/>
                  </a:cubicBezTo>
                  <a:close/>
                </a:path>
              </a:pathLst>
            </a:custGeom>
            <a:solidFill>
              <a:srgbClr val="A5A5A5">
                <a:alpha val="90000"/>
                <a:tint val="40000"/>
                <a:hueOff val="0"/>
                <a:satOff val="0"/>
                <a:lumOff val="0"/>
                <a:alphaOff val="0"/>
              </a:srgbClr>
            </a:solidFill>
            <a:ln w="6350" cap="flat" cmpd="sng" algn="ctr">
              <a:solidFill>
                <a:srgbClr val="A5A5A5">
                  <a:alpha val="90000"/>
                  <a:tint val="40000"/>
                  <a:hueOff val="0"/>
                  <a:satOff val="0"/>
                  <a:lumOff val="0"/>
                  <a:alphaOff val="0"/>
                </a:srgbClr>
              </a:solidFill>
              <a:prstDash val="solid"/>
              <a:miter lim="800000"/>
            </a:ln>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51759" rIns="275583" bIns="151758" numCol="1" spcCol="1270" anchor="ctr" anchorCtr="0">
              <a:noAutofit/>
            </a:bodyPr>
            <a:lstStyle/>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RFI Release: </a:t>
              </a:r>
              <a:r>
                <a:rPr lang="en-US" sz="1400" kern="1200">
                  <a:solidFill>
                    <a:srgbClr val="FF0000"/>
                  </a:solidFill>
                  <a:latin typeface="Calibri" panose="020F0502020204030204"/>
                  <a:ea typeface="+mn-ea"/>
                  <a:cs typeface="+mn-cs"/>
                </a:rPr>
                <a:t>N/A</a:t>
              </a:r>
              <a:endParaRPr lang="en-US" sz="1400" b="1" kern="1200">
                <a:solidFill>
                  <a:srgbClr val="FF0000"/>
                </a:solidFill>
                <a:latin typeface="Calibri" panose="020F0502020204030204"/>
                <a:ea typeface="+mn-ea"/>
                <a:cs typeface="+mn-cs"/>
              </a:endParaRPr>
            </a:p>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RFP Release:  </a:t>
              </a:r>
              <a:r>
                <a:rPr lang="en-US" sz="1400" kern="1200">
                  <a:solidFill>
                    <a:srgbClr val="FF0000"/>
                  </a:solidFill>
                  <a:latin typeface="Calibri" panose="020F0502020204030204"/>
                  <a:ea typeface="+mn-ea"/>
                  <a:cs typeface="+mn-cs"/>
                </a:rPr>
                <a:t>FY23 Q2</a:t>
              </a:r>
              <a:endParaRPr lang="en-US" sz="1400" b="1" kern="1200">
                <a:solidFill>
                  <a:srgbClr val="FF0000"/>
                </a:solidFill>
                <a:latin typeface="Calibri" panose="020F0502020204030204"/>
                <a:ea typeface="+mn-ea"/>
                <a:cs typeface="+mn-cs"/>
              </a:endParaRPr>
            </a:p>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Proposal Due date: </a:t>
              </a:r>
              <a:r>
                <a:rPr lang="en-US" sz="1400" kern="1200">
                  <a:solidFill>
                    <a:srgbClr val="FF0000"/>
                  </a:solidFill>
                  <a:latin typeface="Calibri" panose="020F0502020204030204"/>
                  <a:ea typeface="+mn-ea"/>
                  <a:cs typeface="+mn-cs"/>
                </a:rPr>
                <a:t>FY23 Q2</a:t>
              </a:r>
              <a:endParaRPr lang="en-US" sz="1400" b="1" kern="1200">
                <a:solidFill>
                  <a:srgbClr val="FF0000"/>
                </a:solidFill>
                <a:latin typeface="Calibri" panose="020F0502020204030204"/>
                <a:ea typeface="+mn-ea"/>
                <a:cs typeface="+mn-cs"/>
              </a:endParaRPr>
            </a:p>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Estimated award date: </a:t>
              </a:r>
              <a:r>
                <a:rPr lang="en-US" sz="1400" kern="1200">
                  <a:solidFill>
                    <a:srgbClr val="FF0000"/>
                  </a:solidFill>
                  <a:latin typeface="Calibri" panose="020F0502020204030204"/>
                  <a:ea typeface="+mn-ea"/>
                  <a:cs typeface="+mn-cs"/>
                </a:rPr>
                <a:t>FY23 Q4 </a:t>
              </a:r>
              <a:endParaRPr lang="en-US" sz="1400" b="1" kern="1200">
                <a:solidFill>
                  <a:srgbClr val="FF0000"/>
                </a:solidFill>
                <a:latin typeface="Calibri" panose="020F0502020204030204"/>
                <a:ea typeface="+mn-ea"/>
                <a:cs typeface="+mn-cs"/>
              </a:endParaRPr>
            </a:p>
          </p:txBody>
        </p:sp>
        <p:sp>
          <p:nvSpPr>
            <p:cNvPr id="11" name="Freeform 10"/>
            <p:cNvSpPr/>
            <p:nvPr/>
          </p:nvSpPr>
          <p:spPr>
            <a:xfrm>
              <a:off x="2724782" y="3521763"/>
              <a:ext cx="1806830" cy="715252"/>
            </a:xfrm>
            <a:custGeom>
              <a:avLst/>
              <a:gdLst>
                <a:gd name="connsiteX0" fmla="*/ 0 w 1806830"/>
                <a:gd name="connsiteY0" fmla="*/ 119211 h 715252"/>
                <a:gd name="connsiteX1" fmla="*/ 119211 w 1806830"/>
                <a:gd name="connsiteY1" fmla="*/ 0 h 715252"/>
                <a:gd name="connsiteX2" fmla="*/ 1687619 w 1806830"/>
                <a:gd name="connsiteY2" fmla="*/ 0 h 715252"/>
                <a:gd name="connsiteX3" fmla="*/ 1806830 w 1806830"/>
                <a:gd name="connsiteY3" fmla="*/ 119211 h 715252"/>
                <a:gd name="connsiteX4" fmla="*/ 1806830 w 1806830"/>
                <a:gd name="connsiteY4" fmla="*/ 596041 h 715252"/>
                <a:gd name="connsiteX5" fmla="*/ 1687619 w 1806830"/>
                <a:gd name="connsiteY5" fmla="*/ 715252 h 715252"/>
                <a:gd name="connsiteX6" fmla="*/ 119211 w 1806830"/>
                <a:gd name="connsiteY6" fmla="*/ 715252 h 715252"/>
                <a:gd name="connsiteX7" fmla="*/ 0 w 1806830"/>
                <a:gd name="connsiteY7" fmla="*/ 596041 h 715252"/>
                <a:gd name="connsiteX8" fmla="*/ 0 w 1806830"/>
                <a:gd name="connsiteY8" fmla="*/ 119211 h 7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30" h="715252">
                  <a:moveTo>
                    <a:pt x="0" y="119211"/>
                  </a:moveTo>
                  <a:cubicBezTo>
                    <a:pt x="0" y="53373"/>
                    <a:pt x="53373" y="0"/>
                    <a:pt x="119211" y="0"/>
                  </a:cubicBezTo>
                  <a:lnTo>
                    <a:pt x="1687619" y="0"/>
                  </a:lnTo>
                  <a:cubicBezTo>
                    <a:pt x="1753457" y="0"/>
                    <a:pt x="1806830" y="53373"/>
                    <a:pt x="1806830" y="119211"/>
                  </a:cubicBezTo>
                  <a:lnTo>
                    <a:pt x="1806830" y="596041"/>
                  </a:lnTo>
                  <a:cubicBezTo>
                    <a:pt x="1806830" y="661879"/>
                    <a:pt x="1753457" y="715252"/>
                    <a:pt x="1687619" y="715252"/>
                  </a:cubicBezTo>
                  <a:lnTo>
                    <a:pt x="119211" y="715252"/>
                  </a:lnTo>
                  <a:cubicBezTo>
                    <a:pt x="53373" y="715252"/>
                    <a:pt x="0" y="661879"/>
                    <a:pt x="0" y="596041"/>
                  </a:cubicBezTo>
                  <a:lnTo>
                    <a:pt x="0" y="119211"/>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92066" tIns="63491" rIns="92066" bIns="6349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Calibri" panose="020F0502020204030204"/>
                  <a:ea typeface="+mn-ea"/>
                  <a:cs typeface="+mn-cs"/>
                </a:rPr>
                <a:t>Milestones</a:t>
              </a:r>
            </a:p>
          </p:txBody>
        </p:sp>
        <p:sp>
          <p:nvSpPr>
            <p:cNvPr id="12" name="Freeform 11"/>
            <p:cNvSpPr/>
            <p:nvPr/>
          </p:nvSpPr>
          <p:spPr>
            <a:xfrm>
              <a:off x="4531611" y="4272777"/>
              <a:ext cx="3212143" cy="715253"/>
            </a:xfrm>
            <a:custGeom>
              <a:avLst/>
              <a:gdLst>
                <a:gd name="connsiteX0" fmla="*/ 95369 w 572201"/>
                <a:gd name="connsiteY0" fmla="*/ 0 h 3212142"/>
                <a:gd name="connsiteX1" fmla="*/ 476832 w 572201"/>
                <a:gd name="connsiteY1" fmla="*/ 0 h 3212142"/>
                <a:gd name="connsiteX2" fmla="*/ 572201 w 572201"/>
                <a:gd name="connsiteY2" fmla="*/ 95369 h 3212142"/>
                <a:gd name="connsiteX3" fmla="*/ 572201 w 572201"/>
                <a:gd name="connsiteY3" fmla="*/ 3212142 h 3212142"/>
                <a:gd name="connsiteX4" fmla="*/ 572201 w 572201"/>
                <a:gd name="connsiteY4" fmla="*/ 3212142 h 3212142"/>
                <a:gd name="connsiteX5" fmla="*/ 0 w 572201"/>
                <a:gd name="connsiteY5" fmla="*/ 3212142 h 3212142"/>
                <a:gd name="connsiteX6" fmla="*/ 0 w 572201"/>
                <a:gd name="connsiteY6" fmla="*/ 3212142 h 3212142"/>
                <a:gd name="connsiteX7" fmla="*/ 0 w 572201"/>
                <a:gd name="connsiteY7" fmla="*/ 95369 h 3212142"/>
                <a:gd name="connsiteX8" fmla="*/ 95369 w 572201"/>
                <a:gd name="connsiteY8" fmla="*/ 0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01" h="3212142">
                  <a:moveTo>
                    <a:pt x="572201" y="535371"/>
                  </a:moveTo>
                  <a:lnTo>
                    <a:pt x="572201" y="2676771"/>
                  </a:lnTo>
                  <a:cubicBezTo>
                    <a:pt x="572201" y="2972448"/>
                    <a:pt x="564595" y="3212139"/>
                    <a:pt x="555212" y="3212139"/>
                  </a:cubicBezTo>
                  <a:lnTo>
                    <a:pt x="0" y="3212139"/>
                  </a:lnTo>
                  <a:lnTo>
                    <a:pt x="0" y="3212139"/>
                  </a:lnTo>
                  <a:lnTo>
                    <a:pt x="0" y="3"/>
                  </a:lnTo>
                  <a:lnTo>
                    <a:pt x="0" y="3"/>
                  </a:lnTo>
                  <a:lnTo>
                    <a:pt x="555212" y="3"/>
                  </a:lnTo>
                  <a:cubicBezTo>
                    <a:pt x="564595" y="3"/>
                    <a:pt x="572201" y="239694"/>
                    <a:pt x="572201" y="535371"/>
                  </a:cubicBezTo>
                  <a:close/>
                </a:path>
              </a:pathLst>
            </a:custGeom>
            <a:solidFill>
              <a:srgbClr val="A5A5A5">
                <a:alpha val="90000"/>
                <a:tint val="40000"/>
                <a:hueOff val="0"/>
                <a:satOff val="0"/>
                <a:lumOff val="0"/>
                <a:alphaOff val="0"/>
              </a:srgbClr>
            </a:solidFill>
            <a:ln w="6350" cap="flat" cmpd="sng" algn="ctr">
              <a:solidFill>
                <a:srgbClr val="A5A5A5">
                  <a:alpha val="90000"/>
                  <a:tint val="40000"/>
                  <a:hueOff val="0"/>
                  <a:satOff val="0"/>
                  <a:lumOff val="0"/>
                  <a:alphaOff val="0"/>
                </a:srgbClr>
              </a:solidFill>
              <a:prstDash val="solid"/>
              <a:miter lim="800000"/>
            </a:ln>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51759" rIns="275583" bIns="151758" numCol="1" spcCol="1270" anchor="ctr" anchorCtr="0">
              <a:noAutofit/>
            </a:bodyPr>
            <a:lstStyle/>
            <a:p>
              <a:pPr marL="0" lvl="1" algn="l" defTabSz="488950">
                <a:lnSpc>
                  <a:spcPct val="90000"/>
                </a:lnSpc>
                <a:spcBef>
                  <a:spcPct val="0"/>
                </a:spcBef>
                <a:spcAft>
                  <a:spcPct val="15000"/>
                </a:spcAft>
              </a:pPr>
              <a:r>
                <a:rPr lang="en-US" sz="1400" b="0" kern="1200" dirty="0">
                  <a:solidFill>
                    <a:sysClr val="windowText" lastClr="000000"/>
                  </a:solidFill>
                  <a:latin typeface="Calibri" panose="020F0502020204030204"/>
                  <a:ea typeface="+mn-ea"/>
                  <a:cs typeface="+mn-cs"/>
                </a:rPr>
                <a:t>5-year ordering period (2023-2028) +52.217-8</a:t>
              </a:r>
            </a:p>
            <a:p>
              <a:pPr marL="0" lvl="1" algn="l" defTabSz="488950">
                <a:lnSpc>
                  <a:spcPct val="90000"/>
                </a:lnSpc>
                <a:spcBef>
                  <a:spcPct val="0"/>
                </a:spcBef>
                <a:spcAft>
                  <a:spcPct val="15000"/>
                </a:spcAft>
              </a:pPr>
              <a:r>
                <a:rPr lang="en-US" sz="1400" b="0" kern="1200">
                  <a:solidFill>
                    <a:sysClr val="windowText" lastClr="000000"/>
                  </a:solidFill>
                  <a:latin typeface="Calibri" panose="020F0502020204030204"/>
                  <a:ea typeface="+mn-ea"/>
                  <a:cs typeface="+mn-cs"/>
                </a:rPr>
                <a:t>Individual Tasker Orders</a:t>
              </a:r>
            </a:p>
          </p:txBody>
        </p:sp>
        <p:sp>
          <p:nvSpPr>
            <p:cNvPr id="13" name="Freeform 12"/>
            <p:cNvSpPr/>
            <p:nvPr/>
          </p:nvSpPr>
          <p:spPr>
            <a:xfrm>
              <a:off x="2724782" y="4272778"/>
              <a:ext cx="1806830" cy="715252"/>
            </a:xfrm>
            <a:custGeom>
              <a:avLst/>
              <a:gdLst>
                <a:gd name="connsiteX0" fmla="*/ 0 w 1806830"/>
                <a:gd name="connsiteY0" fmla="*/ 119211 h 715252"/>
                <a:gd name="connsiteX1" fmla="*/ 119211 w 1806830"/>
                <a:gd name="connsiteY1" fmla="*/ 0 h 715252"/>
                <a:gd name="connsiteX2" fmla="*/ 1687619 w 1806830"/>
                <a:gd name="connsiteY2" fmla="*/ 0 h 715252"/>
                <a:gd name="connsiteX3" fmla="*/ 1806830 w 1806830"/>
                <a:gd name="connsiteY3" fmla="*/ 119211 h 715252"/>
                <a:gd name="connsiteX4" fmla="*/ 1806830 w 1806830"/>
                <a:gd name="connsiteY4" fmla="*/ 596041 h 715252"/>
                <a:gd name="connsiteX5" fmla="*/ 1687619 w 1806830"/>
                <a:gd name="connsiteY5" fmla="*/ 715252 h 715252"/>
                <a:gd name="connsiteX6" fmla="*/ 119211 w 1806830"/>
                <a:gd name="connsiteY6" fmla="*/ 715252 h 715252"/>
                <a:gd name="connsiteX7" fmla="*/ 0 w 1806830"/>
                <a:gd name="connsiteY7" fmla="*/ 596041 h 715252"/>
                <a:gd name="connsiteX8" fmla="*/ 0 w 1806830"/>
                <a:gd name="connsiteY8" fmla="*/ 119211 h 7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30" h="715252">
                  <a:moveTo>
                    <a:pt x="0" y="119211"/>
                  </a:moveTo>
                  <a:cubicBezTo>
                    <a:pt x="0" y="53373"/>
                    <a:pt x="53373" y="0"/>
                    <a:pt x="119211" y="0"/>
                  </a:cubicBezTo>
                  <a:lnTo>
                    <a:pt x="1687619" y="0"/>
                  </a:lnTo>
                  <a:cubicBezTo>
                    <a:pt x="1753457" y="0"/>
                    <a:pt x="1806830" y="53373"/>
                    <a:pt x="1806830" y="119211"/>
                  </a:cubicBezTo>
                  <a:lnTo>
                    <a:pt x="1806830" y="596041"/>
                  </a:lnTo>
                  <a:cubicBezTo>
                    <a:pt x="1806830" y="661879"/>
                    <a:pt x="1753457" y="715252"/>
                    <a:pt x="1687619" y="715252"/>
                  </a:cubicBezTo>
                  <a:lnTo>
                    <a:pt x="119211" y="715252"/>
                  </a:lnTo>
                  <a:cubicBezTo>
                    <a:pt x="53373" y="715252"/>
                    <a:pt x="0" y="661879"/>
                    <a:pt x="0" y="596041"/>
                  </a:cubicBezTo>
                  <a:lnTo>
                    <a:pt x="0" y="119211"/>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92066" tIns="63491" rIns="92066" bIns="6349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Calibri" panose="020F0502020204030204"/>
                  <a:ea typeface="+mn-ea"/>
                  <a:cs typeface="+mn-cs"/>
                </a:rPr>
                <a:t>Period of Performance</a:t>
              </a:r>
            </a:p>
          </p:txBody>
        </p:sp>
        <p:sp>
          <p:nvSpPr>
            <p:cNvPr id="14" name="Freeform 13"/>
            <p:cNvSpPr/>
            <p:nvPr/>
          </p:nvSpPr>
          <p:spPr>
            <a:xfrm>
              <a:off x="4531611" y="5023791"/>
              <a:ext cx="3212143" cy="715253"/>
            </a:xfrm>
            <a:custGeom>
              <a:avLst/>
              <a:gdLst>
                <a:gd name="connsiteX0" fmla="*/ 95369 w 572201"/>
                <a:gd name="connsiteY0" fmla="*/ 0 h 3212142"/>
                <a:gd name="connsiteX1" fmla="*/ 476832 w 572201"/>
                <a:gd name="connsiteY1" fmla="*/ 0 h 3212142"/>
                <a:gd name="connsiteX2" fmla="*/ 572201 w 572201"/>
                <a:gd name="connsiteY2" fmla="*/ 95369 h 3212142"/>
                <a:gd name="connsiteX3" fmla="*/ 572201 w 572201"/>
                <a:gd name="connsiteY3" fmla="*/ 3212142 h 3212142"/>
                <a:gd name="connsiteX4" fmla="*/ 572201 w 572201"/>
                <a:gd name="connsiteY4" fmla="*/ 3212142 h 3212142"/>
                <a:gd name="connsiteX5" fmla="*/ 0 w 572201"/>
                <a:gd name="connsiteY5" fmla="*/ 3212142 h 3212142"/>
                <a:gd name="connsiteX6" fmla="*/ 0 w 572201"/>
                <a:gd name="connsiteY6" fmla="*/ 3212142 h 3212142"/>
                <a:gd name="connsiteX7" fmla="*/ 0 w 572201"/>
                <a:gd name="connsiteY7" fmla="*/ 95369 h 3212142"/>
                <a:gd name="connsiteX8" fmla="*/ 95369 w 572201"/>
                <a:gd name="connsiteY8" fmla="*/ 0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01" h="3212142">
                  <a:moveTo>
                    <a:pt x="572201" y="535371"/>
                  </a:moveTo>
                  <a:lnTo>
                    <a:pt x="572201" y="2676771"/>
                  </a:lnTo>
                  <a:cubicBezTo>
                    <a:pt x="572201" y="2972448"/>
                    <a:pt x="564595" y="3212139"/>
                    <a:pt x="555212" y="3212139"/>
                  </a:cubicBezTo>
                  <a:lnTo>
                    <a:pt x="0" y="3212139"/>
                  </a:lnTo>
                  <a:lnTo>
                    <a:pt x="0" y="3212139"/>
                  </a:lnTo>
                  <a:lnTo>
                    <a:pt x="0" y="3"/>
                  </a:lnTo>
                  <a:lnTo>
                    <a:pt x="0" y="3"/>
                  </a:lnTo>
                  <a:lnTo>
                    <a:pt x="555212" y="3"/>
                  </a:lnTo>
                  <a:cubicBezTo>
                    <a:pt x="564595" y="3"/>
                    <a:pt x="572201" y="239694"/>
                    <a:pt x="572201" y="535371"/>
                  </a:cubicBezTo>
                  <a:close/>
                </a:path>
              </a:pathLst>
            </a:custGeom>
            <a:solidFill>
              <a:srgbClr val="A5A5A5">
                <a:alpha val="90000"/>
                <a:tint val="40000"/>
                <a:hueOff val="0"/>
                <a:satOff val="0"/>
                <a:lumOff val="0"/>
                <a:alphaOff val="0"/>
              </a:srgbClr>
            </a:solidFill>
            <a:ln w="6350" cap="flat" cmpd="sng" algn="ctr">
              <a:solidFill>
                <a:srgbClr val="A5A5A5">
                  <a:alpha val="90000"/>
                  <a:tint val="40000"/>
                  <a:hueOff val="0"/>
                  <a:satOff val="0"/>
                  <a:lumOff val="0"/>
                  <a:alphaOff val="0"/>
                </a:srgbClr>
              </a:solidFill>
              <a:prstDash val="solid"/>
              <a:miter lim="800000"/>
            </a:ln>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51759" rIns="275583" bIns="151758" numCol="1" spcCol="1270" anchor="ctr" anchorCtr="0">
              <a:noAutofit/>
            </a:bodyPr>
            <a:lstStyle/>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Contracting Officer: Renee S. Stahl, renee.stahL@usmc.mil</a:t>
              </a:r>
            </a:p>
            <a:p>
              <a:pPr marL="0" lvl="1" algn="l" defTabSz="488950">
                <a:lnSpc>
                  <a:spcPct val="90000"/>
                </a:lnSpc>
                <a:spcBef>
                  <a:spcPct val="0"/>
                </a:spcBef>
                <a:spcAft>
                  <a:spcPct val="15000"/>
                </a:spcAft>
              </a:pPr>
              <a:r>
                <a:rPr lang="en-US" sz="1400" kern="1200">
                  <a:solidFill>
                    <a:sysClr val="windowText" lastClr="000000">
                      <a:hueOff val="0"/>
                      <a:satOff val="0"/>
                      <a:lumOff val="0"/>
                      <a:alphaOff val="0"/>
                    </a:sysClr>
                  </a:solidFill>
                  <a:latin typeface="Calibri" panose="020F0502020204030204"/>
                  <a:ea typeface="+mn-ea"/>
                  <a:cs typeface="+mn-cs"/>
                </a:rPr>
                <a:t>Contract Specialist: Capt. Bret Bockenstedt, bret.bockenstedt@usmc.mil </a:t>
              </a:r>
            </a:p>
          </p:txBody>
        </p:sp>
        <p:sp>
          <p:nvSpPr>
            <p:cNvPr id="15" name="Freeform 14"/>
            <p:cNvSpPr/>
            <p:nvPr/>
          </p:nvSpPr>
          <p:spPr>
            <a:xfrm>
              <a:off x="2724782" y="5023792"/>
              <a:ext cx="1806830" cy="715252"/>
            </a:xfrm>
            <a:custGeom>
              <a:avLst/>
              <a:gdLst>
                <a:gd name="connsiteX0" fmla="*/ 0 w 1806830"/>
                <a:gd name="connsiteY0" fmla="*/ 119211 h 715252"/>
                <a:gd name="connsiteX1" fmla="*/ 119211 w 1806830"/>
                <a:gd name="connsiteY1" fmla="*/ 0 h 715252"/>
                <a:gd name="connsiteX2" fmla="*/ 1687619 w 1806830"/>
                <a:gd name="connsiteY2" fmla="*/ 0 h 715252"/>
                <a:gd name="connsiteX3" fmla="*/ 1806830 w 1806830"/>
                <a:gd name="connsiteY3" fmla="*/ 119211 h 715252"/>
                <a:gd name="connsiteX4" fmla="*/ 1806830 w 1806830"/>
                <a:gd name="connsiteY4" fmla="*/ 596041 h 715252"/>
                <a:gd name="connsiteX5" fmla="*/ 1687619 w 1806830"/>
                <a:gd name="connsiteY5" fmla="*/ 715252 h 715252"/>
                <a:gd name="connsiteX6" fmla="*/ 119211 w 1806830"/>
                <a:gd name="connsiteY6" fmla="*/ 715252 h 715252"/>
                <a:gd name="connsiteX7" fmla="*/ 0 w 1806830"/>
                <a:gd name="connsiteY7" fmla="*/ 596041 h 715252"/>
                <a:gd name="connsiteX8" fmla="*/ 0 w 1806830"/>
                <a:gd name="connsiteY8" fmla="*/ 119211 h 7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30" h="715252">
                  <a:moveTo>
                    <a:pt x="0" y="119211"/>
                  </a:moveTo>
                  <a:cubicBezTo>
                    <a:pt x="0" y="53373"/>
                    <a:pt x="53373" y="0"/>
                    <a:pt x="119211" y="0"/>
                  </a:cubicBezTo>
                  <a:lnTo>
                    <a:pt x="1687619" y="0"/>
                  </a:lnTo>
                  <a:cubicBezTo>
                    <a:pt x="1753457" y="0"/>
                    <a:pt x="1806830" y="53373"/>
                    <a:pt x="1806830" y="119211"/>
                  </a:cubicBezTo>
                  <a:lnTo>
                    <a:pt x="1806830" y="596041"/>
                  </a:lnTo>
                  <a:cubicBezTo>
                    <a:pt x="1806830" y="661879"/>
                    <a:pt x="1753457" y="715252"/>
                    <a:pt x="1687619" y="715252"/>
                  </a:cubicBezTo>
                  <a:lnTo>
                    <a:pt x="119211" y="715252"/>
                  </a:lnTo>
                  <a:cubicBezTo>
                    <a:pt x="53373" y="715252"/>
                    <a:pt x="0" y="661879"/>
                    <a:pt x="0" y="596041"/>
                  </a:cubicBezTo>
                  <a:lnTo>
                    <a:pt x="0" y="119211"/>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92066" tIns="63491" rIns="92066" bIns="6349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Calibri" panose="020F0502020204030204"/>
                  <a:ea typeface="+mn-ea"/>
                  <a:cs typeface="+mn-cs"/>
                </a:rPr>
                <a:t>Points of Contact</a:t>
              </a:r>
            </a:p>
          </p:txBody>
        </p:sp>
      </p:grpSp>
    </p:spTree>
    <p:extLst>
      <p:ext uri="{BB962C8B-B14F-4D97-AF65-F5344CB8AC3E}">
        <p14:creationId xmlns:p14="http://schemas.microsoft.com/office/powerpoint/2010/main" val="243116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2CEF59-4CC3-9E4C-BE50-03A1378FC5D5}"/>
              </a:ext>
            </a:extLst>
          </p:cNvPr>
          <p:cNvSpPr/>
          <p:nvPr/>
        </p:nvSpPr>
        <p:spPr>
          <a:xfrm>
            <a:off x="228600" y="990600"/>
            <a:ext cx="8610600" cy="5572423"/>
          </a:xfrm>
          <a:prstGeom prst="rect">
            <a:avLst/>
          </a:prstGeom>
        </p:spPr>
        <p:txBody>
          <a:bodyPr wrap="square" lIns="91440" tIns="45720" rIns="91440" bIns="45720" anchor="t">
            <a:spAutoFit/>
          </a:bodyPr>
          <a:lstStyle/>
          <a:p>
            <a:pPr marL="111125" lvl="1">
              <a:lnSpc>
                <a:spcPct val="107000"/>
              </a:lnSpc>
              <a:spcAft>
                <a:spcPts val="800"/>
              </a:spcAft>
            </a:pPr>
            <a:r>
              <a:rPr lang="en-US" b="1" dirty="0">
                <a:solidFill>
                  <a:schemeClr val="tx2"/>
                </a:solidFill>
                <a:cs typeface="Arial"/>
              </a:rPr>
              <a:t>Mission Statement:</a:t>
            </a:r>
            <a:r>
              <a:rPr lang="en-US" dirty="0">
                <a:solidFill>
                  <a:schemeClr val="tx2"/>
                </a:solidFill>
                <a:cs typeface="Arial"/>
              </a:rPr>
              <a:t>  We sustain and transform the Marine Corps logistics information technology capability</a:t>
            </a:r>
            <a:endParaRPr lang="en-US" b="1" dirty="0">
              <a:solidFill>
                <a:schemeClr val="tx2"/>
              </a:solidFill>
              <a:cs typeface="Arial"/>
            </a:endParaRPr>
          </a:p>
          <a:p>
            <a:pPr marL="111125" marR="0" lvl="1">
              <a:lnSpc>
                <a:spcPct val="107000"/>
              </a:lnSpc>
              <a:spcBef>
                <a:spcPts val="0"/>
              </a:spcBef>
              <a:spcAft>
                <a:spcPts val="800"/>
              </a:spcAft>
            </a:pPr>
            <a:r>
              <a:rPr lang="en-US" dirty="0">
                <a:solidFill>
                  <a:schemeClr val="tx2"/>
                </a:solidFill>
                <a:cs typeface="Times New Roman"/>
              </a:rPr>
              <a:t>The four pillars upon which our mission and our work reside:</a:t>
            </a:r>
          </a:p>
          <a:p>
            <a:pPr lvl="1">
              <a:spcBef>
                <a:spcPts val="200"/>
              </a:spcBef>
            </a:pPr>
            <a:r>
              <a:rPr lang="en-US" b="1" dirty="0">
                <a:solidFill>
                  <a:schemeClr val="tx2"/>
                </a:solidFill>
                <a:cs typeface="Times New Roman"/>
              </a:rPr>
              <a:t>Logistics:  </a:t>
            </a:r>
            <a:r>
              <a:rPr lang="en-US" dirty="0">
                <a:solidFill>
                  <a:schemeClr val="tx2"/>
                </a:solidFill>
                <a:cs typeface="Times New Roman"/>
              </a:rPr>
              <a:t>The recognition that our reason for existing is to enable the highest performance and readiness of Marine Corps logistics operations.</a:t>
            </a:r>
          </a:p>
          <a:p>
            <a:pPr lvl="1">
              <a:spcBef>
                <a:spcPts val="200"/>
              </a:spcBef>
            </a:pPr>
            <a:endParaRPr lang="en-US" dirty="0">
              <a:solidFill>
                <a:schemeClr val="tx2"/>
              </a:solidFill>
              <a:cs typeface="Times New Roman" panose="02020603050405020304" pitchFamily="18" charset="0"/>
            </a:endParaRPr>
          </a:p>
          <a:p>
            <a:pPr lvl="1">
              <a:spcBef>
                <a:spcPts val="200"/>
              </a:spcBef>
            </a:pPr>
            <a:r>
              <a:rPr lang="en-US" b="1" dirty="0">
                <a:solidFill>
                  <a:schemeClr val="tx2"/>
                </a:solidFill>
                <a:cs typeface="Times New Roman"/>
              </a:rPr>
              <a:t>Integrated:  </a:t>
            </a:r>
            <a:r>
              <a:rPr lang="en-US" dirty="0">
                <a:solidFill>
                  <a:schemeClr val="tx2"/>
                </a:solidFill>
                <a:cs typeface="Times New Roman"/>
              </a:rPr>
              <a:t>The recognition that everything we do, and everything we deliver, must be integrated into a cohesive and seamless capability set for our Marines.</a:t>
            </a:r>
          </a:p>
          <a:p>
            <a:pPr lvl="1">
              <a:spcBef>
                <a:spcPts val="200"/>
              </a:spcBef>
              <a:buFont typeface="Wingdings" panose="05000000000000000000" pitchFamily="2" charset="2"/>
              <a:buChar char="§"/>
            </a:pPr>
            <a:endParaRPr lang="en-US" dirty="0">
              <a:solidFill>
                <a:schemeClr val="tx2"/>
              </a:solidFill>
              <a:cs typeface="Times New Roman" panose="02020603050405020304" pitchFamily="18" charset="0"/>
            </a:endParaRPr>
          </a:p>
          <a:p>
            <a:pPr lvl="1">
              <a:spcBef>
                <a:spcPts val="200"/>
              </a:spcBef>
            </a:pPr>
            <a:r>
              <a:rPr lang="en-US" b="1" dirty="0">
                <a:solidFill>
                  <a:schemeClr val="tx2"/>
                </a:solidFill>
                <a:cs typeface="Times New Roman"/>
              </a:rPr>
              <a:t>Information:  </a:t>
            </a:r>
            <a:r>
              <a:rPr lang="en-US" dirty="0">
                <a:solidFill>
                  <a:schemeClr val="tx2"/>
                </a:solidFill>
                <a:cs typeface="Times New Roman"/>
              </a:rPr>
              <a:t>The recognition that information technology services are relevant, cutting-edge, and user focused for our Marines.</a:t>
            </a:r>
          </a:p>
          <a:p>
            <a:pPr lvl="1">
              <a:spcBef>
                <a:spcPts val="200"/>
              </a:spcBef>
              <a:buFont typeface="Wingdings" panose="05000000000000000000" pitchFamily="2" charset="2"/>
              <a:buChar char="§"/>
            </a:pPr>
            <a:endParaRPr lang="en-US" dirty="0">
              <a:solidFill>
                <a:schemeClr val="tx2"/>
              </a:solidFill>
              <a:cs typeface="Times New Roman" panose="02020603050405020304" pitchFamily="18" charset="0"/>
            </a:endParaRPr>
          </a:p>
          <a:p>
            <a:pPr lvl="1">
              <a:spcBef>
                <a:spcPts val="200"/>
              </a:spcBef>
            </a:pPr>
            <a:r>
              <a:rPr lang="en-US" b="1" dirty="0">
                <a:solidFill>
                  <a:schemeClr val="tx2"/>
                </a:solidFill>
                <a:cs typeface="Times New Roman"/>
              </a:rPr>
              <a:t>Solutions:  </a:t>
            </a:r>
            <a:r>
              <a:rPr lang="en-US" dirty="0">
                <a:solidFill>
                  <a:schemeClr val="tx2"/>
                </a:solidFill>
                <a:cs typeface="Times New Roman"/>
              </a:rPr>
              <a:t>The recognition that we do not deliver products, we deliver solutions to our Marines</a:t>
            </a:r>
          </a:p>
          <a:p>
            <a:pPr lvl="1">
              <a:spcBef>
                <a:spcPts val="200"/>
              </a:spcBef>
            </a:pPr>
            <a:endParaRPr lang="en-US" dirty="0">
              <a:solidFill>
                <a:schemeClr val="tx2"/>
              </a:solidFill>
              <a:cs typeface="Arial" panose="020B0604020202020204" pitchFamily="34" charset="0"/>
            </a:endParaRPr>
          </a:p>
          <a:p>
            <a:pPr marL="0" lvl="1">
              <a:spcBef>
                <a:spcPts val="200"/>
              </a:spcBef>
            </a:pPr>
            <a:r>
              <a:rPr lang="en-US" b="1" dirty="0">
                <a:solidFill>
                  <a:schemeClr val="tx2"/>
                </a:solidFill>
                <a:cs typeface="Arial"/>
              </a:rPr>
              <a:t>Vision: </a:t>
            </a:r>
            <a:r>
              <a:rPr lang="en-US" dirty="0">
                <a:solidFill>
                  <a:schemeClr val="tx2"/>
                </a:solidFill>
                <a:cs typeface="Arial"/>
              </a:rPr>
              <a:t>P</a:t>
            </a:r>
            <a:r>
              <a:rPr lang="en-US" dirty="0">
                <a:solidFill>
                  <a:schemeClr val="tx2"/>
                </a:solidFill>
              </a:rPr>
              <a:t>M LI2S-MC will deliver a state-of-the-art system of systems and services that provide a deployable, single point of entry in support of USMC logistics operations world-wide.</a:t>
            </a:r>
            <a:endParaRPr lang="en-US" dirty="0">
              <a:solidFill>
                <a:schemeClr val="tx2"/>
              </a:solidFill>
              <a:cs typeface="Arial" panose="020B0604020202020204" pitchFamily="34" charset="0"/>
            </a:endParaRPr>
          </a:p>
        </p:txBody>
      </p:sp>
      <p:sp>
        <p:nvSpPr>
          <p:cNvPr id="4" name="Title 3"/>
          <p:cNvSpPr>
            <a:spLocks noGrp="1"/>
          </p:cNvSpPr>
          <p:nvPr>
            <p:ph type="title"/>
          </p:nvPr>
        </p:nvSpPr>
        <p:spPr/>
        <p:txBody>
          <a:bodyPr/>
          <a:lstStyle/>
          <a:p>
            <a:r>
              <a:rPr lang="en-US"/>
              <a:t>Mission Statement</a:t>
            </a:r>
          </a:p>
        </p:txBody>
      </p:sp>
      <p:sp>
        <p:nvSpPr>
          <p:cNvPr id="2" name="Slide Number Placeholder 1"/>
          <p:cNvSpPr>
            <a:spLocks noGrp="1"/>
          </p:cNvSpPr>
          <p:nvPr>
            <p:ph type="sldNum" sz="quarter" idx="12"/>
          </p:nvPr>
        </p:nvSpPr>
        <p:spPr/>
        <p:txBody>
          <a:bodyPr/>
          <a:lstStyle/>
          <a:p>
            <a:fld id="{301B5984-2908-4E89-BC86-622C0C250C78}"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66818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D3F18-B6A2-4961-8E38-BCAA13667481}"/>
              </a:ext>
            </a:extLst>
          </p:cNvPr>
          <p:cNvSpPr>
            <a:spLocks noGrp="1"/>
          </p:cNvSpPr>
          <p:nvPr>
            <p:ph idx="1"/>
          </p:nvPr>
        </p:nvSpPr>
        <p:spPr>
          <a:xfrm>
            <a:off x="510271" y="1821989"/>
            <a:ext cx="8229600" cy="317862"/>
          </a:xfrm>
        </p:spPr>
        <p:txBody>
          <a:bodyPr/>
          <a:lstStyle/>
          <a:p>
            <a:pPr marL="0" indent="0" algn="ctr">
              <a:buNone/>
            </a:pPr>
            <a:endParaRPr lang="en-US" sz="2700" i="1">
              <a:solidFill>
                <a:srgbClr val="820000"/>
              </a:solidFill>
              <a:latin typeface="Times New Roman" panose="02020603050405020304" pitchFamily="18" charset="0"/>
              <a:cs typeface="Times New Roman" panose="02020603050405020304" pitchFamily="18" charset="0"/>
            </a:endParaRPr>
          </a:p>
          <a:p>
            <a:pPr marL="0" indent="0" algn="ctr">
              <a:buNone/>
            </a:pPr>
            <a:endParaRPr lang="en-US" sz="2700" i="1">
              <a:solidFill>
                <a:srgbClr val="820000"/>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7A4C6246-1362-4144-8212-58C99455BA92}"/>
              </a:ext>
            </a:extLst>
          </p:cNvPr>
          <p:cNvSpPr/>
          <p:nvPr/>
        </p:nvSpPr>
        <p:spPr>
          <a:xfrm>
            <a:off x="107736" y="1010610"/>
            <a:ext cx="4194161" cy="338554"/>
          </a:xfrm>
          <a:prstGeom prst="rect">
            <a:avLst/>
          </a:prstGeom>
        </p:spPr>
        <p:txBody>
          <a:bodyPr wrap="none">
            <a:spAutoFit/>
          </a:bodyPr>
          <a:lstStyle/>
          <a:p>
            <a:pPr lvl="0">
              <a:defRPr/>
            </a:pPr>
            <a:r>
              <a:rPr lang="en-US" sz="1600" dirty="0">
                <a:solidFill>
                  <a:srgbClr val="C00000"/>
                </a:solidFill>
                <a:cs typeface="Times New Roman" panose="02020603050405020304" pitchFamily="18" charset="0"/>
              </a:rPr>
              <a:t>Description/Summary</a:t>
            </a:r>
            <a:r>
              <a:rPr lang="en-US" sz="1600" dirty="0">
                <a:solidFill>
                  <a:srgbClr val="FF0000"/>
                </a:solidFill>
                <a:cs typeface="Times New Roman" panose="02020603050405020304" pitchFamily="18" charset="0"/>
              </a:rPr>
              <a:t> </a:t>
            </a:r>
            <a:r>
              <a:rPr lang="en-US" sz="1600" dirty="0">
                <a:solidFill>
                  <a:srgbClr val="C00000"/>
                </a:solidFill>
                <a:cs typeface="Times New Roman" panose="02020603050405020304" pitchFamily="18" charset="0"/>
              </a:rPr>
              <a:t>of Program Requirements</a:t>
            </a:r>
          </a:p>
        </p:txBody>
      </p:sp>
      <p:sp>
        <p:nvSpPr>
          <p:cNvPr id="95" name="TextBox 94">
            <a:extLst>
              <a:ext uri="{FF2B5EF4-FFF2-40B4-BE49-F238E27FC236}">
                <a16:creationId xmlns:a16="http://schemas.microsoft.com/office/drawing/2014/main" id="{BCF816C7-FF5C-45AC-B441-234C747FB4C6}"/>
              </a:ext>
            </a:extLst>
          </p:cNvPr>
          <p:cNvSpPr txBox="1"/>
          <p:nvPr/>
        </p:nvSpPr>
        <p:spPr>
          <a:xfrm>
            <a:off x="199176" y="1349164"/>
            <a:ext cx="2493575" cy="4693593"/>
          </a:xfrm>
          <a:prstGeom prst="rect">
            <a:avLst/>
          </a:prstGeom>
          <a:solidFill>
            <a:sysClr val="window" lastClr="FFFFFF"/>
          </a:solidFill>
          <a:ln w="12700" cap="flat" cmpd="sng" algn="ctr">
            <a:solidFill>
              <a:srgbClr val="A5A5A5"/>
            </a:solidFill>
            <a:prstDash val="solid"/>
            <a:miter lim="800000"/>
          </a:ln>
          <a:effectLst/>
        </p:spPr>
        <p:txBody>
          <a:bodyPr wrap="square">
            <a:spAutoFit/>
          </a:bodyPr>
          <a:lstStyle/>
          <a:p>
            <a:pPr marL="9049">
              <a:spcBef>
                <a:spcPts val="75"/>
              </a:spcBef>
              <a:spcAft>
                <a:spcPct val="0"/>
              </a:spcAft>
              <a:tabLst>
                <a:tab pos="81915" algn="l"/>
              </a:tabLst>
              <a:defRPr/>
            </a:pPr>
            <a:r>
              <a:rPr lang="en-US" sz="1400" kern="0" dirty="0">
                <a:solidFill>
                  <a:schemeClr val="tx2"/>
                </a:solidFill>
                <a:latin typeface="Calibri" panose="020F0502020204030204" pitchFamily="34" charset="0"/>
                <a:ea typeface="+mn-lt"/>
                <a:cs typeface="Calibri" panose="020F0502020204030204" pitchFamily="34" charset="0"/>
              </a:rPr>
              <a:t>Program Management Warfare 230 (PMW 230) - Logistics Integrated Information Solutions-Marine Corps (LI2S-MC) manages a portfolio of systems that support the logistics elements of command and control, interoperability, and secure access to and visibility of critical data. The PMW 230 portfolio includes the GCSS-MC/Logistics Chain Management (GCSS-MC/LCM) enterprise resource planning system. </a:t>
            </a: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cs typeface="Calibri" panose="020F0502020204030204" pitchFamily="34" charset="0"/>
            </a:endParaRPr>
          </a:p>
        </p:txBody>
      </p:sp>
      <p:grpSp>
        <p:nvGrpSpPr>
          <p:cNvPr id="5" name="Group 4"/>
          <p:cNvGrpSpPr/>
          <p:nvPr/>
        </p:nvGrpSpPr>
        <p:grpSpPr>
          <a:xfrm>
            <a:off x="2688481" y="1347906"/>
            <a:ext cx="6055661" cy="5135190"/>
            <a:chOff x="2684210" y="2086383"/>
            <a:chExt cx="5160809" cy="3590208"/>
          </a:xfrm>
        </p:grpSpPr>
        <p:sp>
          <p:nvSpPr>
            <p:cNvPr id="6" name="Freeform 5"/>
            <p:cNvSpPr/>
            <p:nvPr/>
          </p:nvSpPr>
          <p:spPr>
            <a:xfrm>
              <a:off x="4542100" y="2155426"/>
              <a:ext cx="3302919" cy="552340"/>
            </a:xfrm>
            <a:custGeom>
              <a:avLst/>
              <a:gdLst>
                <a:gd name="connsiteX0" fmla="*/ 92058 w 552339"/>
                <a:gd name="connsiteY0" fmla="*/ 0 h 3302918"/>
                <a:gd name="connsiteX1" fmla="*/ 460281 w 552339"/>
                <a:gd name="connsiteY1" fmla="*/ 0 h 3302918"/>
                <a:gd name="connsiteX2" fmla="*/ 552339 w 552339"/>
                <a:gd name="connsiteY2" fmla="*/ 92058 h 3302918"/>
                <a:gd name="connsiteX3" fmla="*/ 552339 w 552339"/>
                <a:gd name="connsiteY3" fmla="*/ 3302918 h 3302918"/>
                <a:gd name="connsiteX4" fmla="*/ 552339 w 552339"/>
                <a:gd name="connsiteY4" fmla="*/ 3302918 h 3302918"/>
                <a:gd name="connsiteX5" fmla="*/ 0 w 552339"/>
                <a:gd name="connsiteY5" fmla="*/ 3302918 h 3302918"/>
                <a:gd name="connsiteX6" fmla="*/ 0 w 552339"/>
                <a:gd name="connsiteY6" fmla="*/ 3302918 h 3302918"/>
                <a:gd name="connsiteX7" fmla="*/ 0 w 552339"/>
                <a:gd name="connsiteY7" fmla="*/ 92058 h 3302918"/>
                <a:gd name="connsiteX8" fmla="*/ 92058 w 552339"/>
                <a:gd name="connsiteY8" fmla="*/ 0 h 3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339" h="3302918">
                  <a:moveTo>
                    <a:pt x="552339" y="550497"/>
                  </a:moveTo>
                  <a:lnTo>
                    <a:pt x="552339" y="2752421"/>
                  </a:lnTo>
                  <a:cubicBezTo>
                    <a:pt x="552339" y="3056449"/>
                    <a:pt x="545446" y="3302915"/>
                    <a:pt x="536944" y="3302915"/>
                  </a:cubicBezTo>
                  <a:lnTo>
                    <a:pt x="0" y="3302915"/>
                  </a:lnTo>
                  <a:lnTo>
                    <a:pt x="0" y="3302915"/>
                  </a:lnTo>
                  <a:lnTo>
                    <a:pt x="0" y="3"/>
                  </a:lnTo>
                  <a:lnTo>
                    <a:pt x="0" y="3"/>
                  </a:lnTo>
                  <a:lnTo>
                    <a:pt x="536944" y="3"/>
                  </a:lnTo>
                  <a:cubicBezTo>
                    <a:pt x="545446" y="3"/>
                    <a:pt x="552339" y="246469"/>
                    <a:pt x="552339" y="550497"/>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8" rIns="274613" bIns="150789" numCol="1" spcCol="1270" anchor="ctr" anchorCtr="0">
              <a:noAutofit/>
            </a:bodyPr>
            <a:lstStyle/>
            <a:p>
              <a:pPr marL="57150" lvl="1" indent="-57150" algn="l" defTabSz="488950">
                <a:lnSpc>
                  <a:spcPct val="90000"/>
                </a:lnSpc>
                <a:spcBef>
                  <a:spcPct val="0"/>
                </a:spcBef>
                <a:spcAft>
                  <a:spcPct val="15000"/>
                </a:spcAft>
                <a:buChar char="••"/>
              </a:pPr>
              <a:r>
                <a:rPr lang="en-US" sz="1400" kern="1200"/>
                <a:t>RFP#: M67854-23-Q-76XX</a:t>
              </a:r>
            </a:p>
            <a:p>
              <a:pPr marL="57150" lvl="1" indent="-57150" algn="l" defTabSz="488950">
                <a:lnSpc>
                  <a:spcPct val="90000"/>
                </a:lnSpc>
                <a:spcBef>
                  <a:spcPct val="0"/>
                </a:spcBef>
                <a:spcAft>
                  <a:spcPct val="15000"/>
                </a:spcAft>
                <a:buChar char="••"/>
              </a:pPr>
              <a:r>
                <a:rPr lang="en-US" sz="1400" kern="1200" dirty="0"/>
                <a:t>Small Business Set-aside, Non-Commercial Services, </a:t>
              </a:r>
              <a:r>
                <a:rPr lang="en-US" sz="1400" kern="1200" dirty="0" err="1"/>
                <a:t>SeaPort-NxG</a:t>
              </a:r>
              <a:endParaRPr lang="en-US" sz="1400" kern="1200" dirty="0"/>
            </a:p>
          </p:txBody>
        </p:sp>
        <p:sp>
          <p:nvSpPr>
            <p:cNvPr id="7" name="Freeform 6"/>
            <p:cNvSpPr/>
            <p:nvPr/>
          </p:nvSpPr>
          <p:spPr>
            <a:xfrm>
              <a:off x="2684210" y="2086383"/>
              <a:ext cx="1857891" cy="690424"/>
            </a:xfrm>
            <a:custGeom>
              <a:avLst/>
              <a:gdLst>
                <a:gd name="connsiteX0" fmla="*/ 0 w 1857891"/>
                <a:gd name="connsiteY0" fmla="*/ 115073 h 690424"/>
                <a:gd name="connsiteX1" fmla="*/ 115073 w 1857891"/>
                <a:gd name="connsiteY1" fmla="*/ 0 h 690424"/>
                <a:gd name="connsiteX2" fmla="*/ 1742818 w 1857891"/>
                <a:gd name="connsiteY2" fmla="*/ 0 h 690424"/>
                <a:gd name="connsiteX3" fmla="*/ 1857891 w 1857891"/>
                <a:gd name="connsiteY3" fmla="*/ 115073 h 690424"/>
                <a:gd name="connsiteX4" fmla="*/ 1857891 w 1857891"/>
                <a:gd name="connsiteY4" fmla="*/ 575351 h 690424"/>
                <a:gd name="connsiteX5" fmla="*/ 1742818 w 1857891"/>
                <a:gd name="connsiteY5" fmla="*/ 690424 h 690424"/>
                <a:gd name="connsiteX6" fmla="*/ 115073 w 1857891"/>
                <a:gd name="connsiteY6" fmla="*/ 690424 h 690424"/>
                <a:gd name="connsiteX7" fmla="*/ 0 w 1857891"/>
                <a:gd name="connsiteY7" fmla="*/ 575351 h 690424"/>
                <a:gd name="connsiteX8" fmla="*/ 0 w 1857891"/>
                <a:gd name="connsiteY8" fmla="*/ 115073 h 6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1" h="690424">
                  <a:moveTo>
                    <a:pt x="0" y="115073"/>
                  </a:moveTo>
                  <a:cubicBezTo>
                    <a:pt x="0" y="51520"/>
                    <a:pt x="51520" y="0"/>
                    <a:pt x="115073" y="0"/>
                  </a:cubicBezTo>
                  <a:lnTo>
                    <a:pt x="1742818" y="0"/>
                  </a:lnTo>
                  <a:cubicBezTo>
                    <a:pt x="1806371" y="0"/>
                    <a:pt x="1857891" y="51520"/>
                    <a:pt x="1857891" y="115073"/>
                  </a:cubicBezTo>
                  <a:lnTo>
                    <a:pt x="1857891" y="575351"/>
                  </a:lnTo>
                  <a:cubicBezTo>
                    <a:pt x="1857891" y="638904"/>
                    <a:pt x="1806371" y="690424"/>
                    <a:pt x="1742818" y="690424"/>
                  </a:cubicBezTo>
                  <a:lnTo>
                    <a:pt x="115073" y="690424"/>
                  </a:lnTo>
                  <a:cubicBezTo>
                    <a:pt x="51520" y="690424"/>
                    <a:pt x="0" y="638904"/>
                    <a:pt x="0" y="575351"/>
                  </a:cubicBezTo>
                  <a:lnTo>
                    <a:pt x="0" y="115073"/>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0854" tIns="62279" rIns="90854" bIns="62279"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mn-lt"/>
                </a:rPr>
                <a:t>Acquisition Strategy</a:t>
              </a:r>
            </a:p>
          </p:txBody>
        </p:sp>
        <p:sp>
          <p:nvSpPr>
            <p:cNvPr id="9" name="Freeform 8"/>
            <p:cNvSpPr/>
            <p:nvPr/>
          </p:nvSpPr>
          <p:spPr>
            <a:xfrm>
              <a:off x="4542100" y="2880372"/>
              <a:ext cx="3302919" cy="552340"/>
            </a:xfrm>
            <a:custGeom>
              <a:avLst/>
              <a:gdLst>
                <a:gd name="connsiteX0" fmla="*/ 92058 w 552339"/>
                <a:gd name="connsiteY0" fmla="*/ 0 h 3302918"/>
                <a:gd name="connsiteX1" fmla="*/ 460281 w 552339"/>
                <a:gd name="connsiteY1" fmla="*/ 0 h 3302918"/>
                <a:gd name="connsiteX2" fmla="*/ 552339 w 552339"/>
                <a:gd name="connsiteY2" fmla="*/ 92058 h 3302918"/>
                <a:gd name="connsiteX3" fmla="*/ 552339 w 552339"/>
                <a:gd name="connsiteY3" fmla="*/ 3302918 h 3302918"/>
                <a:gd name="connsiteX4" fmla="*/ 552339 w 552339"/>
                <a:gd name="connsiteY4" fmla="*/ 3302918 h 3302918"/>
                <a:gd name="connsiteX5" fmla="*/ 0 w 552339"/>
                <a:gd name="connsiteY5" fmla="*/ 3302918 h 3302918"/>
                <a:gd name="connsiteX6" fmla="*/ 0 w 552339"/>
                <a:gd name="connsiteY6" fmla="*/ 3302918 h 3302918"/>
                <a:gd name="connsiteX7" fmla="*/ 0 w 552339"/>
                <a:gd name="connsiteY7" fmla="*/ 92058 h 3302918"/>
                <a:gd name="connsiteX8" fmla="*/ 92058 w 552339"/>
                <a:gd name="connsiteY8" fmla="*/ 0 h 3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339" h="3302918">
                  <a:moveTo>
                    <a:pt x="552339" y="550497"/>
                  </a:moveTo>
                  <a:lnTo>
                    <a:pt x="552339" y="2752421"/>
                  </a:lnTo>
                  <a:cubicBezTo>
                    <a:pt x="552339" y="3056449"/>
                    <a:pt x="545446" y="3302915"/>
                    <a:pt x="536944" y="3302915"/>
                  </a:cubicBezTo>
                  <a:lnTo>
                    <a:pt x="0" y="3302915"/>
                  </a:lnTo>
                  <a:lnTo>
                    <a:pt x="0" y="3302915"/>
                  </a:lnTo>
                  <a:lnTo>
                    <a:pt x="0" y="3"/>
                  </a:lnTo>
                  <a:lnTo>
                    <a:pt x="0" y="3"/>
                  </a:lnTo>
                  <a:lnTo>
                    <a:pt x="536944" y="3"/>
                  </a:lnTo>
                  <a:cubicBezTo>
                    <a:pt x="545446" y="3"/>
                    <a:pt x="552339" y="246469"/>
                    <a:pt x="552339" y="550497"/>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8" rIns="274613" bIns="150789" numCol="1" spcCol="1270" anchor="ctr" anchorCtr="0">
              <a:noAutofit/>
            </a:bodyPr>
            <a:lstStyle/>
            <a:p>
              <a:pPr marL="57150" lvl="1" indent="-57150" algn="l" defTabSz="488950">
                <a:lnSpc>
                  <a:spcPct val="90000"/>
                </a:lnSpc>
                <a:spcBef>
                  <a:spcPct val="0"/>
                </a:spcBef>
                <a:spcAft>
                  <a:spcPct val="15000"/>
                </a:spcAft>
                <a:buChar char="••"/>
              </a:pPr>
              <a:r>
                <a:rPr lang="en-US" sz="1400" kern="1200"/>
                <a:t>M67854-19-F-3506 / CommIT</a:t>
              </a:r>
            </a:p>
          </p:txBody>
        </p:sp>
        <p:sp>
          <p:nvSpPr>
            <p:cNvPr id="10" name="Freeform 9"/>
            <p:cNvSpPr/>
            <p:nvPr/>
          </p:nvSpPr>
          <p:spPr>
            <a:xfrm>
              <a:off x="2684210" y="2811329"/>
              <a:ext cx="1857891" cy="690424"/>
            </a:xfrm>
            <a:custGeom>
              <a:avLst/>
              <a:gdLst>
                <a:gd name="connsiteX0" fmla="*/ 0 w 1857891"/>
                <a:gd name="connsiteY0" fmla="*/ 115073 h 690424"/>
                <a:gd name="connsiteX1" fmla="*/ 115073 w 1857891"/>
                <a:gd name="connsiteY1" fmla="*/ 0 h 690424"/>
                <a:gd name="connsiteX2" fmla="*/ 1742818 w 1857891"/>
                <a:gd name="connsiteY2" fmla="*/ 0 h 690424"/>
                <a:gd name="connsiteX3" fmla="*/ 1857891 w 1857891"/>
                <a:gd name="connsiteY3" fmla="*/ 115073 h 690424"/>
                <a:gd name="connsiteX4" fmla="*/ 1857891 w 1857891"/>
                <a:gd name="connsiteY4" fmla="*/ 575351 h 690424"/>
                <a:gd name="connsiteX5" fmla="*/ 1742818 w 1857891"/>
                <a:gd name="connsiteY5" fmla="*/ 690424 h 690424"/>
                <a:gd name="connsiteX6" fmla="*/ 115073 w 1857891"/>
                <a:gd name="connsiteY6" fmla="*/ 690424 h 690424"/>
                <a:gd name="connsiteX7" fmla="*/ 0 w 1857891"/>
                <a:gd name="connsiteY7" fmla="*/ 575351 h 690424"/>
                <a:gd name="connsiteX8" fmla="*/ 0 w 1857891"/>
                <a:gd name="connsiteY8" fmla="*/ 115073 h 6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1" h="690424">
                  <a:moveTo>
                    <a:pt x="0" y="115073"/>
                  </a:moveTo>
                  <a:cubicBezTo>
                    <a:pt x="0" y="51520"/>
                    <a:pt x="51520" y="0"/>
                    <a:pt x="115073" y="0"/>
                  </a:cubicBezTo>
                  <a:lnTo>
                    <a:pt x="1742818" y="0"/>
                  </a:lnTo>
                  <a:cubicBezTo>
                    <a:pt x="1806371" y="0"/>
                    <a:pt x="1857891" y="51520"/>
                    <a:pt x="1857891" y="115073"/>
                  </a:cubicBezTo>
                  <a:lnTo>
                    <a:pt x="1857891" y="575351"/>
                  </a:lnTo>
                  <a:cubicBezTo>
                    <a:pt x="1857891" y="638904"/>
                    <a:pt x="1806371" y="690424"/>
                    <a:pt x="1742818" y="690424"/>
                  </a:cubicBezTo>
                  <a:lnTo>
                    <a:pt x="115073" y="690424"/>
                  </a:lnTo>
                  <a:cubicBezTo>
                    <a:pt x="51520" y="690424"/>
                    <a:pt x="0" y="638904"/>
                    <a:pt x="0" y="575351"/>
                  </a:cubicBezTo>
                  <a:lnTo>
                    <a:pt x="0" y="115073"/>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0854" tIns="62279" rIns="90854" bIns="62279"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Current Contract / Original Developer / OEM (if Recompete)</a:t>
              </a:r>
            </a:p>
          </p:txBody>
        </p:sp>
        <p:sp>
          <p:nvSpPr>
            <p:cNvPr id="11" name="Freeform 10"/>
            <p:cNvSpPr/>
            <p:nvPr/>
          </p:nvSpPr>
          <p:spPr>
            <a:xfrm>
              <a:off x="4542100" y="3605317"/>
              <a:ext cx="3302919" cy="552340"/>
            </a:xfrm>
            <a:custGeom>
              <a:avLst/>
              <a:gdLst>
                <a:gd name="connsiteX0" fmla="*/ 92058 w 552339"/>
                <a:gd name="connsiteY0" fmla="*/ 0 h 3302918"/>
                <a:gd name="connsiteX1" fmla="*/ 460281 w 552339"/>
                <a:gd name="connsiteY1" fmla="*/ 0 h 3302918"/>
                <a:gd name="connsiteX2" fmla="*/ 552339 w 552339"/>
                <a:gd name="connsiteY2" fmla="*/ 92058 h 3302918"/>
                <a:gd name="connsiteX3" fmla="*/ 552339 w 552339"/>
                <a:gd name="connsiteY3" fmla="*/ 3302918 h 3302918"/>
                <a:gd name="connsiteX4" fmla="*/ 552339 w 552339"/>
                <a:gd name="connsiteY4" fmla="*/ 3302918 h 3302918"/>
                <a:gd name="connsiteX5" fmla="*/ 0 w 552339"/>
                <a:gd name="connsiteY5" fmla="*/ 3302918 h 3302918"/>
                <a:gd name="connsiteX6" fmla="*/ 0 w 552339"/>
                <a:gd name="connsiteY6" fmla="*/ 3302918 h 3302918"/>
                <a:gd name="connsiteX7" fmla="*/ 0 w 552339"/>
                <a:gd name="connsiteY7" fmla="*/ 92058 h 3302918"/>
                <a:gd name="connsiteX8" fmla="*/ 92058 w 552339"/>
                <a:gd name="connsiteY8" fmla="*/ 0 h 3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339" h="3302918">
                  <a:moveTo>
                    <a:pt x="552339" y="550497"/>
                  </a:moveTo>
                  <a:lnTo>
                    <a:pt x="552339" y="2752421"/>
                  </a:lnTo>
                  <a:cubicBezTo>
                    <a:pt x="552339" y="3056449"/>
                    <a:pt x="545446" y="3302915"/>
                    <a:pt x="536944" y="3302915"/>
                  </a:cubicBezTo>
                  <a:lnTo>
                    <a:pt x="0" y="3302915"/>
                  </a:lnTo>
                  <a:lnTo>
                    <a:pt x="0" y="3302915"/>
                  </a:lnTo>
                  <a:lnTo>
                    <a:pt x="0" y="3"/>
                  </a:lnTo>
                  <a:lnTo>
                    <a:pt x="0" y="3"/>
                  </a:lnTo>
                  <a:lnTo>
                    <a:pt x="536944" y="3"/>
                  </a:lnTo>
                  <a:cubicBezTo>
                    <a:pt x="545446" y="3"/>
                    <a:pt x="552339" y="246469"/>
                    <a:pt x="552339" y="550497"/>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9" rIns="274613" bIns="150788" numCol="1" spcCol="1270" anchor="ctr" anchorCtr="0">
              <a:noAutofit/>
            </a:bodyPr>
            <a:lstStyle/>
            <a:p>
              <a:pPr marL="57150" lvl="1" indent="-57150" algn="l" defTabSz="488950">
                <a:lnSpc>
                  <a:spcPct val="90000"/>
                </a:lnSpc>
                <a:spcBef>
                  <a:spcPct val="0"/>
                </a:spcBef>
                <a:spcAft>
                  <a:spcPct val="15000"/>
                </a:spcAft>
                <a:buChar char="••"/>
              </a:pPr>
              <a:r>
                <a:rPr lang="en-US" sz="1400" kern="1200"/>
                <a:t>RFP Release: </a:t>
              </a:r>
              <a:r>
                <a:rPr lang="en-US" sz="1400" kern="1200">
                  <a:solidFill>
                    <a:srgbClr val="FF0000"/>
                  </a:solidFill>
                </a:rPr>
                <a:t>FY23 QTR1</a:t>
              </a:r>
            </a:p>
            <a:p>
              <a:pPr marL="57150" lvl="1" indent="-57150" algn="l" defTabSz="488950">
                <a:lnSpc>
                  <a:spcPct val="90000"/>
                </a:lnSpc>
                <a:spcBef>
                  <a:spcPct val="0"/>
                </a:spcBef>
                <a:spcAft>
                  <a:spcPct val="15000"/>
                </a:spcAft>
                <a:buChar char="••"/>
              </a:pPr>
              <a:r>
                <a:rPr lang="en-US" sz="1400" kern="1200"/>
                <a:t>Proposal Due date: </a:t>
              </a:r>
              <a:r>
                <a:rPr lang="en-US" sz="1400" kern="1200">
                  <a:solidFill>
                    <a:srgbClr val="FF0000"/>
                  </a:solidFill>
                </a:rPr>
                <a:t>FY23 QTR2</a:t>
              </a:r>
            </a:p>
            <a:p>
              <a:pPr marL="57150" lvl="1" indent="-57150" algn="l" defTabSz="488950">
                <a:lnSpc>
                  <a:spcPct val="90000"/>
                </a:lnSpc>
                <a:spcBef>
                  <a:spcPct val="0"/>
                </a:spcBef>
                <a:spcAft>
                  <a:spcPct val="15000"/>
                </a:spcAft>
                <a:buChar char="••"/>
              </a:pPr>
              <a:r>
                <a:rPr lang="en-US" sz="1400" kern="1200"/>
                <a:t>Estimated award date: </a:t>
              </a:r>
              <a:r>
                <a:rPr lang="en-US" sz="1400" kern="1200">
                  <a:solidFill>
                    <a:srgbClr val="FF0000"/>
                  </a:solidFill>
                </a:rPr>
                <a:t>FY23 QTR2</a:t>
              </a:r>
            </a:p>
          </p:txBody>
        </p:sp>
        <p:sp>
          <p:nvSpPr>
            <p:cNvPr id="12" name="Freeform 11"/>
            <p:cNvSpPr/>
            <p:nvPr/>
          </p:nvSpPr>
          <p:spPr>
            <a:xfrm>
              <a:off x="2684210" y="3536275"/>
              <a:ext cx="1857891" cy="690424"/>
            </a:xfrm>
            <a:custGeom>
              <a:avLst/>
              <a:gdLst>
                <a:gd name="connsiteX0" fmla="*/ 0 w 1857891"/>
                <a:gd name="connsiteY0" fmla="*/ 115073 h 690424"/>
                <a:gd name="connsiteX1" fmla="*/ 115073 w 1857891"/>
                <a:gd name="connsiteY1" fmla="*/ 0 h 690424"/>
                <a:gd name="connsiteX2" fmla="*/ 1742818 w 1857891"/>
                <a:gd name="connsiteY2" fmla="*/ 0 h 690424"/>
                <a:gd name="connsiteX3" fmla="*/ 1857891 w 1857891"/>
                <a:gd name="connsiteY3" fmla="*/ 115073 h 690424"/>
                <a:gd name="connsiteX4" fmla="*/ 1857891 w 1857891"/>
                <a:gd name="connsiteY4" fmla="*/ 575351 h 690424"/>
                <a:gd name="connsiteX5" fmla="*/ 1742818 w 1857891"/>
                <a:gd name="connsiteY5" fmla="*/ 690424 h 690424"/>
                <a:gd name="connsiteX6" fmla="*/ 115073 w 1857891"/>
                <a:gd name="connsiteY6" fmla="*/ 690424 h 690424"/>
                <a:gd name="connsiteX7" fmla="*/ 0 w 1857891"/>
                <a:gd name="connsiteY7" fmla="*/ 575351 h 690424"/>
                <a:gd name="connsiteX8" fmla="*/ 0 w 1857891"/>
                <a:gd name="connsiteY8" fmla="*/ 115073 h 6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1" h="690424">
                  <a:moveTo>
                    <a:pt x="0" y="115073"/>
                  </a:moveTo>
                  <a:cubicBezTo>
                    <a:pt x="0" y="51520"/>
                    <a:pt x="51520" y="0"/>
                    <a:pt x="115073" y="0"/>
                  </a:cubicBezTo>
                  <a:lnTo>
                    <a:pt x="1742818" y="0"/>
                  </a:lnTo>
                  <a:cubicBezTo>
                    <a:pt x="1806371" y="0"/>
                    <a:pt x="1857891" y="51520"/>
                    <a:pt x="1857891" y="115073"/>
                  </a:cubicBezTo>
                  <a:lnTo>
                    <a:pt x="1857891" y="575351"/>
                  </a:lnTo>
                  <a:cubicBezTo>
                    <a:pt x="1857891" y="638904"/>
                    <a:pt x="1806371" y="690424"/>
                    <a:pt x="1742818" y="690424"/>
                  </a:cubicBezTo>
                  <a:lnTo>
                    <a:pt x="115073" y="690424"/>
                  </a:lnTo>
                  <a:cubicBezTo>
                    <a:pt x="51520" y="690424"/>
                    <a:pt x="0" y="638904"/>
                    <a:pt x="0" y="575351"/>
                  </a:cubicBezTo>
                  <a:lnTo>
                    <a:pt x="0" y="115073"/>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0854" tIns="62279" rIns="90854" bIns="62279"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Milestones</a:t>
              </a:r>
            </a:p>
          </p:txBody>
        </p:sp>
        <p:sp>
          <p:nvSpPr>
            <p:cNvPr id="13" name="Freeform 12"/>
            <p:cNvSpPr/>
            <p:nvPr/>
          </p:nvSpPr>
          <p:spPr>
            <a:xfrm>
              <a:off x="4542100" y="4330263"/>
              <a:ext cx="3302919" cy="552340"/>
            </a:xfrm>
            <a:custGeom>
              <a:avLst/>
              <a:gdLst>
                <a:gd name="connsiteX0" fmla="*/ 92058 w 552339"/>
                <a:gd name="connsiteY0" fmla="*/ 0 h 3302918"/>
                <a:gd name="connsiteX1" fmla="*/ 460281 w 552339"/>
                <a:gd name="connsiteY1" fmla="*/ 0 h 3302918"/>
                <a:gd name="connsiteX2" fmla="*/ 552339 w 552339"/>
                <a:gd name="connsiteY2" fmla="*/ 92058 h 3302918"/>
                <a:gd name="connsiteX3" fmla="*/ 552339 w 552339"/>
                <a:gd name="connsiteY3" fmla="*/ 3302918 h 3302918"/>
                <a:gd name="connsiteX4" fmla="*/ 552339 w 552339"/>
                <a:gd name="connsiteY4" fmla="*/ 3302918 h 3302918"/>
                <a:gd name="connsiteX5" fmla="*/ 0 w 552339"/>
                <a:gd name="connsiteY5" fmla="*/ 3302918 h 3302918"/>
                <a:gd name="connsiteX6" fmla="*/ 0 w 552339"/>
                <a:gd name="connsiteY6" fmla="*/ 3302918 h 3302918"/>
                <a:gd name="connsiteX7" fmla="*/ 0 w 552339"/>
                <a:gd name="connsiteY7" fmla="*/ 92058 h 3302918"/>
                <a:gd name="connsiteX8" fmla="*/ 92058 w 552339"/>
                <a:gd name="connsiteY8" fmla="*/ 0 h 3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339" h="3302918">
                  <a:moveTo>
                    <a:pt x="552339" y="550497"/>
                  </a:moveTo>
                  <a:lnTo>
                    <a:pt x="552339" y="2752421"/>
                  </a:lnTo>
                  <a:cubicBezTo>
                    <a:pt x="552339" y="3056449"/>
                    <a:pt x="545446" y="3302915"/>
                    <a:pt x="536944" y="3302915"/>
                  </a:cubicBezTo>
                  <a:lnTo>
                    <a:pt x="0" y="3302915"/>
                  </a:lnTo>
                  <a:lnTo>
                    <a:pt x="0" y="3302915"/>
                  </a:lnTo>
                  <a:lnTo>
                    <a:pt x="0" y="3"/>
                  </a:lnTo>
                  <a:lnTo>
                    <a:pt x="0" y="3"/>
                  </a:lnTo>
                  <a:lnTo>
                    <a:pt x="536944" y="3"/>
                  </a:lnTo>
                  <a:cubicBezTo>
                    <a:pt x="545446" y="3"/>
                    <a:pt x="552339" y="246469"/>
                    <a:pt x="552339" y="550497"/>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9" rIns="274613" bIns="150788" numCol="1" spcCol="1270" anchor="ctr" anchorCtr="0">
              <a:noAutofit/>
            </a:bodyPr>
            <a:lstStyle/>
            <a:p>
              <a:pPr marL="57150" lvl="1" indent="-57150" algn="l" defTabSz="488950">
                <a:lnSpc>
                  <a:spcPct val="90000"/>
                </a:lnSpc>
                <a:spcBef>
                  <a:spcPct val="0"/>
                </a:spcBef>
                <a:spcAft>
                  <a:spcPct val="15000"/>
                </a:spcAft>
                <a:buChar char="••"/>
              </a:pPr>
              <a:r>
                <a:rPr lang="en-US" sz="1400" kern="1200" dirty="0"/>
                <a:t> March 2023</a:t>
              </a:r>
            </a:p>
            <a:p>
              <a:pPr marL="57150" lvl="1" indent="-57150" algn="l" defTabSz="488950">
                <a:lnSpc>
                  <a:spcPct val="90000"/>
                </a:lnSpc>
                <a:spcBef>
                  <a:spcPct val="0"/>
                </a:spcBef>
                <a:spcAft>
                  <a:spcPct val="15000"/>
                </a:spcAft>
                <a:buChar char="••"/>
              </a:pPr>
              <a:r>
                <a:rPr lang="en-US" sz="1400" kern="1200" dirty="0"/>
                <a:t> 12-month base, 12-month option, +52.217-8</a:t>
              </a:r>
            </a:p>
          </p:txBody>
        </p:sp>
        <p:sp>
          <p:nvSpPr>
            <p:cNvPr id="14" name="Freeform 13"/>
            <p:cNvSpPr/>
            <p:nvPr/>
          </p:nvSpPr>
          <p:spPr>
            <a:xfrm>
              <a:off x="2684210" y="4261221"/>
              <a:ext cx="1857891" cy="690424"/>
            </a:xfrm>
            <a:custGeom>
              <a:avLst/>
              <a:gdLst>
                <a:gd name="connsiteX0" fmla="*/ 0 w 1857891"/>
                <a:gd name="connsiteY0" fmla="*/ 115073 h 690424"/>
                <a:gd name="connsiteX1" fmla="*/ 115073 w 1857891"/>
                <a:gd name="connsiteY1" fmla="*/ 0 h 690424"/>
                <a:gd name="connsiteX2" fmla="*/ 1742818 w 1857891"/>
                <a:gd name="connsiteY2" fmla="*/ 0 h 690424"/>
                <a:gd name="connsiteX3" fmla="*/ 1857891 w 1857891"/>
                <a:gd name="connsiteY3" fmla="*/ 115073 h 690424"/>
                <a:gd name="connsiteX4" fmla="*/ 1857891 w 1857891"/>
                <a:gd name="connsiteY4" fmla="*/ 575351 h 690424"/>
                <a:gd name="connsiteX5" fmla="*/ 1742818 w 1857891"/>
                <a:gd name="connsiteY5" fmla="*/ 690424 h 690424"/>
                <a:gd name="connsiteX6" fmla="*/ 115073 w 1857891"/>
                <a:gd name="connsiteY6" fmla="*/ 690424 h 690424"/>
                <a:gd name="connsiteX7" fmla="*/ 0 w 1857891"/>
                <a:gd name="connsiteY7" fmla="*/ 575351 h 690424"/>
                <a:gd name="connsiteX8" fmla="*/ 0 w 1857891"/>
                <a:gd name="connsiteY8" fmla="*/ 115073 h 6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1" h="690424">
                  <a:moveTo>
                    <a:pt x="0" y="115073"/>
                  </a:moveTo>
                  <a:cubicBezTo>
                    <a:pt x="0" y="51520"/>
                    <a:pt x="51520" y="0"/>
                    <a:pt x="115073" y="0"/>
                  </a:cubicBezTo>
                  <a:lnTo>
                    <a:pt x="1742818" y="0"/>
                  </a:lnTo>
                  <a:cubicBezTo>
                    <a:pt x="1806371" y="0"/>
                    <a:pt x="1857891" y="51520"/>
                    <a:pt x="1857891" y="115073"/>
                  </a:cubicBezTo>
                  <a:lnTo>
                    <a:pt x="1857891" y="575351"/>
                  </a:lnTo>
                  <a:cubicBezTo>
                    <a:pt x="1857891" y="638904"/>
                    <a:pt x="1806371" y="690424"/>
                    <a:pt x="1742818" y="690424"/>
                  </a:cubicBezTo>
                  <a:lnTo>
                    <a:pt x="115073" y="690424"/>
                  </a:lnTo>
                  <a:cubicBezTo>
                    <a:pt x="51520" y="690424"/>
                    <a:pt x="0" y="638904"/>
                    <a:pt x="0" y="575351"/>
                  </a:cubicBezTo>
                  <a:lnTo>
                    <a:pt x="0" y="115073"/>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0854" tIns="62279" rIns="90854" bIns="62279"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Period of Performance</a:t>
              </a:r>
            </a:p>
          </p:txBody>
        </p:sp>
        <p:sp>
          <p:nvSpPr>
            <p:cNvPr id="15" name="Freeform 14"/>
            <p:cNvSpPr/>
            <p:nvPr/>
          </p:nvSpPr>
          <p:spPr>
            <a:xfrm>
              <a:off x="4542100" y="5055209"/>
              <a:ext cx="3302919" cy="552340"/>
            </a:xfrm>
            <a:custGeom>
              <a:avLst/>
              <a:gdLst>
                <a:gd name="connsiteX0" fmla="*/ 92058 w 552339"/>
                <a:gd name="connsiteY0" fmla="*/ 0 h 3302918"/>
                <a:gd name="connsiteX1" fmla="*/ 460281 w 552339"/>
                <a:gd name="connsiteY1" fmla="*/ 0 h 3302918"/>
                <a:gd name="connsiteX2" fmla="*/ 552339 w 552339"/>
                <a:gd name="connsiteY2" fmla="*/ 92058 h 3302918"/>
                <a:gd name="connsiteX3" fmla="*/ 552339 w 552339"/>
                <a:gd name="connsiteY3" fmla="*/ 3302918 h 3302918"/>
                <a:gd name="connsiteX4" fmla="*/ 552339 w 552339"/>
                <a:gd name="connsiteY4" fmla="*/ 3302918 h 3302918"/>
                <a:gd name="connsiteX5" fmla="*/ 0 w 552339"/>
                <a:gd name="connsiteY5" fmla="*/ 3302918 h 3302918"/>
                <a:gd name="connsiteX6" fmla="*/ 0 w 552339"/>
                <a:gd name="connsiteY6" fmla="*/ 3302918 h 3302918"/>
                <a:gd name="connsiteX7" fmla="*/ 0 w 552339"/>
                <a:gd name="connsiteY7" fmla="*/ 92058 h 3302918"/>
                <a:gd name="connsiteX8" fmla="*/ 92058 w 552339"/>
                <a:gd name="connsiteY8" fmla="*/ 0 h 330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339" h="3302918">
                  <a:moveTo>
                    <a:pt x="552339" y="550497"/>
                  </a:moveTo>
                  <a:lnTo>
                    <a:pt x="552339" y="2752421"/>
                  </a:lnTo>
                  <a:cubicBezTo>
                    <a:pt x="552339" y="3056449"/>
                    <a:pt x="545446" y="3302915"/>
                    <a:pt x="536944" y="3302915"/>
                  </a:cubicBezTo>
                  <a:lnTo>
                    <a:pt x="0" y="3302915"/>
                  </a:lnTo>
                  <a:lnTo>
                    <a:pt x="0" y="3302915"/>
                  </a:lnTo>
                  <a:lnTo>
                    <a:pt x="0" y="3"/>
                  </a:lnTo>
                  <a:lnTo>
                    <a:pt x="0" y="3"/>
                  </a:lnTo>
                  <a:lnTo>
                    <a:pt x="536944" y="3"/>
                  </a:lnTo>
                  <a:cubicBezTo>
                    <a:pt x="545446" y="3"/>
                    <a:pt x="552339" y="246469"/>
                    <a:pt x="552339" y="550497"/>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9" rIns="274613" bIns="150788" numCol="1" spcCol="1270" anchor="ctr" anchorCtr="0">
              <a:noAutofit/>
            </a:bodyPr>
            <a:lstStyle/>
            <a:p>
              <a:pPr marL="57150" lvl="1" indent="-57150" algn="l" defTabSz="488950">
                <a:lnSpc>
                  <a:spcPct val="90000"/>
                </a:lnSpc>
                <a:spcBef>
                  <a:spcPct val="0"/>
                </a:spcBef>
                <a:spcAft>
                  <a:spcPct val="15000"/>
                </a:spcAft>
                <a:buChar char="••"/>
              </a:pPr>
              <a:r>
                <a:rPr lang="en-US" sz="1400" kern="1200" dirty="0"/>
                <a:t>Contracting Officer: Renee S. Stahl, renee.stahl@usmc.mil </a:t>
              </a:r>
            </a:p>
            <a:p>
              <a:pPr marL="57150" lvl="1" indent="-57150" algn="l" defTabSz="488950">
                <a:lnSpc>
                  <a:spcPct val="90000"/>
                </a:lnSpc>
                <a:spcBef>
                  <a:spcPct val="0"/>
                </a:spcBef>
                <a:spcAft>
                  <a:spcPct val="15000"/>
                </a:spcAft>
                <a:buChar char="••"/>
              </a:pPr>
              <a:r>
                <a:rPr lang="en-US" sz="1400" kern="1200" dirty="0"/>
                <a:t>Contract Specialist: Allen Logan, all.logan@usmc.mil</a:t>
              </a:r>
            </a:p>
          </p:txBody>
        </p:sp>
        <p:sp>
          <p:nvSpPr>
            <p:cNvPr id="16" name="Freeform 15"/>
            <p:cNvSpPr/>
            <p:nvPr/>
          </p:nvSpPr>
          <p:spPr>
            <a:xfrm>
              <a:off x="2684210" y="4986167"/>
              <a:ext cx="1857891" cy="690424"/>
            </a:xfrm>
            <a:custGeom>
              <a:avLst/>
              <a:gdLst>
                <a:gd name="connsiteX0" fmla="*/ 0 w 1857891"/>
                <a:gd name="connsiteY0" fmla="*/ 115073 h 690424"/>
                <a:gd name="connsiteX1" fmla="*/ 115073 w 1857891"/>
                <a:gd name="connsiteY1" fmla="*/ 0 h 690424"/>
                <a:gd name="connsiteX2" fmla="*/ 1742818 w 1857891"/>
                <a:gd name="connsiteY2" fmla="*/ 0 h 690424"/>
                <a:gd name="connsiteX3" fmla="*/ 1857891 w 1857891"/>
                <a:gd name="connsiteY3" fmla="*/ 115073 h 690424"/>
                <a:gd name="connsiteX4" fmla="*/ 1857891 w 1857891"/>
                <a:gd name="connsiteY4" fmla="*/ 575351 h 690424"/>
                <a:gd name="connsiteX5" fmla="*/ 1742818 w 1857891"/>
                <a:gd name="connsiteY5" fmla="*/ 690424 h 690424"/>
                <a:gd name="connsiteX6" fmla="*/ 115073 w 1857891"/>
                <a:gd name="connsiteY6" fmla="*/ 690424 h 690424"/>
                <a:gd name="connsiteX7" fmla="*/ 0 w 1857891"/>
                <a:gd name="connsiteY7" fmla="*/ 575351 h 690424"/>
                <a:gd name="connsiteX8" fmla="*/ 0 w 1857891"/>
                <a:gd name="connsiteY8" fmla="*/ 115073 h 69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1" h="690424">
                  <a:moveTo>
                    <a:pt x="0" y="115073"/>
                  </a:moveTo>
                  <a:cubicBezTo>
                    <a:pt x="0" y="51520"/>
                    <a:pt x="51520" y="0"/>
                    <a:pt x="115073" y="0"/>
                  </a:cubicBezTo>
                  <a:lnTo>
                    <a:pt x="1742818" y="0"/>
                  </a:lnTo>
                  <a:cubicBezTo>
                    <a:pt x="1806371" y="0"/>
                    <a:pt x="1857891" y="51520"/>
                    <a:pt x="1857891" y="115073"/>
                  </a:cubicBezTo>
                  <a:lnTo>
                    <a:pt x="1857891" y="575351"/>
                  </a:lnTo>
                  <a:cubicBezTo>
                    <a:pt x="1857891" y="638904"/>
                    <a:pt x="1806371" y="690424"/>
                    <a:pt x="1742818" y="690424"/>
                  </a:cubicBezTo>
                  <a:lnTo>
                    <a:pt x="115073" y="690424"/>
                  </a:lnTo>
                  <a:cubicBezTo>
                    <a:pt x="51520" y="690424"/>
                    <a:pt x="0" y="638904"/>
                    <a:pt x="0" y="575351"/>
                  </a:cubicBezTo>
                  <a:lnTo>
                    <a:pt x="0" y="115073"/>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0854" tIns="62279" rIns="90854" bIns="62279"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Points of Contact</a:t>
              </a:r>
            </a:p>
          </p:txBody>
        </p:sp>
      </p:grpSp>
      <p:sp>
        <p:nvSpPr>
          <p:cNvPr id="4" name="Title 3"/>
          <p:cNvSpPr>
            <a:spLocks noGrp="1"/>
          </p:cNvSpPr>
          <p:nvPr>
            <p:ph type="title"/>
          </p:nvPr>
        </p:nvSpPr>
        <p:spPr/>
        <p:txBody>
          <a:bodyPr/>
          <a:lstStyle/>
          <a:p>
            <a:r>
              <a:rPr lang="en-US" dirty="0"/>
              <a:t>Garrison &amp; Tactical Operations Support (GTOS)</a:t>
            </a:r>
          </a:p>
        </p:txBody>
      </p:sp>
    </p:spTree>
    <p:extLst>
      <p:ext uri="{BB962C8B-B14F-4D97-AF65-F5344CB8AC3E}">
        <p14:creationId xmlns:p14="http://schemas.microsoft.com/office/powerpoint/2010/main" val="260426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D3F18-B6A2-4961-8E38-BCAA13667481}"/>
              </a:ext>
            </a:extLst>
          </p:cNvPr>
          <p:cNvSpPr>
            <a:spLocks noGrp="1"/>
          </p:cNvSpPr>
          <p:nvPr>
            <p:ph idx="1"/>
          </p:nvPr>
        </p:nvSpPr>
        <p:spPr>
          <a:xfrm>
            <a:off x="449515" y="1680359"/>
            <a:ext cx="8229600" cy="317862"/>
          </a:xfrm>
        </p:spPr>
        <p:txBody>
          <a:bodyPr/>
          <a:lstStyle/>
          <a:p>
            <a:pPr marL="0" indent="0" algn="ctr">
              <a:buNone/>
            </a:pPr>
            <a:endParaRPr lang="en-US" sz="2700" i="1">
              <a:solidFill>
                <a:srgbClr val="820000"/>
              </a:solidFill>
              <a:latin typeface="Times New Roman" panose="02020603050405020304" pitchFamily="18" charset="0"/>
              <a:cs typeface="Times New Roman" panose="02020603050405020304" pitchFamily="18" charset="0"/>
            </a:endParaRPr>
          </a:p>
          <a:p>
            <a:pPr marL="0" indent="0" algn="ctr">
              <a:buNone/>
            </a:pPr>
            <a:endParaRPr lang="en-US" sz="2700" i="1">
              <a:solidFill>
                <a:srgbClr val="820000"/>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7A4C6246-1362-4144-8212-58C99455BA92}"/>
              </a:ext>
            </a:extLst>
          </p:cNvPr>
          <p:cNvSpPr/>
          <p:nvPr/>
        </p:nvSpPr>
        <p:spPr>
          <a:xfrm>
            <a:off x="107736" y="1051224"/>
            <a:ext cx="4194161" cy="338554"/>
          </a:xfrm>
          <a:prstGeom prst="rect">
            <a:avLst/>
          </a:prstGeom>
        </p:spPr>
        <p:txBody>
          <a:bodyPr wrap="none">
            <a:spAutoFit/>
          </a:bodyPr>
          <a:lstStyle/>
          <a:p>
            <a:pPr lvl="0">
              <a:defRPr/>
            </a:pPr>
            <a:r>
              <a:rPr lang="en-US" sz="1600" dirty="0">
                <a:solidFill>
                  <a:srgbClr val="C00000"/>
                </a:solidFill>
                <a:cs typeface="Times New Roman" panose="02020603050405020304" pitchFamily="18" charset="0"/>
              </a:rPr>
              <a:t>Description/Summary</a:t>
            </a:r>
            <a:r>
              <a:rPr lang="en-US" sz="1600" dirty="0">
                <a:solidFill>
                  <a:srgbClr val="FF0000"/>
                </a:solidFill>
                <a:cs typeface="Times New Roman" panose="02020603050405020304" pitchFamily="18" charset="0"/>
              </a:rPr>
              <a:t> </a:t>
            </a:r>
            <a:r>
              <a:rPr lang="en-US" sz="1600" dirty="0">
                <a:solidFill>
                  <a:srgbClr val="C00000"/>
                </a:solidFill>
                <a:cs typeface="Times New Roman" panose="02020603050405020304" pitchFamily="18" charset="0"/>
              </a:rPr>
              <a:t>of Program Requirements</a:t>
            </a:r>
          </a:p>
        </p:txBody>
      </p:sp>
      <p:sp>
        <p:nvSpPr>
          <p:cNvPr id="95" name="TextBox 94">
            <a:extLst>
              <a:ext uri="{FF2B5EF4-FFF2-40B4-BE49-F238E27FC236}">
                <a16:creationId xmlns:a16="http://schemas.microsoft.com/office/drawing/2014/main" id="{BCF816C7-FF5C-45AC-B441-234C747FB4C6}"/>
              </a:ext>
            </a:extLst>
          </p:cNvPr>
          <p:cNvSpPr txBox="1"/>
          <p:nvPr/>
        </p:nvSpPr>
        <p:spPr>
          <a:xfrm>
            <a:off x="107736" y="1587151"/>
            <a:ext cx="2493575" cy="4137030"/>
          </a:xfrm>
          <a:prstGeom prst="rect">
            <a:avLst/>
          </a:prstGeom>
          <a:solidFill>
            <a:sysClr val="window" lastClr="FFFFFF"/>
          </a:solidFill>
          <a:ln w="12700" cap="flat" cmpd="sng" algn="ctr">
            <a:solidFill>
              <a:srgbClr val="A5A5A5"/>
            </a:solidFill>
            <a:prstDash val="solid"/>
            <a:miter lim="800000"/>
          </a:ln>
          <a:effectLst/>
        </p:spPr>
        <p:txBody>
          <a:bodyPr wrap="square">
            <a:spAutoFit/>
          </a:bodyPr>
          <a:lstStyle/>
          <a:p>
            <a:pPr marL="9049">
              <a:spcBef>
                <a:spcPts val="75"/>
              </a:spcBef>
              <a:spcAft>
                <a:spcPct val="0"/>
              </a:spcAft>
              <a:tabLst>
                <a:tab pos="81915" algn="l"/>
              </a:tabLst>
              <a:defRPr/>
            </a:pPr>
            <a:r>
              <a:rPr lang="en-US" sz="1400" kern="0" dirty="0">
                <a:solidFill>
                  <a:schemeClr val="tx2"/>
                </a:solidFill>
                <a:latin typeface="Calibri" panose="020F0502020204030204" pitchFamily="34" charset="0"/>
                <a:ea typeface="+mn-lt"/>
                <a:cs typeface="Calibri" panose="020F0502020204030204" pitchFamily="34" charset="0"/>
              </a:rPr>
              <a:t>Program office support in the areas of program management, acquisition, technical, logistics, and administration for PMW 230 (PM LI2S-MC).</a:t>
            </a: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ea typeface="+mn-lt"/>
              <a:cs typeface="Calibri" panose="020F0502020204030204" pitchFamily="34" charset="0"/>
            </a:endParaRPr>
          </a:p>
          <a:p>
            <a:pPr marL="9049">
              <a:spcBef>
                <a:spcPts val="75"/>
              </a:spcBef>
              <a:spcAft>
                <a:spcPct val="0"/>
              </a:spcAft>
              <a:tabLst>
                <a:tab pos="81915" algn="l"/>
              </a:tabLst>
              <a:defRPr/>
            </a:pPr>
            <a:endParaRPr lang="en-US" sz="1400" kern="0" dirty="0">
              <a:solidFill>
                <a:schemeClr val="tx2"/>
              </a:solidFill>
              <a:latin typeface="Calibri" panose="020F0502020204030204" pitchFamily="34" charset="0"/>
              <a:cs typeface="Calibri" panose="020F0502020204030204" pitchFamily="34" charset="0"/>
            </a:endParaRPr>
          </a:p>
        </p:txBody>
      </p:sp>
      <p:grpSp>
        <p:nvGrpSpPr>
          <p:cNvPr id="5" name="Group 4"/>
          <p:cNvGrpSpPr/>
          <p:nvPr/>
        </p:nvGrpSpPr>
        <p:grpSpPr>
          <a:xfrm>
            <a:off x="2684210" y="1497500"/>
            <a:ext cx="5994905" cy="4875867"/>
            <a:chOff x="2684210" y="1941777"/>
            <a:chExt cx="5364073" cy="3757097"/>
          </a:xfrm>
        </p:grpSpPr>
        <p:sp>
          <p:nvSpPr>
            <p:cNvPr id="6" name="Freeform 5"/>
            <p:cNvSpPr/>
            <p:nvPr/>
          </p:nvSpPr>
          <p:spPr>
            <a:xfrm>
              <a:off x="4615276" y="1967312"/>
              <a:ext cx="3433007" cy="696984"/>
            </a:xfrm>
            <a:custGeom>
              <a:avLst/>
              <a:gdLst>
                <a:gd name="connsiteX0" fmla="*/ 96338 w 578015"/>
                <a:gd name="connsiteY0" fmla="*/ 0 h 3433006"/>
                <a:gd name="connsiteX1" fmla="*/ 481677 w 578015"/>
                <a:gd name="connsiteY1" fmla="*/ 0 h 3433006"/>
                <a:gd name="connsiteX2" fmla="*/ 578015 w 578015"/>
                <a:gd name="connsiteY2" fmla="*/ 96338 h 3433006"/>
                <a:gd name="connsiteX3" fmla="*/ 578015 w 578015"/>
                <a:gd name="connsiteY3" fmla="*/ 3433006 h 3433006"/>
                <a:gd name="connsiteX4" fmla="*/ 578015 w 578015"/>
                <a:gd name="connsiteY4" fmla="*/ 3433006 h 3433006"/>
                <a:gd name="connsiteX5" fmla="*/ 0 w 578015"/>
                <a:gd name="connsiteY5" fmla="*/ 3433006 h 3433006"/>
                <a:gd name="connsiteX6" fmla="*/ 0 w 578015"/>
                <a:gd name="connsiteY6" fmla="*/ 3433006 h 3433006"/>
                <a:gd name="connsiteX7" fmla="*/ 0 w 578015"/>
                <a:gd name="connsiteY7" fmla="*/ 96338 h 3433006"/>
                <a:gd name="connsiteX8" fmla="*/ 96338 w 578015"/>
                <a:gd name="connsiteY8" fmla="*/ 0 h 34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015" h="3433006">
                  <a:moveTo>
                    <a:pt x="578015" y="572183"/>
                  </a:moveTo>
                  <a:lnTo>
                    <a:pt x="578015" y="2860823"/>
                  </a:lnTo>
                  <a:cubicBezTo>
                    <a:pt x="578015" y="3176829"/>
                    <a:pt x="570753" y="3433003"/>
                    <a:pt x="561794" y="3433003"/>
                  </a:cubicBezTo>
                  <a:lnTo>
                    <a:pt x="0" y="3433003"/>
                  </a:lnTo>
                  <a:lnTo>
                    <a:pt x="0" y="3433003"/>
                  </a:lnTo>
                  <a:lnTo>
                    <a:pt x="0" y="3"/>
                  </a:lnTo>
                  <a:lnTo>
                    <a:pt x="0" y="3"/>
                  </a:lnTo>
                  <a:lnTo>
                    <a:pt x="561794" y="3"/>
                  </a:lnTo>
                  <a:cubicBezTo>
                    <a:pt x="570753" y="3"/>
                    <a:pt x="578015" y="256177"/>
                    <a:pt x="578015" y="572183"/>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041" rIns="275866" bIns="152042" numCol="1" spcCol="1270" anchor="ctr" anchorCtr="0">
              <a:noAutofit/>
            </a:bodyPr>
            <a:lstStyle/>
            <a:p>
              <a:pPr marL="0" lvl="1" algn="l" defTabSz="488950">
                <a:lnSpc>
                  <a:spcPct val="90000"/>
                </a:lnSpc>
                <a:spcBef>
                  <a:spcPct val="0"/>
                </a:spcBef>
                <a:spcAft>
                  <a:spcPct val="15000"/>
                </a:spcAft>
              </a:pPr>
              <a:r>
                <a:rPr lang="en-US" sz="1400" kern="1200" dirty="0"/>
                <a:t>RFI#: TBD</a:t>
              </a:r>
            </a:p>
            <a:p>
              <a:pPr marL="0" lvl="1" algn="l" defTabSz="488950">
                <a:lnSpc>
                  <a:spcPct val="90000"/>
                </a:lnSpc>
                <a:spcBef>
                  <a:spcPct val="0"/>
                </a:spcBef>
                <a:spcAft>
                  <a:spcPct val="15000"/>
                </a:spcAft>
              </a:pPr>
              <a:r>
                <a:rPr lang="en-US" sz="1400" kern="1200" dirty="0"/>
                <a:t>RFP#: TBD</a:t>
              </a:r>
            </a:p>
            <a:p>
              <a:pPr marL="0" lvl="1" algn="l" defTabSz="488950">
                <a:lnSpc>
                  <a:spcPct val="90000"/>
                </a:lnSpc>
                <a:spcBef>
                  <a:spcPct val="0"/>
                </a:spcBef>
                <a:spcAft>
                  <a:spcPct val="15000"/>
                </a:spcAft>
              </a:pPr>
              <a:r>
                <a:rPr lang="en-US" sz="1400" kern="1200" dirty="0"/>
                <a:t>Strategy: Under Development</a:t>
              </a:r>
            </a:p>
          </p:txBody>
        </p:sp>
        <p:sp>
          <p:nvSpPr>
            <p:cNvPr id="7" name="Freeform 6"/>
            <p:cNvSpPr/>
            <p:nvPr/>
          </p:nvSpPr>
          <p:spPr>
            <a:xfrm>
              <a:off x="2684210" y="1941777"/>
              <a:ext cx="1931066" cy="722518"/>
            </a:xfrm>
            <a:custGeom>
              <a:avLst/>
              <a:gdLst>
                <a:gd name="connsiteX0" fmla="*/ 0 w 1931066"/>
                <a:gd name="connsiteY0" fmla="*/ 120422 h 722518"/>
                <a:gd name="connsiteX1" fmla="*/ 120422 w 1931066"/>
                <a:gd name="connsiteY1" fmla="*/ 0 h 722518"/>
                <a:gd name="connsiteX2" fmla="*/ 1810644 w 1931066"/>
                <a:gd name="connsiteY2" fmla="*/ 0 h 722518"/>
                <a:gd name="connsiteX3" fmla="*/ 1931066 w 1931066"/>
                <a:gd name="connsiteY3" fmla="*/ 120422 h 722518"/>
                <a:gd name="connsiteX4" fmla="*/ 1931066 w 1931066"/>
                <a:gd name="connsiteY4" fmla="*/ 602096 h 722518"/>
                <a:gd name="connsiteX5" fmla="*/ 1810644 w 1931066"/>
                <a:gd name="connsiteY5" fmla="*/ 722518 h 722518"/>
                <a:gd name="connsiteX6" fmla="*/ 120422 w 1931066"/>
                <a:gd name="connsiteY6" fmla="*/ 722518 h 722518"/>
                <a:gd name="connsiteX7" fmla="*/ 0 w 1931066"/>
                <a:gd name="connsiteY7" fmla="*/ 602096 h 722518"/>
                <a:gd name="connsiteX8" fmla="*/ 0 w 1931066"/>
                <a:gd name="connsiteY8" fmla="*/ 120422 h 72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066" h="722518">
                  <a:moveTo>
                    <a:pt x="0" y="120422"/>
                  </a:moveTo>
                  <a:cubicBezTo>
                    <a:pt x="0" y="53915"/>
                    <a:pt x="53915" y="0"/>
                    <a:pt x="120422" y="0"/>
                  </a:cubicBezTo>
                  <a:lnTo>
                    <a:pt x="1810644" y="0"/>
                  </a:lnTo>
                  <a:cubicBezTo>
                    <a:pt x="1877151" y="0"/>
                    <a:pt x="1931066" y="53915"/>
                    <a:pt x="1931066" y="120422"/>
                  </a:cubicBezTo>
                  <a:lnTo>
                    <a:pt x="1931066" y="602096"/>
                  </a:lnTo>
                  <a:cubicBezTo>
                    <a:pt x="1931066" y="668603"/>
                    <a:pt x="1877151" y="722518"/>
                    <a:pt x="1810644" y="722518"/>
                  </a:cubicBezTo>
                  <a:lnTo>
                    <a:pt x="120422" y="722518"/>
                  </a:lnTo>
                  <a:cubicBezTo>
                    <a:pt x="53915" y="722518"/>
                    <a:pt x="0" y="668603"/>
                    <a:pt x="0" y="602096"/>
                  </a:cubicBezTo>
                  <a:lnTo>
                    <a:pt x="0" y="120422"/>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2420" tIns="63845" rIns="92420" bIns="63845"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mn-lt"/>
                </a:rPr>
                <a:t>Acquisition Strategy</a:t>
              </a:r>
            </a:p>
          </p:txBody>
        </p:sp>
        <p:sp>
          <p:nvSpPr>
            <p:cNvPr id="9" name="Freeform 8"/>
            <p:cNvSpPr/>
            <p:nvPr/>
          </p:nvSpPr>
          <p:spPr>
            <a:xfrm>
              <a:off x="4615276" y="2725958"/>
              <a:ext cx="3433007" cy="696984"/>
            </a:xfrm>
            <a:custGeom>
              <a:avLst/>
              <a:gdLst>
                <a:gd name="connsiteX0" fmla="*/ 96338 w 578015"/>
                <a:gd name="connsiteY0" fmla="*/ 0 h 3433006"/>
                <a:gd name="connsiteX1" fmla="*/ 481677 w 578015"/>
                <a:gd name="connsiteY1" fmla="*/ 0 h 3433006"/>
                <a:gd name="connsiteX2" fmla="*/ 578015 w 578015"/>
                <a:gd name="connsiteY2" fmla="*/ 96338 h 3433006"/>
                <a:gd name="connsiteX3" fmla="*/ 578015 w 578015"/>
                <a:gd name="connsiteY3" fmla="*/ 3433006 h 3433006"/>
                <a:gd name="connsiteX4" fmla="*/ 578015 w 578015"/>
                <a:gd name="connsiteY4" fmla="*/ 3433006 h 3433006"/>
                <a:gd name="connsiteX5" fmla="*/ 0 w 578015"/>
                <a:gd name="connsiteY5" fmla="*/ 3433006 h 3433006"/>
                <a:gd name="connsiteX6" fmla="*/ 0 w 578015"/>
                <a:gd name="connsiteY6" fmla="*/ 3433006 h 3433006"/>
                <a:gd name="connsiteX7" fmla="*/ 0 w 578015"/>
                <a:gd name="connsiteY7" fmla="*/ 96338 h 3433006"/>
                <a:gd name="connsiteX8" fmla="*/ 96338 w 578015"/>
                <a:gd name="connsiteY8" fmla="*/ 0 h 34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015" h="3433006">
                  <a:moveTo>
                    <a:pt x="578015" y="572183"/>
                  </a:moveTo>
                  <a:lnTo>
                    <a:pt x="578015" y="2860823"/>
                  </a:lnTo>
                  <a:cubicBezTo>
                    <a:pt x="578015" y="3176829"/>
                    <a:pt x="570753" y="3433003"/>
                    <a:pt x="561794" y="3433003"/>
                  </a:cubicBezTo>
                  <a:lnTo>
                    <a:pt x="0" y="3433003"/>
                  </a:lnTo>
                  <a:lnTo>
                    <a:pt x="0" y="3433003"/>
                  </a:lnTo>
                  <a:lnTo>
                    <a:pt x="0" y="3"/>
                  </a:lnTo>
                  <a:lnTo>
                    <a:pt x="0" y="3"/>
                  </a:lnTo>
                  <a:lnTo>
                    <a:pt x="561794" y="3"/>
                  </a:lnTo>
                  <a:cubicBezTo>
                    <a:pt x="570753" y="3"/>
                    <a:pt x="578015" y="256177"/>
                    <a:pt x="578015" y="572183"/>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041" rIns="275866" bIns="152042" numCol="1" spcCol="1270" anchor="ctr" anchorCtr="0">
              <a:noAutofit/>
            </a:bodyPr>
            <a:lstStyle/>
            <a:p>
              <a:pPr marL="0" lvl="1" algn="l" defTabSz="488950">
                <a:lnSpc>
                  <a:spcPct val="90000"/>
                </a:lnSpc>
                <a:spcBef>
                  <a:spcPct val="0"/>
                </a:spcBef>
                <a:spcAft>
                  <a:spcPct val="15000"/>
                </a:spcAft>
              </a:pPr>
              <a:r>
                <a:rPr lang="en-US" sz="1400" kern="1200"/>
                <a:t>M67854-17-F-3002 / ReMilNet</a:t>
              </a:r>
            </a:p>
          </p:txBody>
        </p:sp>
        <p:sp>
          <p:nvSpPr>
            <p:cNvPr id="10" name="Freeform 9"/>
            <p:cNvSpPr/>
            <p:nvPr/>
          </p:nvSpPr>
          <p:spPr>
            <a:xfrm>
              <a:off x="2684210" y="2700422"/>
              <a:ext cx="1931066" cy="722518"/>
            </a:xfrm>
            <a:custGeom>
              <a:avLst/>
              <a:gdLst>
                <a:gd name="connsiteX0" fmla="*/ 0 w 1931066"/>
                <a:gd name="connsiteY0" fmla="*/ 120422 h 722518"/>
                <a:gd name="connsiteX1" fmla="*/ 120422 w 1931066"/>
                <a:gd name="connsiteY1" fmla="*/ 0 h 722518"/>
                <a:gd name="connsiteX2" fmla="*/ 1810644 w 1931066"/>
                <a:gd name="connsiteY2" fmla="*/ 0 h 722518"/>
                <a:gd name="connsiteX3" fmla="*/ 1931066 w 1931066"/>
                <a:gd name="connsiteY3" fmla="*/ 120422 h 722518"/>
                <a:gd name="connsiteX4" fmla="*/ 1931066 w 1931066"/>
                <a:gd name="connsiteY4" fmla="*/ 602096 h 722518"/>
                <a:gd name="connsiteX5" fmla="*/ 1810644 w 1931066"/>
                <a:gd name="connsiteY5" fmla="*/ 722518 h 722518"/>
                <a:gd name="connsiteX6" fmla="*/ 120422 w 1931066"/>
                <a:gd name="connsiteY6" fmla="*/ 722518 h 722518"/>
                <a:gd name="connsiteX7" fmla="*/ 0 w 1931066"/>
                <a:gd name="connsiteY7" fmla="*/ 602096 h 722518"/>
                <a:gd name="connsiteX8" fmla="*/ 0 w 1931066"/>
                <a:gd name="connsiteY8" fmla="*/ 120422 h 72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066" h="722518">
                  <a:moveTo>
                    <a:pt x="0" y="120422"/>
                  </a:moveTo>
                  <a:cubicBezTo>
                    <a:pt x="0" y="53915"/>
                    <a:pt x="53915" y="0"/>
                    <a:pt x="120422" y="0"/>
                  </a:cubicBezTo>
                  <a:lnTo>
                    <a:pt x="1810644" y="0"/>
                  </a:lnTo>
                  <a:cubicBezTo>
                    <a:pt x="1877151" y="0"/>
                    <a:pt x="1931066" y="53915"/>
                    <a:pt x="1931066" y="120422"/>
                  </a:cubicBezTo>
                  <a:lnTo>
                    <a:pt x="1931066" y="602096"/>
                  </a:lnTo>
                  <a:cubicBezTo>
                    <a:pt x="1931066" y="668603"/>
                    <a:pt x="1877151" y="722518"/>
                    <a:pt x="1810644" y="722518"/>
                  </a:cubicBezTo>
                  <a:lnTo>
                    <a:pt x="120422" y="722518"/>
                  </a:lnTo>
                  <a:cubicBezTo>
                    <a:pt x="53915" y="722518"/>
                    <a:pt x="0" y="668603"/>
                    <a:pt x="0" y="602096"/>
                  </a:cubicBezTo>
                  <a:lnTo>
                    <a:pt x="0" y="120422"/>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2420" tIns="63845" rIns="92420" bIns="63845"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Current Contract / Original Developer / OEM (if Recompete)</a:t>
              </a:r>
            </a:p>
          </p:txBody>
        </p:sp>
        <p:sp>
          <p:nvSpPr>
            <p:cNvPr id="11" name="Freeform 10"/>
            <p:cNvSpPr/>
            <p:nvPr/>
          </p:nvSpPr>
          <p:spPr>
            <a:xfrm>
              <a:off x="4615276" y="3484601"/>
              <a:ext cx="3433007" cy="696984"/>
            </a:xfrm>
            <a:custGeom>
              <a:avLst/>
              <a:gdLst>
                <a:gd name="connsiteX0" fmla="*/ 96338 w 578015"/>
                <a:gd name="connsiteY0" fmla="*/ 0 h 3433006"/>
                <a:gd name="connsiteX1" fmla="*/ 481677 w 578015"/>
                <a:gd name="connsiteY1" fmla="*/ 0 h 3433006"/>
                <a:gd name="connsiteX2" fmla="*/ 578015 w 578015"/>
                <a:gd name="connsiteY2" fmla="*/ 96338 h 3433006"/>
                <a:gd name="connsiteX3" fmla="*/ 578015 w 578015"/>
                <a:gd name="connsiteY3" fmla="*/ 3433006 h 3433006"/>
                <a:gd name="connsiteX4" fmla="*/ 578015 w 578015"/>
                <a:gd name="connsiteY4" fmla="*/ 3433006 h 3433006"/>
                <a:gd name="connsiteX5" fmla="*/ 0 w 578015"/>
                <a:gd name="connsiteY5" fmla="*/ 3433006 h 3433006"/>
                <a:gd name="connsiteX6" fmla="*/ 0 w 578015"/>
                <a:gd name="connsiteY6" fmla="*/ 3433006 h 3433006"/>
                <a:gd name="connsiteX7" fmla="*/ 0 w 578015"/>
                <a:gd name="connsiteY7" fmla="*/ 96338 h 3433006"/>
                <a:gd name="connsiteX8" fmla="*/ 96338 w 578015"/>
                <a:gd name="connsiteY8" fmla="*/ 0 h 34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015" h="3433006">
                  <a:moveTo>
                    <a:pt x="578015" y="572183"/>
                  </a:moveTo>
                  <a:lnTo>
                    <a:pt x="578015" y="2860823"/>
                  </a:lnTo>
                  <a:cubicBezTo>
                    <a:pt x="578015" y="3176829"/>
                    <a:pt x="570753" y="3433003"/>
                    <a:pt x="561794" y="3433003"/>
                  </a:cubicBezTo>
                  <a:lnTo>
                    <a:pt x="0" y="3433003"/>
                  </a:lnTo>
                  <a:lnTo>
                    <a:pt x="0" y="3433003"/>
                  </a:lnTo>
                  <a:lnTo>
                    <a:pt x="0" y="3"/>
                  </a:lnTo>
                  <a:lnTo>
                    <a:pt x="0" y="3"/>
                  </a:lnTo>
                  <a:lnTo>
                    <a:pt x="561794" y="3"/>
                  </a:lnTo>
                  <a:cubicBezTo>
                    <a:pt x="570753" y="3"/>
                    <a:pt x="578015" y="256177"/>
                    <a:pt x="578015" y="572183"/>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041" rIns="275866" bIns="152042" numCol="1" spcCol="1270" anchor="ctr" anchorCtr="0">
              <a:noAutofit/>
            </a:bodyPr>
            <a:lstStyle/>
            <a:p>
              <a:pPr marL="0" lvl="1" algn="l" defTabSz="488950">
                <a:lnSpc>
                  <a:spcPct val="90000"/>
                </a:lnSpc>
                <a:spcBef>
                  <a:spcPct val="0"/>
                </a:spcBef>
                <a:spcAft>
                  <a:spcPct val="15000"/>
                </a:spcAft>
              </a:pPr>
              <a:r>
                <a:rPr lang="en-US" sz="1400" kern="1200"/>
                <a:t>RFP Release: </a:t>
              </a:r>
              <a:r>
                <a:rPr lang="en-US" sz="1400" kern="1200">
                  <a:solidFill>
                    <a:srgbClr val="FF0000"/>
                  </a:solidFill>
                </a:rPr>
                <a:t>FY23 QTR3</a:t>
              </a:r>
            </a:p>
            <a:p>
              <a:pPr marL="0" lvl="1" algn="l" defTabSz="488950">
                <a:lnSpc>
                  <a:spcPct val="90000"/>
                </a:lnSpc>
                <a:spcBef>
                  <a:spcPct val="0"/>
                </a:spcBef>
                <a:spcAft>
                  <a:spcPct val="15000"/>
                </a:spcAft>
              </a:pPr>
              <a:r>
                <a:rPr lang="en-US" sz="1400" kern="1200"/>
                <a:t>Proposal Due date: </a:t>
              </a:r>
              <a:r>
                <a:rPr lang="en-US" sz="1400" kern="1200">
                  <a:solidFill>
                    <a:srgbClr val="FF0000"/>
                  </a:solidFill>
                </a:rPr>
                <a:t>FY23 QTR3</a:t>
              </a:r>
            </a:p>
            <a:p>
              <a:pPr marL="0" lvl="1" algn="l" defTabSz="488950">
                <a:lnSpc>
                  <a:spcPct val="90000"/>
                </a:lnSpc>
                <a:spcBef>
                  <a:spcPct val="0"/>
                </a:spcBef>
                <a:spcAft>
                  <a:spcPct val="15000"/>
                </a:spcAft>
              </a:pPr>
              <a:r>
                <a:rPr lang="en-US" sz="1400" kern="1200"/>
                <a:t>Estimated award date: </a:t>
              </a:r>
              <a:r>
                <a:rPr lang="en-US" sz="1400" kern="1200">
                  <a:solidFill>
                    <a:srgbClr val="FF0000"/>
                  </a:solidFill>
                </a:rPr>
                <a:t>FY23 QTR3</a:t>
              </a:r>
            </a:p>
          </p:txBody>
        </p:sp>
        <p:sp>
          <p:nvSpPr>
            <p:cNvPr id="12" name="Freeform 11"/>
            <p:cNvSpPr/>
            <p:nvPr/>
          </p:nvSpPr>
          <p:spPr>
            <a:xfrm>
              <a:off x="2684210" y="3459067"/>
              <a:ext cx="1931066" cy="722518"/>
            </a:xfrm>
            <a:custGeom>
              <a:avLst/>
              <a:gdLst>
                <a:gd name="connsiteX0" fmla="*/ 0 w 1931066"/>
                <a:gd name="connsiteY0" fmla="*/ 120422 h 722518"/>
                <a:gd name="connsiteX1" fmla="*/ 120422 w 1931066"/>
                <a:gd name="connsiteY1" fmla="*/ 0 h 722518"/>
                <a:gd name="connsiteX2" fmla="*/ 1810644 w 1931066"/>
                <a:gd name="connsiteY2" fmla="*/ 0 h 722518"/>
                <a:gd name="connsiteX3" fmla="*/ 1931066 w 1931066"/>
                <a:gd name="connsiteY3" fmla="*/ 120422 h 722518"/>
                <a:gd name="connsiteX4" fmla="*/ 1931066 w 1931066"/>
                <a:gd name="connsiteY4" fmla="*/ 602096 h 722518"/>
                <a:gd name="connsiteX5" fmla="*/ 1810644 w 1931066"/>
                <a:gd name="connsiteY5" fmla="*/ 722518 h 722518"/>
                <a:gd name="connsiteX6" fmla="*/ 120422 w 1931066"/>
                <a:gd name="connsiteY6" fmla="*/ 722518 h 722518"/>
                <a:gd name="connsiteX7" fmla="*/ 0 w 1931066"/>
                <a:gd name="connsiteY7" fmla="*/ 602096 h 722518"/>
                <a:gd name="connsiteX8" fmla="*/ 0 w 1931066"/>
                <a:gd name="connsiteY8" fmla="*/ 120422 h 72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066" h="722518">
                  <a:moveTo>
                    <a:pt x="0" y="120422"/>
                  </a:moveTo>
                  <a:cubicBezTo>
                    <a:pt x="0" y="53915"/>
                    <a:pt x="53915" y="0"/>
                    <a:pt x="120422" y="0"/>
                  </a:cubicBezTo>
                  <a:lnTo>
                    <a:pt x="1810644" y="0"/>
                  </a:lnTo>
                  <a:cubicBezTo>
                    <a:pt x="1877151" y="0"/>
                    <a:pt x="1931066" y="53915"/>
                    <a:pt x="1931066" y="120422"/>
                  </a:cubicBezTo>
                  <a:lnTo>
                    <a:pt x="1931066" y="602096"/>
                  </a:lnTo>
                  <a:cubicBezTo>
                    <a:pt x="1931066" y="668603"/>
                    <a:pt x="1877151" y="722518"/>
                    <a:pt x="1810644" y="722518"/>
                  </a:cubicBezTo>
                  <a:lnTo>
                    <a:pt x="120422" y="722518"/>
                  </a:lnTo>
                  <a:cubicBezTo>
                    <a:pt x="53915" y="722518"/>
                    <a:pt x="0" y="668603"/>
                    <a:pt x="0" y="602096"/>
                  </a:cubicBezTo>
                  <a:lnTo>
                    <a:pt x="0" y="120422"/>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2420" tIns="63845" rIns="92420" bIns="63845"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Milestones</a:t>
              </a:r>
            </a:p>
          </p:txBody>
        </p:sp>
        <p:sp>
          <p:nvSpPr>
            <p:cNvPr id="13" name="Freeform 12"/>
            <p:cNvSpPr/>
            <p:nvPr/>
          </p:nvSpPr>
          <p:spPr>
            <a:xfrm>
              <a:off x="4615276" y="4243245"/>
              <a:ext cx="3433007" cy="696984"/>
            </a:xfrm>
            <a:custGeom>
              <a:avLst/>
              <a:gdLst>
                <a:gd name="connsiteX0" fmla="*/ 96338 w 578015"/>
                <a:gd name="connsiteY0" fmla="*/ 0 h 3433006"/>
                <a:gd name="connsiteX1" fmla="*/ 481677 w 578015"/>
                <a:gd name="connsiteY1" fmla="*/ 0 h 3433006"/>
                <a:gd name="connsiteX2" fmla="*/ 578015 w 578015"/>
                <a:gd name="connsiteY2" fmla="*/ 96338 h 3433006"/>
                <a:gd name="connsiteX3" fmla="*/ 578015 w 578015"/>
                <a:gd name="connsiteY3" fmla="*/ 3433006 h 3433006"/>
                <a:gd name="connsiteX4" fmla="*/ 578015 w 578015"/>
                <a:gd name="connsiteY4" fmla="*/ 3433006 h 3433006"/>
                <a:gd name="connsiteX5" fmla="*/ 0 w 578015"/>
                <a:gd name="connsiteY5" fmla="*/ 3433006 h 3433006"/>
                <a:gd name="connsiteX6" fmla="*/ 0 w 578015"/>
                <a:gd name="connsiteY6" fmla="*/ 3433006 h 3433006"/>
                <a:gd name="connsiteX7" fmla="*/ 0 w 578015"/>
                <a:gd name="connsiteY7" fmla="*/ 96338 h 3433006"/>
                <a:gd name="connsiteX8" fmla="*/ 96338 w 578015"/>
                <a:gd name="connsiteY8" fmla="*/ 0 h 34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015" h="3433006">
                  <a:moveTo>
                    <a:pt x="578015" y="572183"/>
                  </a:moveTo>
                  <a:lnTo>
                    <a:pt x="578015" y="2860823"/>
                  </a:lnTo>
                  <a:cubicBezTo>
                    <a:pt x="578015" y="3176829"/>
                    <a:pt x="570753" y="3433003"/>
                    <a:pt x="561794" y="3433003"/>
                  </a:cubicBezTo>
                  <a:lnTo>
                    <a:pt x="0" y="3433003"/>
                  </a:lnTo>
                  <a:lnTo>
                    <a:pt x="0" y="3433003"/>
                  </a:lnTo>
                  <a:lnTo>
                    <a:pt x="0" y="3"/>
                  </a:lnTo>
                  <a:lnTo>
                    <a:pt x="0" y="3"/>
                  </a:lnTo>
                  <a:lnTo>
                    <a:pt x="561794" y="3"/>
                  </a:lnTo>
                  <a:cubicBezTo>
                    <a:pt x="570753" y="3"/>
                    <a:pt x="578015" y="256177"/>
                    <a:pt x="578015" y="572183"/>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041" rIns="275866" bIns="152042" numCol="1" spcCol="1270" anchor="ctr" anchorCtr="0">
              <a:noAutofit/>
            </a:bodyPr>
            <a:lstStyle/>
            <a:p>
              <a:pPr marL="0" lvl="1" algn="l" defTabSz="488950">
                <a:lnSpc>
                  <a:spcPct val="90000"/>
                </a:lnSpc>
                <a:spcBef>
                  <a:spcPct val="0"/>
                </a:spcBef>
                <a:spcAft>
                  <a:spcPct val="15000"/>
                </a:spcAft>
              </a:pPr>
              <a:r>
                <a:rPr lang="en-US" sz="1400" kern="1200" dirty="0"/>
                <a:t> June/July 2023</a:t>
              </a:r>
            </a:p>
            <a:p>
              <a:pPr marL="0" lvl="1" algn="l" defTabSz="488950">
                <a:lnSpc>
                  <a:spcPct val="90000"/>
                </a:lnSpc>
                <a:spcBef>
                  <a:spcPct val="0"/>
                </a:spcBef>
                <a:spcAft>
                  <a:spcPct val="15000"/>
                </a:spcAft>
              </a:pPr>
              <a:r>
                <a:rPr lang="en-US" sz="1400" kern="1200" dirty="0"/>
                <a:t> Under Development</a:t>
              </a:r>
            </a:p>
          </p:txBody>
        </p:sp>
        <p:sp>
          <p:nvSpPr>
            <p:cNvPr id="14" name="Freeform 13"/>
            <p:cNvSpPr/>
            <p:nvPr/>
          </p:nvSpPr>
          <p:spPr>
            <a:xfrm>
              <a:off x="2684210" y="4217711"/>
              <a:ext cx="1931066" cy="722518"/>
            </a:xfrm>
            <a:custGeom>
              <a:avLst/>
              <a:gdLst>
                <a:gd name="connsiteX0" fmla="*/ 0 w 1931066"/>
                <a:gd name="connsiteY0" fmla="*/ 120422 h 722518"/>
                <a:gd name="connsiteX1" fmla="*/ 120422 w 1931066"/>
                <a:gd name="connsiteY1" fmla="*/ 0 h 722518"/>
                <a:gd name="connsiteX2" fmla="*/ 1810644 w 1931066"/>
                <a:gd name="connsiteY2" fmla="*/ 0 h 722518"/>
                <a:gd name="connsiteX3" fmla="*/ 1931066 w 1931066"/>
                <a:gd name="connsiteY3" fmla="*/ 120422 h 722518"/>
                <a:gd name="connsiteX4" fmla="*/ 1931066 w 1931066"/>
                <a:gd name="connsiteY4" fmla="*/ 602096 h 722518"/>
                <a:gd name="connsiteX5" fmla="*/ 1810644 w 1931066"/>
                <a:gd name="connsiteY5" fmla="*/ 722518 h 722518"/>
                <a:gd name="connsiteX6" fmla="*/ 120422 w 1931066"/>
                <a:gd name="connsiteY6" fmla="*/ 722518 h 722518"/>
                <a:gd name="connsiteX7" fmla="*/ 0 w 1931066"/>
                <a:gd name="connsiteY7" fmla="*/ 602096 h 722518"/>
                <a:gd name="connsiteX8" fmla="*/ 0 w 1931066"/>
                <a:gd name="connsiteY8" fmla="*/ 120422 h 72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066" h="722518">
                  <a:moveTo>
                    <a:pt x="0" y="120422"/>
                  </a:moveTo>
                  <a:cubicBezTo>
                    <a:pt x="0" y="53915"/>
                    <a:pt x="53915" y="0"/>
                    <a:pt x="120422" y="0"/>
                  </a:cubicBezTo>
                  <a:lnTo>
                    <a:pt x="1810644" y="0"/>
                  </a:lnTo>
                  <a:cubicBezTo>
                    <a:pt x="1877151" y="0"/>
                    <a:pt x="1931066" y="53915"/>
                    <a:pt x="1931066" y="120422"/>
                  </a:cubicBezTo>
                  <a:lnTo>
                    <a:pt x="1931066" y="602096"/>
                  </a:lnTo>
                  <a:cubicBezTo>
                    <a:pt x="1931066" y="668603"/>
                    <a:pt x="1877151" y="722518"/>
                    <a:pt x="1810644" y="722518"/>
                  </a:cubicBezTo>
                  <a:lnTo>
                    <a:pt x="120422" y="722518"/>
                  </a:lnTo>
                  <a:cubicBezTo>
                    <a:pt x="53915" y="722518"/>
                    <a:pt x="0" y="668603"/>
                    <a:pt x="0" y="602096"/>
                  </a:cubicBezTo>
                  <a:lnTo>
                    <a:pt x="0" y="120422"/>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2420" tIns="63845" rIns="92420" bIns="63845"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Period of Performance</a:t>
              </a:r>
            </a:p>
          </p:txBody>
        </p:sp>
        <p:sp>
          <p:nvSpPr>
            <p:cNvPr id="15" name="Freeform 14"/>
            <p:cNvSpPr/>
            <p:nvPr/>
          </p:nvSpPr>
          <p:spPr>
            <a:xfrm>
              <a:off x="4615276" y="5001890"/>
              <a:ext cx="3433007" cy="696984"/>
            </a:xfrm>
            <a:custGeom>
              <a:avLst/>
              <a:gdLst>
                <a:gd name="connsiteX0" fmla="*/ 96338 w 578015"/>
                <a:gd name="connsiteY0" fmla="*/ 0 h 3433006"/>
                <a:gd name="connsiteX1" fmla="*/ 481677 w 578015"/>
                <a:gd name="connsiteY1" fmla="*/ 0 h 3433006"/>
                <a:gd name="connsiteX2" fmla="*/ 578015 w 578015"/>
                <a:gd name="connsiteY2" fmla="*/ 96338 h 3433006"/>
                <a:gd name="connsiteX3" fmla="*/ 578015 w 578015"/>
                <a:gd name="connsiteY3" fmla="*/ 3433006 h 3433006"/>
                <a:gd name="connsiteX4" fmla="*/ 578015 w 578015"/>
                <a:gd name="connsiteY4" fmla="*/ 3433006 h 3433006"/>
                <a:gd name="connsiteX5" fmla="*/ 0 w 578015"/>
                <a:gd name="connsiteY5" fmla="*/ 3433006 h 3433006"/>
                <a:gd name="connsiteX6" fmla="*/ 0 w 578015"/>
                <a:gd name="connsiteY6" fmla="*/ 3433006 h 3433006"/>
                <a:gd name="connsiteX7" fmla="*/ 0 w 578015"/>
                <a:gd name="connsiteY7" fmla="*/ 96338 h 3433006"/>
                <a:gd name="connsiteX8" fmla="*/ 96338 w 578015"/>
                <a:gd name="connsiteY8" fmla="*/ 0 h 34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015" h="3433006">
                  <a:moveTo>
                    <a:pt x="578015" y="572183"/>
                  </a:moveTo>
                  <a:lnTo>
                    <a:pt x="578015" y="2860823"/>
                  </a:lnTo>
                  <a:cubicBezTo>
                    <a:pt x="578015" y="3176829"/>
                    <a:pt x="570753" y="3433003"/>
                    <a:pt x="561794" y="3433003"/>
                  </a:cubicBezTo>
                  <a:lnTo>
                    <a:pt x="0" y="3433003"/>
                  </a:lnTo>
                  <a:lnTo>
                    <a:pt x="0" y="3433003"/>
                  </a:lnTo>
                  <a:lnTo>
                    <a:pt x="0" y="3"/>
                  </a:lnTo>
                  <a:lnTo>
                    <a:pt x="0" y="3"/>
                  </a:lnTo>
                  <a:lnTo>
                    <a:pt x="561794" y="3"/>
                  </a:lnTo>
                  <a:cubicBezTo>
                    <a:pt x="570753" y="3"/>
                    <a:pt x="578015" y="256177"/>
                    <a:pt x="578015" y="572183"/>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041" rIns="275866" bIns="152042" numCol="1" spcCol="1270" anchor="ctr" anchorCtr="0">
              <a:noAutofit/>
            </a:bodyPr>
            <a:lstStyle/>
            <a:p>
              <a:pPr marL="0" lvl="1" algn="l" defTabSz="488950">
                <a:lnSpc>
                  <a:spcPct val="90000"/>
                </a:lnSpc>
                <a:spcBef>
                  <a:spcPct val="0"/>
                </a:spcBef>
                <a:spcAft>
                  <a:spcPct val="15000"/>
                </a:spcAft>
              </a:pPr>
              <a:r>
                <a:rPr lang="en-US" sz="1400" kern="1200" dirty="0"/>
                <a:t>Contracting Officer: Renee S. Stahl, renee.stahl@usmc.mil</a:t>
              </a:r>
            </a:p>
            <a:p>
              <a:pPr marL="0" lvl="1" algn="l" defTabSz="488950">
                <a:lnSpc>
                  <a:spcPct val="90000"/>
                </a:lnSpc>
                <a:spcBef>
                  <a:spcPct val="0"/>
                </a:spcBef>
                <a:spcAft>
                  <a:spcPct val="15000"/>
                </a:spcAft>
              </a:pPr>
              <a:r>
                <a:rPr lang="en-US" sz="1400" kern="1200" dirty="0"/>
                <a:t>Contract Specialist: Kassidy Probst, kassidy.probst@usmc.mil</a:t>
              </a:r>
            </a:p>
          </p:txBody>
        </p:sp>
        <p:sp>
          <p:nvSpPr>
            <p:cNvPr id="16" name="Freeform 15"/>
            <p:cNvSpPr/>
            <p:nvPr/>
          </p:nvSpPr>
          <p:spPr>
            <a:xfrm>
              <a:off x="2684210" y="4976356"/>
              <a:ext cx="1931066" cy="722518"/>
            </a:xfrm>
            <a:custGeom>
              <a:avLst/>
              <a:gdLst>
                <a:gd name="connsiteX0" fmla="*/ 0 w 1931066"/>
                <a:gd name="connsiteY0" fmla="*/ 120422 h 722518"/>
                <a:gd name="connsiteX1" fmla="*/ 120422 w 1931066"/>
                <a:gd name="connsiteY1" fmla="*/ 0 h 722518"/>
                <a:gd name="connsiteX2" fmla="*/ 1810644 w 1931066"/>
                <a:gd name="connsiteY2" fmla="*/ 0 h 722518"/>
                <a:gd name="connsiteX3" fmla="*/ 1931066 w 1931066"/>
                <a:gd name="connsiteY3" fmla="*/ 120422 h 722518"/>
                <a:gd name="connsiteX4" fmla="*/ 1931066 w 1931066"/>
                <a:gd name="connsiteY4" fmla="*/ 602096 h 722518"/>
                <a:gd name="connsiteX5" fmla="*/ 1810644 w 1931066"/>
                <a:gd name="connsiteY5" fmla="*/ 722518 h 722518"/>
                <a:gd name="connsiteX6" fmla="*/ 120422 w 1931066"/>
                <a:gd name="connsiteY6" fmla="*/ 722518 h 722518"/>
                <a:gd name="connsiteX7" fmla="*/ 0 w 1931066"/>
                <a:gd name="connsiteY7" fmla="*/ 602096 h 722518"/>
                <a:gd name="connsiteX8" fmla="*/ 0 w 1931066"/>
                <a:gd name="connsiteY8" fmla="*/ 120422 h 72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066" h="722518">
                  <a:moveTo>
                    <a:pt x="0" y="120422"/>
                  </a:moveTo>
                  <a:cubicBezTo>
                    <a:pt x="0" y="53915"/>
                    <a:pt x="53915" y="0"/>
                    <a:pt x="120422" y="0"/>
                  </a:cubicBezTo>
                  <a:lnTo>
                    <a:pt x="1810644" y="0"/>
                  </a:lnTo>
                  <a:cubicBezTo>
                    <a:pt x="1877151" y="0"/>
                    <a:pt x="1931066" y="53915"/>
                    <a:pt x="1931066" y="120422"/>
                  </a:cubicBezTo>
                  <a:lnTo>
                    <a:pt x="1931066" y="602096"/>
                  </a:lnTo>
                  <a:cubicBezTo>
                    <a:pt x="1931066" y="668603"/>
                    <a:pt x="1877151" y="722518"/>
                    <a:pt x="1810644" y="722518"/>
                  </a:cubicBezTo>
                  <a:lnTo>
                    <a:pt x="120422" y="722518"/>
                  </a:lnTo>
                  <a:cubicBezTo>
                    <a:pt x="53915" y="722518"/>
                    <a:pt x="0" y="668603"/>
                    <a:pt x="0" y="602096"/>
                  </a:cubicBezTo>
                  <a:lnTo>
                    <a:pt x="0" y="120422"/>
                  </a:lnTo>
                  <a:close/>
                </a:path>
              </a:pathLst>
            </a:custGeom>
            <a:solidFill>
              <a:schemeClr val="bg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2420" tIns="63845" rIns="92420" bIns="63845"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Points of Contact</a:t>
              </a:r>
            </a:p>
          </p:txBody>
        </p:sp>
      </p:grpSp>
      <p:sp>
        <p:nvSpPr>
          <p:cNvPr id="4" name="Title 3"/>
          <p:cNvSpPr>
            <a:spLocks noGrp="1"/>
          </p:cNvSpPr>
          <p:nvPr>
            <p:ph type="title"/>
          </p:nvPr>
        </p:nvSpPr>
        <p:spPr/>
        <p:txBody>
          <a:bodyPr/>
          <a:lstStyle/>
          <a:p>
            <a:r>
              <a:rPr lang="en-US" dirty="0"/>
              <a:t>Program Office Support Services</a:t>
            </a:r>
          </a:p>
        </p:txBody>
      </p:sp>
    </p:spTree>
    <p:extLst>
      <p:ext uri="{BB962C8B-B14F-4D97-AF65-F5344CB8AC3E}">
        <p14:creationId xmlns:p14="http://schemas.microsoft.com/office/powerpoint/2010/main" val="61670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D3F18-B6A2-4961-8E38-BCAA13667481}"/>
              </a:ext>
            </a:extLst>
          </p:cNvPr>
          <p:cNvSpPr>
            <a:spLocks noGrp="1"/>
          </p:cNvSpPr>
          <p:nvPr>
            <p:ph idx="1"/>
          </p:nvPr>
        </p:nvSpPr>
        <p:spPr>
          <a:xfrm>
            <a:off x="449515" y="1680359"/>
            <a:ext cx="8229600" cy="317862"/>
          </a:xfrm>
        </p:spPr>
        <p:txBody>
          <a:bodyPr/>
          <a:lstStyle/>
          <a:p>
            <a:pPr marL="0" indent="0" algn="ctr">
              <a:buNone/>
            </a:pPr>
            <a:endParaRPr lang="en-US" sz="1500" i="1" dirty="0">
              <a:solidFill>
                <a:srgbClr val="820000"/>
              </a:solidFill>
              <a:latin typeface="Times New Roman" panose="02020603050405020304" pitchFamily="18" charset="0"/>
              <a:cs typeface="Times New Roman" panose="02020603050405020304" pitchFamily="18" charset="0"/>
            </a:endParaRPr>
          </a:p>
          <a:p>
            <a:pPr marL="0" indent="0" algn="ctr">
              <a:buNone/>
            </a:pPr>
            <a:endParaRPr lang="en-US" sz="2700" i="1" dirty="0">
              <a:solidFill>
                <a:srgbClr val="820000"/>
              </a:solidFill>
              <a:latin typeface="Times New Roman" panose="02020603050405020304" pitchFamily="18" charset="0"/>
              <a:cs typeface="Times New Roman" panose="02020603050405020304" pitchFamily="18" charset="0"/>
            </a:endParaRPr>
          </a:p>
          <a:p>
            <a:pPr marL="0" indent="0" algn="ctr">
              <a:buNone/>
            </a:pPr>
            <a:endParaRPr lang="en-US" sz="2700" i="1" dirty="0">
              <a:solidFill>
                <a:srgbClr val="820000"/>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7A4C6246-1362-4144-8212-58C99455BA92}"/>
              </a:ext>
            </a:extLst>
          </p:cNvPr>
          <p:cNvSpPr/>
          <p:nvPr/>
        </p:nvSpPr>
        <p:spPr>
          <a:xfrm>
            <a:off x="128867" y="1060800"/>
            <a:ext cx="4194161" cy="338554"/>
          </a:xfrm>
          <a:prstGeom prst="rect">
            <a:avLst/>
          </a:prstGeom>
        </p:spPr>
        <p:txBody>
          <a:bodyPr wrap="none">
            <a:spAutoFit/>
          </a:bodyPr>
          <a:lstStyle/>
          <a:p>
            <a:pPr lvl="0">
              <a:defRPr/>
            </a:pPr>
            <a:r>
              <a:rPr lang="en-US" sz="1600" dirty="0">
                <a:solidFill>
                  <a:srgbClr val="C00000"/>
                </a:solidFill>
                <a:cs typeface="Times New Roman" panose="02020603050405020304" pitchFamily="18" charset="0"/>
              </a:rPr>
              <a:t>Description/Summary</a:t>
            </a:r>
            <a:r>
              <a:rPr lang="en-US" sz="1600" dirty="0">
                <a:solidFill>
                  <a:srgbClr val="FF0000"/>
                </a:solidFill>
                <a:cs typeface="Times New Roman" panose="02020603050405020304" pitchFamily="18" charset="0"/>
              </a:rPr>
              <a:t> </a:t>
            </a:r>
            <a:r>
              <a:rPr lang="en-US" sz="1600" dirty="0">
                <a:solidFill>
                  <a:srgbClr val="C00000"/>
                </a:solidFill>
                <a:cs typeface="Times New Roman" panose="02020603050405020304" pitchFamily="18" charset="0"/>
              </a:rPr>
              <a:t>of Program Requirements</a:t>
            </a:r>
          </a:p>
        </p:txBody>
      </p:sp>
      <p:sp>
        <p:nvSpPr>
          <p:cNvPr id="95" name="TextBox 94">
            <a:extLst>
              <a:ext uri="{FF2B5EF4-FFF2-40B4-BE49-F238E27FC236}">
                <a16:creationId xmlns:a16="http://schemas.microsoft.com/office/drawing/2014/main" id="{BCF816C7-FF5C-45AC-B441-234C747FB4C6}"/>
              </a:ext>
            </a:extLst>
          </p:cNvPr>
          <p:cNvSpPr txBox="1"/>
          <p:nvPr/>
        </p:nvSpPr>
        <p:spPr>
          <a:xfrm>
            <a:off x="174027" y="1414081"/>
            <a:ext cx="2493575" cy="5091137"/>
          </a:xfrm>
          <a:prstGeom prst="rect">
            <a:avLst/>
          </a:prstGeom>
          <a:solidFill>
            <a:sysClr val="window" lastClr="FFFFFF"/>
          </a:solidFill>
          <a:ln w="12700" cap="flat" cmpd="sng" algn="ctr">
            <a:solidFill>
              <a:srgbClr val="A5A5A5"/>
            </a:solidFill>
            <a:prstDash val="solid"/>
            <a:miter lim="800000"/>
          </a:ln>
          <a:effectLst/>
        </p:spPr>
        <p:txBody>
          <a:bodyPr wrap="square">
            <a:spAutoFit/>
          </a:bodyPr>
          <a:lstStyle/>
          <a:p>
            <a:pPr marL="9049">
              <a:spcBef>
                <a:spcPts val="75"/>
              </a:spcBef>
              <a:spcAft>
                <a:spcPct val="0"/>
              </a:spcAft>
              <a:tabLst>
                <a:tab pos="81915" algn="l"/>
              </a:tabLst>
              <a:defRPr/>
            </a:pPr>
            <a:r>
              <a:rPr lang="en-US" sz="1200" kern="0" dirty="0">
                <a:solidFill>
                  <a:schemeClr val="tx2"/>
                </a:solidFill>
                <a:latin typeface="Calibri" panose="020F0502020204030204" pitchFamily="34" charset="0"/>
                <a:cs typeface="Calibri" panose="020F0502020204030204" pitchFamily="34" charset="0"/>
              </a:rPr>
              <a:t>Provide Post Deployment System Support (PDSS) for the Global Combat Support System – Marine Corps/Logistics Chain Management (GCSS-MC/LCM) Enterprise NIPRNET V2.X  system; henceforth, referred to as GCSS-MC/LCM Enterprise.  The scope of support includes: Service Management, Service Operations (Enterprise Service Desk and GCSS-MC Operations Center (GOC)); Production and Pre-Production System sustainment; Solution Development Environment; Enterprise Training &amp; Training Devices; Product lifecycle Service Transition for Change Requests (CRs), Engineering Change Proposals (ECPs), Mobile Training Suite (MTS), Reports, Interfaces, Customizations, Extensions, Configurations, Personalization's, and Workflows (RICECPW), cloud migration and support, cloud study, and potential tasks to support GCSS-MC future initiatives.</a:t>
            </a:r>
          </a:p>
          <a:p>
            <a:pPr marL="9049">
              <a:spcBef>
                <a:spcPts val="75"/>
              </a:spcBef>
              <a:spcAft>
                <a:spcPct val="0"/>
              </a:spcAft>
              <a:tabLst>
                <a:tab pos="81915" algn="l"/>
              </a:tabLst>
              <a:defRPr/>
            </a:pPr>
            <a:endParaRPr lang="en-US" sz="1200" kern="0" dirty="0">
              <a:solidFill>
                <a:schemeClr val="tx2"/>
              </a:solidFill>
              <a:latin typeface="Calibri" panose="020F0502020204030204" pitchFamily="34" charset="0"/>
              <a:cs typeface="Calibri" panose="020F0502020204030204" pitchFamily="34" charset="0"/>
            </a:endParaRPr>
          </a:p>
        </p:txBody>
      </p:sp>
      <p:grpSp>
        <p:nvGrpSpPr>
          <p:cNvPr id="5" name="Group 4"/>
          <p:cNvGrpSpPr/>
          <p:nvPr/>
        </p:nvGrpSpPr>
        <p:grpSpPr>
          <a:xfrm>
            <a:off x="2743381" y="1490794"/>
            <a:ext cx="6121462" cy="5014424"/>
            <a:chOff x="2684210" y="2030976"/>
            <a:chExt cx="5178669" cy="3688325"/>
          </a:xfrm>
        </p:grpSpPr>
        <p:sp>
          <p:nvSpPr>
            <p:cNvPr id="6" name="Freeform 5"/>
            <p:cNvSpPr/>
            <p:nvPr/>
          </p:nvSpPr>
          <p:spPr>
            <a:xfrm>
              <a:off x="4548530" y="2100005"/>
              <a:ext cx="3314349" cy="552220"/>
            </a:xfrm>
            <a:custGeom>
              <a:avLst/>
              <a:gdLst>
                <a:gd name="connsiteX0" fmla="*/ 92038 w 552219"/>
                <a:gd name="connsiteY0" fmla="*/ 0 h 3314348"/>
                <a:gd name="connsiteX1" fmla="*/ 460181 w 552219"/>
                <a:gd name="connsiteY1" fmla="*/ 0 h 3314348"/>
                <a:gd name="connsiteX2" fmla="*/ 552219 w 552219"/>
                <a:gd name="connsiteY2" fmla="*/ 92038 h 3314348"/>
                <a:gd name="connsiteX3" fmla="*/ 552219 w 552219"/>
                <a:gd name="connsiteY3" fmla="*/ 3314348 h 3314348"/>
                <a:gd name="connsiteX4" fmla="*/ 552219 w 552219"/>
                <a:gd name="connsiteY4" fmla="*/ 3314348 h 3314348"/>
                <a:gd name="connsiteX5" fmla="*/ 0 w 552219"/>
                <a:gd name="connsiteY5" fmla="*/ 3314348 h 3314348"/>
                <a:gd name="connsiteX6" fmla="*/ 0 w 552219"/>
                <a:gd name="connsiteY6" fmla="*/ 3314348 h 3314348"/>
                <a:gd name="connsiteX7" fmla="*/ 0 w 552219"/>
                <a:gd name="connsiteY7" fmla="*/ 92038 h 3314348"/>
                <a:gd name="connsiteX8" fmla="*/ 92038 w 552219"/>
                <a:gd name="connsiteY8" fmla="*/ 0 h 33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219" h="3314348">
                  <a:moveTo>
                    <a:pt x="552219" y="552402"/>
                  </a:moveTo>
                  <a:lnTo>
                    <a:pt x="552219" y="2761946"/>
                  </a:lnTo>
                  <a:cubicBezTo>
                    <a:pt x="552219" y="3067026"/>
                    <a:pt x="545353" y="3314345"/>
                    <a:pt x="536884" y="3314345"/>
                  </a:cubicBezTo>
                  <a:lnTo>
                    <a:pt x="0" y="3314345"/>
                  </a:lnTo>
                  <a:lnTo>
                    <a:pt x="0" y="3314345"/>
                  </a:lnTo>
                  <a:lnTo>
                    <a:pt x="0" y="3"/>
                  </a:lnTo>
                  <a:lnTo>
                    <a:pt x="0" y="3"/>
                  </a:lnTo>
                  <a:lnTo>
                    <a:pt x="536884" y="3"/>
                  </a:lnTo>
                  <a:cubicBezTo>
                    <a:pt x="545353" y="3"/>
                    <a:pt x="552219" y="247322"/>
                    <a:pt x="552219" y="552402"/>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2" rIns="274607" bIns="150783" numCol="1" spcCol="1270" anchor="ctr" anchorCtr="0">
              <a:noAutofit/>
            </a:bodyPr>
            <a:lstStyle/>
            <a:p>
              <a:pPr marL="0" lvl="1" algn="l" defTabSz="488950">
                <a:lnSpc>
                  <a:spcPct val="90000"/>
                </a:lnSpc>
                <a:spcBef>
                  <a:spcPct val="0"/>
                </a:spcBef>
                <a:spcAft>
                  <a:spcPct val="15000"/>
                </a:spcAft>
              </a:pPr>
              <a:r>
                <a:rPr lang="en-US" sz="1400" kern="1200" dirty="0"/>
                <a:t>RFI#: M67854-22-GCSS-PDSS</a:t>
              </a:r>
            </a:p>
            <a:p>
              <a:pPr marL="0" lvl="1" algn="l" defTabSz="488950">
                <a:lnSpc>
                  <a:spcPct val="90000"/>
                </a:lnSpc>
                <a:spcBef>
                  <a:spcPct val="0"/>
                </a:spcBef>
                <a:spcAft>
                  <a:spcPct val="15000"/>
                </a:spcAft>
              </a:pPr>
              <a:r>
                <a:rPr lang="en-US" sz="1400" kern="1200" dirty="0"/>
                <a:t>RFP#: TBD</a:t>
              </a:r>
            </a:p>
            <a:p>
              <a:pPr marL="0" lvl="1" algn="l" defTabSz="488950">
                <a:lnSpc>
                  <a:spcPct val="90000"/>
                </a:lnSpc>
                <a:spcBef>
                  <a:spcPct val="0"/>
                </a:spcBef>
                <a:spcAft>
                  <a:spcPct val="15000"/>
                </a:spcAft>
              </a:pPr>
              <a:r>
                <a:rPr lang="en-US" sz="1400" kern="1200" dirty="0"/>
                <a:t>Full and Open Competition, FPI/FFP/COST</a:t>
              </a:r>
            </a:p>
          </p:txBody>
        </p:sp>
        <p:sp>
          <p:nvSpPr>
            <p:cNvPr id="7" name="Freeform 6"/>
            <p:cNvSpPr/>
            <p:nvPr/>
          </p:nvSpPr>
          <p:spPr>
            <a:xfrm>
              <a:off x="2684210" y="2030976"/>
              <a:ext cx="1864320" cy="690274"/>
            </a:xfrm>
            <a:custGeom>
              <a:avLst/>
              <a:gdLst>
                <a:gd name="connsiteX0" fmla="*/ 0 w 1864320"/>
                <a:gd name="connsiteY0" fmla="*/ 115048 h 690274"/>
                <a:gd name="connsiteX1" fmla="*/ 115048 w 1864320"/>
                <a:gd name="connsiteY1" fmla="*/ 0 h 690274"/>
                <a:gd name="connsiteX2" fmla="*/ 1749272 w 1864320"/>
                <a:gd name="connsiteY2" fmla="*/ 0 h 690274"/>
                <a:gd name="connsiteX3" fmla="*/ 1864320 w 1864320"/>
                <a:gd name="connsiteY3" fmla="*/ 115048 h 690274"/>
                <a:gd name="connsiteX4" fmla="*/ 1864320 w 1864320"/>
                <a:gd name="connsiteY4" fmla="*/ 575226 h 690274"/>
                <a:gd name="connsiteX5" fmla="*/ 1749272 w 1864320"/>
                <a:gd name="connsiteY5" fmla="*/ 690274 h 690274"/>
                <a:gd name="connsiteX6" fmla="*/ 115048 w 1864320"/>
                <a:gd name="connsiteY6" fmla="*/ 690274 h 690274"/>
                <a:gd name="connsiteX7" fmla="*/ 0 w 1864320"/>
                <a:gd name="connsiteY7" fmla="*/ 575226 h 690274"/>
                <a:gd name="connsiteX8" fmla="*/ 0 w 1864320"/>
                <a:gd name="connsiteY8" fmla="*/ 115048 h 6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20" h="690274">
                  <a:moveTo>
                    <a:pt x="0" y="115048"/>
                  </a:moveTo>
                  <a:cubicBezTo>
                    <a:pt x="0" y="51509"/>
                    <a:pt x="51509" y="0"/>
                    <a:pt x="115048" y="0"/>
                  </a:cubicBezTo>
                  <a:lnTo>
                    <a:pt x="1749272" y="0"/>
                  </a:lnTo>
                  <a:cubicBezTo>
                    <a:pt x="1812811" y="0"/>
                    <a:pt x="1864320" y="51509"/>
                    <a:pt x="1864320" y="115048"/>
                  </a:cubicBezTo>
                  <a:lnTo>
                    <a:pt x="1864320" y="575226"/>
                  </a:lnTo>
                  <a:cubicBezTo>
                    <a:pt x="1864320" y="638765"/>
                    <a:pt x="1812811" y="690274"/>
                    <a:pt x="1749272" y="690274"/>
                  </a:cubicBezTo>
                  <a:lnTo>
                    <a:pt x="115048" y="690274"/>
                  </a:lnTo>
                  <a:cubicBezTo>
                    <a:pt x="51509" y="690274"/>
                    <a:pt x="0" y="638765"/>
                    <a:pt x="0" y="575226"/>
                  </a:cubicBezTo>
                  <a:lnTo>
                    <a:pt x="0" y="11504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0846" tIns="62271" rIns="90846" bIns="6227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latin typeface="+mn-lt"/>
                </a:rPr>
                <a:t>Acquisition Strategy</a:t>
              </a:r>
            </a:p>
          </p:txBody>
        </p:sp>
        <p:sp>
          <p:nvSpPr>
            <p:cNvPr id="9" name="Freeform 8"/>
            <p:cNvSpPr/>
            <p:nvPr/>
          </p:nvSpPr>
          <p:spPr>
            <a:xfrm>
              <a:off x="4548530" y="2824793"/>
              <a:ext cx="3314349" cy="552220"/>
            </a:xfrm>
            <a:custGeom>
              <a:avLst/>
              <a:gdLst>
                <a:gd name="connsiteX0" fmla="*/ 92038 w 552219"/>
                <a:gd name="connsiteY0" fmla="*/ 0 h 3314348"/>
                <a:gd name="connsiteX1" fmla="*/ 460181 w 552219"/>
                <a:gd name="connsiteY1" fmla="*/ 0 h 3314348"/>
                <a:gd name="connsiteX2" fmla="*/ 552219 w 552219"/>
                <a:gd name="connsiteY2" fmla="*/ 92038 h 3314348"/>
                <a:gd name="connsiteX3" fmla="*/ 552219 w 552219"/>
                <a:gd name="connsiteY3" fmla="*/ 3314348 h 3314348"/>
                <a:gd name="connsiteX4" fmla="*/ 552219 w 552219"/>
                <a:gd name="connsiteY4" fmla="*/ 3314348 h 3314348"/>
                <a:gd name="connsiteX5" fmla="*/ 0 w 552219"/>
                <a:gd name="connsiteY5" fmla="*/ 3314348 h 3314348"/>
                <a:gd name="connsiteX6" fmla="*/ 0 w 552219"/>
                <a:gd name="connsiteY6" fmla="*/ 3314348 h 3314348"/>
                <a:gd name="connsiteX7" fmla="*/ 0 w 552219"/>
                <a:gd name="connsiteY7" fmla="*/ 92038 h 3314348"/>
                <a:gd name="connsiteX8" fmla="*/ 92038 w 552219"/>
                <a:gd name="connsiteY8" fmla="*/ 0 h 33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219" h="3314348">
                  <a:moveTo>
                    <a:pt x="552219" y="552402"/>
                  </a:moveTo>
                  <a:lnTo>
                    <a:pt x="552219" y="2761946"/>
                  </a:lnTo>
                  <a:cubicBezTo>
                    <a:pt x="552219" y="3067026"/>
                    <a:pt x="545353" y="3314345"/>
                    <a:pt x="536884" y="3314345"/>
                  </a:cubicBezTo>
                  <a:lnTo>
                    <a:pt x="0" y="3314345"/>
                  </a:lnTo>
                  <a:lnTo>
                    <a:pt x="0" y="3314345"/>
                  </a:lnTo>
                  <a:lnTo>
                    <a:pt x="0" y="3"/>
                  </a:lnTo>
                  <a:lnTo>
                    <a:pt x="0" y="3"/>
                  </a:lnTo>
                  <a:lnTo>
                    <a:pt x="536884" y="3"/>
                  </a:lnTo>
                  <a:cubicBezTo>
                    <a:pt x="545353" y="3"/>
                    <a:pt x="552219" y="247322"/>
                    <a:pt x="552219" y="552402"/>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2" rIns="274607" bIns="150783" numCol="1" spcCol="1270" anchor="ctr" anchorCtr="0">
              <a:noAutofit/>
            </a:bodyPr>
            <a:lstStyle/>
            <a:p>
              <a:pPr marL="0" lvl="1" algn="l" defTabSz="488950">
                <a:lnSpc>
                  <a:spcPct val="90000"/>
                </a:lnSpc>
                <a:spcBef>
                  <a:spcPct val="0"/>
                </a:spcBef>
                <a:spcAft>
                  <a:spcPct val="15000"/>
                </a:spcAft>
              </a:pPr>
              <a:r>
                <a:rPr lang="en-US" sz="1400" kern="1200"/>
                <a:t>M67854-19-D-7614</a:t>
              </a:r>
            </a:p>
            <a:p>
              <a:pPr marL="0" lvl="1" algn="l" defTabSz="488950">
                <a:lnSpc>
                  <a:spcPct val="90000"/>
                </a:lnSpc>
                <a:spcBef>
                  <a:spcPct val="0"/>
                </a:spcBef>
                <a:spcAft>
                  <a:spcPct val="15000"/>
                </a:spcAft>
              </a:pPr>
              <a:r>
                <a:rPr lang="en-US" sz="1400" kern="1200"/>
                <a:t>CACI - Federal, Inc.</a:t>
              </a:r>
            </a:p>
          </p:txBody>
        </p:sp>
        <p:sp>
          <p:nvSpPr>
            <p:cNvPr id="10" name="Freeform 9"/>
            <p:cNvSpPr/>
            <p:nvPr/>
          </p:nvSpPr>
          <p:spPr>
            <a:xfrm>
              <a:off x="2684210" y="2755765"/>
              <a:ext cx="1864320" cy="690274"/>
            </a:xfrm>
            <a:custGeom>
              <a:avLst/>
              <a:gdLst>
                <a:gd name="connsiteX0" fmla="*/ 0 w 1864320"/>
                <a:gd name="connsiteY0" fmla="*/ 115048 h 690274"/>
                <a:gd name="connsiteX1" fmla="*/ 115048 w 1864320"/>
                <a:gd name="connsiteY1" fmla="*/ 0 h 690274"/>
                <a:gd name="connsiteX2" fmla="*/ 1749272 w 1864320"/>
                <a:gd name="connsiteY2" fmla="*/ 0 h 690274"/>
                <a:gd name="connsiteX3" fmla="*/ 1864320 w 1864320"/>
                <a:gd name="connsiteY3" fmla="*/ 115048 h 690274"/>
                <a:gd name="connsiteX4" fmla="*/ 1864320 w 1864320"/>
                <a:gd name="connsiteY4" fmla="*/ 575226 h 690274"/>
                <a:gd name="connsiteX5" fmla="*/ 1749272 w 1864320"/>
                <a:gd name="connsiteY5" fmla="*/ 690274 h 690274"/>
                <a:gd name="connsiteX6" fmla="*/ 115048 w 1864320"/>
                <a:gd name="connsiteY6" fmla="*/ 690274 h 690274"/>
                <a:gd name="connsiteX7" fmla="*/ 0 w 1864320"/>
                <a:gd name="connsiteY7" fmla="*/ 575226 h 690274"/>
                <a:gd name="connsiteX8" fmla="*/ 0 w 1864320"/>
                <a:gd name="connsiteY8" fmla="*/ 115048 h 6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20" h="690274">
                  <a:moveTo>
                    <a:pt x="0" y="115048"/>
                  </a:moveTo>
                  <a:cubicBezTo>
                    <a:pt x="0" y="51509"/>
                    <a:pt x="51509" y="0"/>
                    <a:pt x="115048" y="0"/>
                  </a:cubicBezTo>
                  <a:lnTo>
                    <a:pt x="1749272" y="0"/>
                  </a:lnTo>
                  <a:cubicBezTo>
                    <a:pt x="1812811" y="0"/>
                    <a:pt x="1864320" y="51509"/>
                    <a:pt x="1864320" y="115048"/>
                  </a:cubicBezTo>
                  <a:lnTo>
                    <a:pt x="1864320" y="575226"/>
                  </a:lnTo>
                  <a:cubicBezTo>
                    <a:pt x="1864320" y="638765"/>
                    <a:pt x="1812811" y="690274"/>
                    <a:pt x="1749272" y="690274"/>
                  </a:cubicBezTo>
                  <a:lnTo>
                    <a:pt x="115048" y="690274"/>
                  </a:lnTo>
                  <a:cubicBezTo>
                    <a:pt x="51509" y="690274"/>
                    <a:pt x="0" y="638765"/>
                    <a:pt x="0" y="575226"/>
                  </a:cubicBezTo>
                  <a:lnTo>
                    <a:pt x="0" y="11504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0846" tIns="62271" rIns="90846" bIns="6227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Current Contract / Original Developer / OEM (if Recompete)</a:t>
              </a:r>
            </a:p>
          </p:txBody>
        </p:sp>
        <p:sp>
          <p:nvSpPr>
            <p:cNvPr id="11" name="Freeform 10"/>
            <p:cNvSpPr/>
            <p:nvPr/>
          </p:nvSpPr>
          <p:spPr>
            <a:xfrm>
              <a:off x="4546710" y="3480553"/>
              <a:ext cx="3311111" cy="789171"/>
            </a:xfrm>
            <a:custGeom>
              <a:avLst/>
              <a:gdLst>
                <a:gd name="connsiteX0" fmla="*/ 131531 w 789171"/>
                <a:gd name="connsiteY0" fmla="*/ 0 h 3311111"/>
                <a:gd name="connsiteX1" fmla="*/ 657640 w 789171"/>
                <a:gd name="connsiteY1" fmla="*/ 0 h 3311111"/>
                <a:gd name="connsiteX2" fmla="*/ 789171 w 789171"/>
                <a:gd name="connsiteY2" fmla="*/ 131531 h 3311111"/>
                <a:gd name="connsiteX3" fmla="*/ 789171 w 789171"/>
                <a:gd name="connsiteY3" fmla="*/ 3311111 h 3311111"/>
                <a:gd name="connsiteX4" fmla="*/ 789171 w 789171"/>
                <a:gd name="connsiteY4" fmla="*/ 3311111 h 3311111"/>
                <a:gd name="connsiteX5" fmla="*/ 0 w 789171"/>
                <a:gd name="connsiteY5" fmla="*/ 3311111 h 3311111"/>
                <a:gd name="connsiteX6" fmla="*/ 0 w 789171"/>
                <a:gd name="connsiteY6" fmla="*/ 3311111 h 3311111"/>
                <a:gd name="connsiteX7" fmla="*/ 0 w 789171"/>
                <a:gd name="connsiteY7" fmla="*/ 131531 h 3311111"/>
                <a:gd name="connsiteX8" fmla="*/ 131531 w 789171"/>
                <a:gd name="connsiteY8" fmla="*/ 0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71" h="3311111">
                  <a:moveTo>
                    <a:pt x="789171" y="551864"/>
                  </a:moveTo>
                  <a:lnTo>
                    <a:pt x="789171" y="2759247"/>
                  </a:lnTo>
                  <a:cubicBezTo>
                    <a:pt x="789171" y="3064034"/>
                    <a:pt x="775136" y="3311109"/>
                    <a:pt x="757822" y="3311109"/>
                  </a:cubicBezTo>
                  <a:lnTo>
                    <a:pt x="0" y="3311109"/>
                  </a:lnTo>
                  <a:lnTo>
                    <a:pt x="0" y="3311109"/>
                  </a:lnTo>
                  <a:lnTo>
                    <a:pt x="0" y="2"/>
                  </a:lnTo>
                  <a:lnTo>
                    <a:pt x="0" y="2"/>
                  </a:lnTo>
                  <a:lnTo>
                    <a:pt x="757822" y="2"/>
                  </a:lnTo>
                  <a:cubicBezTo>
                    <a:pt x="775136" y="2"/>
                    <a:pt x="789171" y="247077"/>
                    <a:pt x="789171" y="551864"/>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2349" rIns="286174" bIns="162349" numCol="1" spcCol="1270" anchor="ctr" anchorCtr="0">
              <a:noAutofit/>
            </a:bodyPr>
            <a:lstStyle/>
            <a:p>
              <a:pPr marL="0" lvl="1" algn="l" defTabSz="444500">
                <a:lnSpc>
                  <a:spcPct val="90000"/>
                </a:lnSpc>
                <a:spcBef>
                  <a:spcPct val="0"/>
                </a:spcBef>
                <a:spcAft>
                  <a:spcPct val="15000"/>
                </a:spcAft>
              </a:pPr>
              <a:r>
                <a:rPr lang="en-US" sz="1100" kern="1200" dirty="0"/>
                <a:t>RFI Release: </a:t>
              </a:r>
              <a:r>
                <a:rPr lang="en-US" sz="1100" kern="1200" dirty="0">
                  <a:solidFill>
                    <a:srgbClr val="FF0000"/>
                  </a:solidFill>
                </a:rPr>
                <a:t>FY22 QTR 3</a:t>
              </a:r>
            </a:p>
            <a:p>
              <a:pPr marL="0" lvl="1" algn="l" defTabSz="444500">
                <a:lnSpc>
                  <a:spcPct val="90000"/>
                </a:lnSpc>
                <a:spcBef>
                  <a:spcPct val="0"/>
                </a:spcBef>
                <a:spcAft>
                  <a:spcPct val="15000"/>
                </a:spcAft>
              </a:pPr>
              <a:r>
                <a:rPr lang="en-US" sz="1100" kern="1200" dirty="0"/>
                <a:t>Industry Day: </a:t>
              </a:r>
              <a:r>
                <a:rPr lang="en-US" sz="1100" kern="1200" dirty="0">
                  <a:solidFill>
                    <a:srgbClr val="FF0000"/>
                  </a:solidFill>
                </a:rPr>
                <a:t>FY23 QTR 1</a:t>
              </a:r>
            </a:p>
            <a:p>
              <a:pPr marL="0" lvl="1" algn="l" defTabSz="444500">
                <a:lnSpc>
                  <a:spcPct val="90000"/>
                </a:lnSpc>
                <a:spcBef>
                  <a:spcPct val="0"/>
                </a:spcBef>
                <a:spcAft>
                  <a:spcPct val="15000"/>
                </a:spcAft>
              </a:pPr>
              <a:r>
                <a:rPr lang="en-US" sz="1100" kern="1200" dirty="0"/>
                <a:t>RFP Release: </a:t>
              </a:r>
              <a:r>
                <a:rPr lang="en-US" sz="1100" kern="1200" dirty="0">
                  <a:solidFill>
                    <a:srgbClr val="FF0000"/>
                  </a:solidFill>
                </a:rPr>
                <a:t>FY23 QTR 4</a:t>
              </a:r>
            </a:p>
            <a:p>
              <a:pPr marL="0" lvl="1" algn="l" defTabSz="444500">
                <a:lnSpc>
                  <a:spcPct val="90000"/>
                </a:lnSpc>
                <a:spcBef>
                  <a:spcPct val="0"/>
                </a:spcBef>
                <a:spcAft>
                  <a:spcPct val="15000"/>
                </a:spcAft>
              </a:pPr>
              <a:r>
                <a:rPr lang="en-US" sz="1100" kern="1200" dirty="0"/>
                <a:t>Proposal Due date: </a:t>
              </a:r>
              <a:r>
                <a:rPr lang="en-US" sz="1100" kern="1200" dirty="0">
                  <a:solidFill>
                    <a:srgbClr val="FF0000"/>
                  </a:solidFill>
                </a:rPr>
                <a:t>FY23 QTR 4</a:t>
              </a:r>
            </a:p>
            <a:p>
              <a:pPr marL="0" lvl="1" algn="l" defTabSz="444500">
                <a:lnSpc>
                  <a:spcPct val="90000"/>
                </a:lnSpc>
                <a:spcBef>
                  <a:spcPct val="0"/>
                </a:spcBef>
                <a:spcAft>
                  <a:spcPct val="15000"/>
                </a:spcAft>
              </a:pPr>
              <a:r>
                <a:rPr lang="en-US" sz="1100" kern="1200" dirty="0"/>
                <a:t>Estimated award date: </a:t>
              </a:r>
              <a:r>
                <a:rPr lang="en-US" sz="1100" kern="1200" dirty="0">
                  <a:solidFill>
                    <a:srgbClr val="FF0000"/>
                  </a:solidFill>
                </a:rPr>
                <a:t>FY24 QTR 2</a:t>
              </a:r>
            </a:p>
          </p:txBody>
        </p:sp>
        <p:sp>
          <p:nvSpPr>
            <p:cNvPr id="12" name="Freeform 11"/>
            <p:cNvSpPr/>
            <p:nvPr/>
          </p:nvSpPr>
          <p:spPr>
            <a:xfrm>
              <a:off x="2684210" y="3530002"/>
              <a:ext cx="1862500" cy="690274"/>
            </a:xfrm>
            <a:custGeom>
              <a:avLst/>
              <a:gdLst>
                <a:gd name="connsiteX0" fmla="*/ 0 w 1862500"/>
                <a:gd name="connsiteY0" fmla="*/ 115048 h 690274"/>
                <a:gd name="connsiteX1" fmla="*/ 115048 w 1862500"/>
                <a:gd name="connsiteY1" fmla="*/ 0 h 690274"/>
                <a:gd name="connsiteX2" fmla="*/ 1747452 w 1862500"/>
                <a:gd name="connsiteY2" fmla="*/ 0 h 690274"/>
                <a:gd name="connsiteX3" fmla="*/ 1862500 w 1862500"/>
                <a:gd name="connsiteY3" fmla="*/ 115048 h 690274"/>
                <a:gd name="connsiteX4" fmla="*/ 1862500 w 1862500"/>
                <a:gd name="connsiteY4" fmla="*/ 575226 h 690274"/>
                <a:gd name="connsiteX5" fmla="*/ 1747452 w 1862500"/>
                <a:gd name="connsiteY5" fmla="*/ 690274 h 690274"/>
                <a:gd name="connsiteX6" fmla="*/ 115048 w 1862500"/>
                <a:gd name="connsiteY6" fmla="*/ 690274 h 690274"/>
                <a:gd name="connsiteX7" fmla="*/ 0 w 1862500"/>
                <a:gd name="connsiteY7" fmla="*/ 575226 h 690274"/>
                <a:gd name="connsiteX8" fmla="*/ 0 w 1862500"/>
                <a:gd name="connsiteY8" fmla="*/ 115048 h 6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500" h="690274">
                  <a:moveTo>
                    <a:pt x="0" y="115048"/>
                  </a:moveTo>
                  <a:cubicBezTo>
                    <a:pt x="0" y="51509"/>
                    <a:pt x="51509" y="0"/>
                    <a:pt x="115048" y="0"/>
                  </a:cubicBezTo>
                  <a:lnTo>
                    <a:pt x="1747452" y="0"/>
                  </a:lnTo>
                  <a:cubicBezTo>
                    <a:pt x="1810991" y="0"/>
                    <a:pt x="1862500" y="51509"/>
                    <a:pt x="1862500" y="115048"/>
                  </a:cubicBezTo>
                  <a:lnTo>
                    <a:pt x="1862500" y="575226"/>
                  </a:lnTo>
                  <a:cubicBezTo>
                    <a:pt x="1862500" y="638765"/>
                    <a:pt x="1810991" y="690274"/>
                    <a:pt x="1747452" y="690274"/>
                  </a:cubicBezTo>
                  <a:lnTo>
                    <a:pt x="115048" y="690274"/>
                  </a:lnTo>
                  <a:cubicBezTo>
                    <a:pt x="51509" y="690274"/>
                    <a:pt x="0" y="638765"/>
                    <a:pt x="0" y="575226"/>
                  </a:cubicBezTo>
                  <a:lnTo>
                    <a:pt x="0" y="11504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0846" tIns="62271" rIns="90846" bIns="6227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Milestones</a:t>
              </a:r>
            </a:p>
          </p:txBody>
        </p:sp>
        <p:sp>
          <p:nvSpPr>
            <p:cNvPr id="13" name="Freeform 12"/>
            <p:cNvSpPr/>
            <p:nvPr/>
          </p:nvSpPr>
          <p:spPr>
            <a:xfrm>
              <a:off x="4522802" y="4373266"/>
              <a:ext cx="3314349" cy="552220"/>
            </a:xfrm>
            <a:custGeom>
              <a:avLst/>
              <a:gdLst>
                <a:gd name="connsiteX0" fmla="*/ 92038 w 552219"/>
                <a:gd name="connsiteY0" fmla="*/ 0 h 3314348"/>
                <a:gd name="connsiteX1" fmla="*/ 460181 w 552219"/>
                <a:gd name="connsiteY1" fmla="*/ 0 h 3314348"/>
                <a:gd name="connsiteX2" fmla="*/ 552219 w 552219"/>
                <a:gd name="connsiteY2" fmla="*/ 92038 h 3314348"/>
                <a:gd name="connsiteX3" fmla="*/ 552219 w 552219"/>
                <a:gd name="connsiteY3" fmla="*/ 3314348 h 3314348"/>
                <a:gd name="connsiteX4" fmla="*/ 552219 w 552219"/>
                <a:gd name="connsiteY4" fmla="*/ 3314348 h 3314348"/>
                <a:gd name="connsiteX5" fmla="*/ 0 w 552219"/>
                <a:gd name="connsiteY5" fmla="*/ 3314348 h 3314348"/>
                <a:gd name="connsiteX6" fmla="*/ 0 w 552219"/>
                <a:gd name="connsiteY6" fmla="*/ 3314348 h 3314348"/>
                <a:gd name="connsiteX7" fmla="*/ 0 w 552219"/>
                <a:gd name="connsiteY7" fmla="*/ 92038 h 3314348"/>
                <a:gd name="connsiteX8" fmla="*/ 92038 w 552219"/>
                <a:gd name="connsiteY8" fmla="*/ 0 h 33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219" h="3314348">
                  <a:moveTo>
                    <a:pt x="552219" y="552402"/>
                  </a:moveTo>
                  <a:lnTo>
                    <a:pt x="552219" y="2761946"/>
                  </a:lnTo>
                  <a:cubicBezTo>
                    <a:pt x="552219" y="3067026"/>
                    <a:pt x="545353" y="3314345"/>
                    <a:pt x="536884" y="3314345"/>
                  </a:cubicBezTo>
                  <a:lnTo>
                    <a:pt x="0" y="3314345"/>
                  </a:lnTo>
                  <a:lnTo>
                    <a:pt x="0" y="3314345"/>
                  </a:lnTo>
                  <a:lnTo>
                    <a:pt x="0" y="3"/>
                  </a:lnTo>
                  <a:lnTo>
                    <a:pt x="0" y="3"/>
                  </a:lnTo>
                  <a:lnTo>
                    <a:pt x="536884" y="3"/>
                  </a:lnTo>
                  <a:cubicBezTo>
                    <a:pt x="545353" y="3"/>
                    <a:pt x="552219" y="247322"/>
                    <a:pt x="552219" y="552402"/>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3" rIns="274607" bIns="150782" numCol="1" spcCol="1270" anchor="ctr" anchorCtr="0">
              <a:noAutofit/>
            </a:bodyPr>
            <a:lstStyle/>
            <a:p>
              <a:pPr marL="0" lvl="1" algn="l" defTabSz="488950">
                <a:lnSpc>
                  <a:spcPct val="90000"/>
                </a:lnSpc>
                <a:spcBef>
                  <a:spcPct val="0"/>
                </a:spcBef>
                <a:spcAft>
                  <a:spcPct val="15000"/>
                </a:spcAft>
              </a:pPr>
              <a:r>
                <a:rPr lang="en-US" sz="1400" kern="1200"/>
                <a:t>10-year ordering period </a:t>
              </a:r>
            </a:p>
            <a:p>
              <a:pPr marL="0" lvl="1" algn="l" defTabSz="488950">
                <a:lnSpc>
                  <a:spcPct val="90000"/>
                </a:lnSpc>
                <a:spcBef>
                  <a:spcPct val="0"/>
                </a:spcBef>
                <a:spcAft>
                  <a:spcPct val="15000"/>
                </a:spcAft>
              </a:pPr>
              <a:r>
                <a:rPr lang="en-US" sz="1400" kern="1200"/>
                <a:t>5-year base, 5 option years</a:t>
              </a:r>
            </a:p>
            <a:p>
              <a:pPr marL="0" lvl="1" algn="l" defTabSz="488950">
                <a:lnSpc>
                  <a:spcPct val="90000"/>
                </a:lnSpc>
                <a:spcBef>
                  <a:spcPct val="0"/>
                </a:spcBef>
                <a:spcAft>
                  <a:spcPct val="15000"/>
                </a:spcAft>
              </a:pPr>
              <a:r>
                <a:rPr lang="en-US" sz="1400" kern="1200"/>
                <a:t>Dec 2024 - Dec 2034</a:t>
              </a:r>
            </a:p>
          </p:txBody>
        </p:sp>
        <p:sp>
          <p:nvSpPr>
            <p:cNvPr id="14" name="Freeform 13"/>
            <p:cNvSpPr/>
            <p:nvPr/>
          </p:nvSpPr>
          <p:spPr>
            <a:xfrm>
              <a:off x="2684210" y="4304239"/>
              <a:ext cx="1864320" cy="690274"/>
            </a:xfrm>
            <a:custGeom>
              <a:avLst/>
              <a:gdLst>
                <a:gd name="connsiteX0" fmla="*/ 0 w 1864320"/>
                <a:gd name="connsiteY0" fmla="*/ 115048 h 690274"/>
                <a:gd name="connsiteX1" fmla="*/ 115048 w 1864320"/>
                <a:gd name="connsiteY1" fmla="*/ 0 h 690274"/>
                <a:gd name="connsiteX2" fmla="*/ 1749272 w 1864320"/>
                <a:gd name="connsiteY2" fmla="*/ 0 h 690274"/>
                <a:gd name="connsiteX3" fmla="*/ 1864320 w 1864320"/>
                <a:gd name="connsiteY3" fmla="*/ 115048 h 690274"/>
                <a:gd name="connsiteX4" fmla="*/ 1864320 w 1864320"/>
                <a:gd name="connsiteY4" fmla="*/ 575226 h 690274"/>
                <a:gd name="connsiteX5" fmla="*/ 1749272 w 1864320"/>
                <a:gd name="connsiteY5" fmla="*/ 690274 h 690274"/>
                <a:gd name="connsiteX6" fmla="*/ 115048 w 1864320"/>
                <a:gd name="connsiteY6" fmla="*/ 690274 h 690274"/>
                <a:gd name="connsiteX7" fmla="*/ 0 w 1864320"/>
                <a:gd name="connsiteY7" fmla="*/ 575226 h 690274"/>
                <a:gd name="connsiteX8" fmla="*/ 0 w 1864320"/>
                <a:gd name="connsiteY8" fmla="*/ 115048 h 6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20" h="690274">
                  <a:moveTo>
                    <a:pt x="0" y="115048"/>
                  </a:moveTo>
                  <a:cubicBezTo>
                    <a:pt x="0" y="51509"/>
                    <a:pt x="51509" y="0"/>
                    <a:pt x="115048" y="0"/>
                  </a:cubicBezTo>
                  <a:lnTo>
                    <a:pt x="1749272" y="0"/>
                  </a:lnTo>
                  <a:cubicBezTo>
                    <a:pt x="1812811" y="0"/>
                    <a:pt x="1864320" y="51509"/>
                    <a:pt x="1864320" y="115048"/>
                  </a:cubicBezTo>
                  <a:lnTo>
                    <a:pt x="1864320" y="575226"/>
                  </a:lnTo>
                  <a:cubicBezTo>
                    <a:pt x="1864320" y="638765"/>
                    <a:pt x="1812811" y="690274"/>
                    <a:pt x="1749272" y="690274"/>
                  </a:cubicBezTo>
                  <a:lnTo>
                    <a:pt x="115048" y="690274"/>
                  </a:lnTo>
                  <a:cubicBezTo>
                    <a:pt x="51509" y="690274"/>
                    <a:pt x="0" y="638765"/>
                    <a:pt x="0" y="575226"/>
                  </a:cubicBezTo>
                  <a:lnTo>
                    <a:pt x="0" y="11504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0846" tIns="62271" rIns="90846" bIns="6227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Period of Performance</a:t>
              </a:r>
            </a:p>
          </p:txBody>
        </p:sp>
        <p:sp>
          <p:nvSpPr>
            <p:cNvPr id="15" name="Freeform 14"/>
            <p:cNvSpPr/>
            <p:nvPr/>
          </p:nvSpPr>
          <p:spPr>
            <a:xfrm>
              <a:off x="4548530" y="5098054"/>
              <a:ext cx="3314349" cy="552220"/>
            </a:xfrm>
            <a:custGeom>
              <a:avLst/>
              <a:gdLst>
                <a:gd name="connsiteX0" fmla="*/ 92038 w 552219"/>
                <a:gd name="connsiteY0" fmla="*/ 0 h 3314348"/>
                <a:gd name="connsiteX1" fmla="*/ 460181 w 552219"/>
                <a:gd name="connsiteY1" fmla="*/ 0 h 3314348"/>
                <a:gd name="connsiteX2" fmla="*/ 552219 w 552219"/>
                <a:gd name="connsiteY2" fmla="*/ 92038 h 3314348"/>
                <a:gd name="connsiteX3" fmla="*/ 552219 w 552219"/>
                <a:gd name="connsiteY3" fmla="*/ 3314348 h 3314348"/>
                <a:gd name="connsiteX4" fmla="*/ 552219 w 552219"/>
                <a:gd name="connsiteY4" fmla="*/ 3314348 h 3314348"/>
                <a:gd name="connsiteX5" fmla="*/ 0 w 552219"/>
                <a:gd name="connsiteY5" fmla="*/ 3314348 h 3314348"/>
                <a:gd name="connsiteX6" fmla="*/ 0 w 552219"/>
                <a:gd name="connsiteY6" fmla="*/ 3314348 h 3314348"/>
                <a:gd name="connsiteX7" fmla="*/ 0 w 552219"/>
                <a:gd name="connsiteY7" fmla="*/ 92038 h 3314348"/>
                <a:gd name="connsiteX8" fmla="*/ 92038 w 552219"/>
                <a:gd name="connsiteY8" fmla="*/ 0 h 33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219" h="3314348">
                  <a:moveTo>
                    <a:pt x="552219" y="552402"/>
                  </a:moveTo>
                  <a:lnTo>
                    <a:pt x="552219" y="2761946"/>
                  </a:lnTo>
                  <a:cubicBezTo>
                    <a:pt x="552219" y="3067026"/>
                    <a:pt x="545353" y="3314345"/>
                    <a:pt x="536884" y="3314345"/>
                  </a:cubicBezTo>
                  <a:lnTo>
                    <a:pt x="0" y="3314345"/>
                  </a:lnTo>
                  <a:lnTo>
                    <a:pt x="0" y="3314345"/>
                  </a:lnTo>
                  <a:lnTo>
                    <a:pt x="0" y="3"/>
                  </a:lnTo>
                  <a:lnTo>
                    <a:pt x="0" y="3"/>
                  </a:lnTo>
                  <a:lnTo>
                    <a:pt x="536884" y="3"/>
                  </a:lnTo>
                  <a:cubicBezTo>
                    <a:pt x="545353" y="3"/>
                    <a:pt x="552219" y="247322"/>
                    <a:pt x="552219" y="552402"/>
                  </a:cubicBezTo>
                  <a:close/>
                </a:path>
              </a:pathLst>
            </a:custGeom>
            <a:scene3d>
              <a:camera prst="orthographicFront"/>
              <a:lightRig rig="flat" dir="t"/>
            </a:scene3d>
            <a:sp3d extrusionH="12700" prstMaterial="plastic">
              <a:bevelT w="50800" h="50800"/>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783" rIns="274607" bIns="150782" numCol="1" spcCol="1270" anchor="ctr" anchorCtr="0">
              <a:noAutofit/>
            </a:bodyPr>
            <a:lstStyle/>
            <a:p>
              <a:pPr marL="0" lvl="1" algn="l" defTabSz="488950">
                <a:lnSpc>
                  <a:spcPct val="90000"/>
                </a:lnSpc>
                <a:spcBef>
                  <a:spcPct val="0"/>
                </a:spcBef>
                <a:spcAft>
                  <a:spcPct val="15000"/>
                </a:spcAft>
              </a:pPr>
              <a:r>
                <a:rPr lang="en-US" sz="1400" kern="1200" dirty="0"/>
                <a:t>Contracting Officer: Barbara Hawes  /  barbara.hawes@usmc.mil</a:t>
              </a:r>
            </a:p>
            <a:p>
              <a:pPr marL="0" lvl="1" algn="l" defTabSz="488950">
                <a:lnSpc>
                  <a:spcPct val="90000"/>
                </a:lnSpc>
                <a:spcBef>
                  <a:spcPct val="0"/>
                </a:spcBef>
                <a:spcAft>
                  <a:spcPct val="15000"/>
                </a:spcAft>
              </a:pPr>
              <a:r>
                <a:rPr lang="en-US" sz="1400" kern="1200" dirty="0"/>
                <a:t>Contract Specialist: Teri Snyder /  teri.snyder@usmc.mil</a:t>
              </a:r>
            </a:p>
          </p:txBody>
        </p:sp>
        <p:sp>
          <p:nvSpPr>
            <p:cNvPr id="16" name="Freeform 15"/>
            <p:cNvSpPr/>
            <p:nvPr/>
          </p:nvSpPr>
          <p:spPr>
            <a:xfrm>
              <a:off x="2684210" y="5029027"/>
              <a:ext cx="1864320" cy="690274"/>
            </a:xfrm>
            <a:custGeom>
              <a:avLst/>
              <a:gdLst>
                <a:gd name="connsiteX0" fmla="*/ 0 w 1864320"/>
                <a:gd name="connsiteY0" fmla="*/ 115048 h 690274"/>
                <a:gd name="connsiteX1" fmla="*/ 115048 w 1864320"/>
                <a:gd name="connsiteY1" fmla="*/ 0 h 690274"/>
                <a:gd name="connsiteX2" fmla="*/ 1749272 w 1864320"/>
                <a:gd name="connsiteY2" fmla="*/ 0 h 690274"/>
                <a:gd name="connsiteX3" fmla="*/ 1864320 w 1864320"/>
                <a:gd name="connsiteY3" fmla="*/ 115048 h 690274"/>
                <a:gd name="connsiteX4" fmla="*/ 1864320 w 1864320"/>
                <a:gd name="connsiteY4" fmla="*/ 575226 h 690274"/>
                <a:gd name="connsiteX5" fmla="*/ 1749272 w 1864320"/>
                <a:gd name="connsiteY5" fmla="*/ 690274 h 690274"/>
                <a:gd name="connsiteX6" fmla="*/ 115048 w 1864320"/>
                <a:gd name="connsiteY6" fmla="*/ 690274 h 690274"/>
                <a:gd name="connsiteX7" fmla="*/ 0 w 1864320"/>
                <a:gd name="connsiteY7" fmla="*/ 575226 h 690274"/>
                <a:gd name="connsiteX8" fmla="*/ 0 w 1864320"/>
                <a:gd name="connsiteY8" fmla="*/ 115048 h 6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20" h="690274">
                  <a:moveTo>
                    <a:pt x="0" y="115048"/>
                  </a:moveTo>
                  <a:cubicBezTo>
                    <a:pt x="0" y="51509"/>
                    <a:pt x="51509" y="0"/>
                    <a:pt x="115048" y="0"/>
                  </a:cubicBezTo>
                  <a:lnTo>
                    <a:pt x="1749272" y="0"/>
                  </a:lnTo>
                  <a:cubicBezTo>
                    <a:pt x="1812811" y="0"/>
                    <a:pt x="1864320" y="51509"/>
                    <a:pt x="1864320" y="115048"/>
                  </a:cubicBezTo>
                  <a:lnTo>
                    <a:pt x="1864320" y="575226"/>
                  </a:lnTo>
                  <a:cubicBezTo>
                    <a:pt x="1864320" y="638765"/>
                    <a:pt x="1812811" y="690274"/>
                    <a:pt x="1749272" y="690274"/>
                  </a:cubicBezTo>
                  <a:lnTo>
                    <a:pt x="115048" y="690274"/>
                  </a:lnTo>
                  <a:cubicBezTo>
                    <a:pt x="51509" y="690274"/>
                    <a:pt x="0" y="638765"/>
                    <a:pt x="0" y="575226"/>
                  </a:cubicBezTo>
                  <a:lnTo>
                    <a:pt x="0" y="11504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0846" tIns="62271" rIns="90846" bIns="62271" numCol="1" spcCol="1270" anchor="ctr" anchorCtr="0">
              <a:noAutofit/>
            </a:bodyPr>
            <a:lstStyle/>
            <a:p>
              <a:pPr lvl="0" algn="ctr" defTabSz="666750">
                <a:lnSpc>
                  <a:spcPct val="90000"/>
                </a:lnSpc>
                <a:spcBef>
                  <a:spcPct val="0"/>
                </a:spcBef>
                <a:spcAft>
                  <a:spcPct val="35000"/>
                </a:spcAft>
              </a:pPr>
              <a:r>
                <a:rPr lang="en-US" sz="1500" b="1" kern="1200">
                  <a:solidFill>
                    <a:srgbClr val="C00000"/>
                  </a:solidFill>
                </a:rPr>
                <a:t>Points of Contact</a:t>
              </a:r>
            </a:p>
          </p:txBody>
        </p:sp>
      </p:grpSp>
      <p:sp>
        <p:nvSpPr>
          <p:cNvPr id="4" name="Title 3"/>
          <p:cNvSpPr>
            <a:spLocks noGrp="1"/>
          </p:cNvSpPr>
          <p:nvPr>
            <p:ph type="title"/>
          </p:nvPr>
        </p:nvSpPr>
        <p:spPr/>
        <p:txBody>
          <a:bodyPr/>
          <a:lstStyle/>
          <a:p>
            <a:r>
              <a:rPr lang="en-US" dirty="0"/>
              <a:t>GCSS-MC Post-Deployment Support Services (PDSS)</a:t>
            </a:r>
          </a:p>
        </p:txBody>
      </p:sp>
    </p:spTree>
    <p:extLst>
      <p:ext uri="{BB962C8B-B14F-4D97-AF65-F5344CB8AC3E}">
        <p14:creationId xmlns:p14="http://schemas.microsoft.com/office/powerpoint/2010/main" val="25006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solidFill>
                  <a:schemeClr val="tx1"/>
                </a:solidFill>
                <a:cs typeface="Arial" charset="0"/>
              </a:rPr>
              <a:t>LI2S-MC </a:t>
            </a:r>
            <a:r>
              <a:rPr lang="en-US">
                <a:solidFill>
                  <a:schemeClr val="tx1"/>
                </a:solidFill>
              </a:rPr>
              <a:t>Organization Chart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1B5984-2908-4E89-BC86-622C0C250C7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2"/>
          <a:srcRect l="2619" t="1652" r="1248" b="774"/>
          <a:stretch/>
        </p:blipFill>
        <p:spPr>
          <a:xfrm>
            <a:off x="172527" y="1104182"/>
            <a:ext cx="8836801" cy="5003320"/>
          </a:xfrm>
          <a:prstGeom prst="rect">
            <a:avLst/>
          </a:prstGeom>
        </p:spPr>
      </p:pic>
    </p:spTree>
    <p:extLst>
      <p:ext uri="{BB962C8B-B14F-4D97-AF65-F5344CB8AC3E}">
        <p14:creationId xmlns:p14="http://schemas.microsoft.com/office/powerpoint/2010/main" val="304171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LI2S-MC Portfolio Roadmap</a:t>
            </a:r>
          </a:p>
        </p:txBody>
      </p:sp>
      <p:pic>
        <p:nvPicPr>
          <p:cNvPr id="3" name="Picture 2"/>
          <p:cNvPicPr>
            <a:picLocks noChangeAspect="1"/>
          </p:cNvPicPr>
          <p:nvPr/>
        </p:nvPicPr>
        <p:blipFill rotWithShape="1">
          <a:blip r:embed="rId3"/>
          <a:srcRect t="7594"/>
          <a:stretch/>
        </p:blipFill>
        <p:spPr>
          <a:xfrm>
            <a:off x="270544" y="1082040"/>
            <a:ext cx="8639800" cy="5638800"/>
          </a:xfrm>
          <a:prstGeom prst="rect">
            <a:avLst/>
          </a:prstGeom>
        </p:spPr>
      </p:pic>
    </p:spTree>
    <p:extLst>
      <p:ext uri="{BB962C8B-B14F-4D97-AF65-F5344CB8AC3E}">
        <p14:creationId xmlns:p14="http://schemas.microsoft.com/office/powerpoint/2010/main" val="150795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FBE55E-EBAE-E44D-BB7B-6F3C29381EAE}"/>
              </a:ext>
            </a:extLst>
          </p:cNvPr>
          <p:cNvSpPr/>
          <p:nvPr/>
        </p:nvSpPr>
        <p:spPr>
          <a:xfrm>
            <a:off x="304800" y="1066800"/>
            <a:ext cx="6477000" cy="3016210"/>
          </a:xfrm>
          <a:prstGeom prst="rect">
            <a:avLst/>
          </a:prstGeom>
        </p:spPr>
        <p:txBody>
          <a:bodyPr wrap="square">
            <a:spAutoFit/>
          </a:bodyPr>
          <a:lstStyle/>
          <a:p>
            <a:r>
              <a:rPr lang="en-US" sz="2000" b="1" dirty="0">
                <a:solidFill>
                  <a:schemeClr val="tx2"/>
                </a:solidFill>
                <a:latin typeface="Calibri" panose="020F0502020204030204" pitchFamily="34" charset="0"/>
                <a:cs typeface="Calibri" panose="020F0502020204030204" pitchFamily="34" charset="0"/>
              </a:rPr>
              <a:t>GCSS-MC Mission </a:t>
            </a:r>
            <a:endParaRPr lang="en-US" dirty="0">
              <a:solidFill>
                <a:schemeClr val="tx2"/>
              </a:solidFill>
              <a:latin typeface="Calibri" panose="020F0502020204030204" pitchFamily="34" charset="0"/>
              <a:cs typeface="Calibri" panose="020F0502020204030204" pitchFamily="34" charset="0"/>
            </a:endParaRPr>
          </a:p>
          <a:p>
            <a:r>
              <a:rPr lang="en-US" sz="2000" dirty="0">
                <a:solidFill>
                  <a:schemeClr val="tx2"/>
                </a:solidFill>
                <a:latin typeface="Calibri" panose="020F0502020204030204" pitchFamily="34" charset="0"/>
                <a:cs typeface="Calibri" panose="020F0502020204030204" pitchFamily="34" charset="0"/>
              </a:rPr>
              <a:t>To develop and implement deployable, leading-edge technology that enables logistics modernization and maximizes combat effectiveness of the Marine Corps through improved logistics visibility</a:t>
            </a:r>
          </a:p>
          <a:p>
            <a:endParaRPr lang="en-US" sz="1000" dirty="0">
              <a:solidFill>
                <a:schemeClr val="tx2"/>
              </a:solidFill>
              <a:latin typeface="Calibri" panose="020F0502020204030204" pitchFamily="34" charset="0"/>
              <a:cs typeface="Calibri" panose="020F0502020204030204" pitchFamily="34" charset="0"/>
            </a:endParaRPr>
          </a:p>
          <a:p>
            <a:r>
              <a:rPr lang="en-US" sz="2000" b="1" dirty="0">
                <a:solidFill>
                  <a:schemeClr val="tx2"/>
                </a:solidFill>
                <a:latin typeface="Calibri" panose="020F0502020204030204" pitchFamily="34" charset="0"/>
                <a:cs typeface="Calibri" panose="020F0502020204030204" pitchFamily="34" charset="0"/>
              </a:rPr>
              <a:t>GCSS-MC Vision Statement</a:t>
            </a:r>
          </a:p>
          <a:p>
            <a:r>
              <a:rPr lang="en-US" sz="2000" dirty="0">
                <a:solidFill>
                  <a:schemeClr val="tx2"/>
                </a:solidFill>
                <a:latin typeface="Calibri" panose="020F0502020204030204" pitchFamily="34" charset="0"/>
                <a:cs typeface="Calibri" panose="020F0502020204030204" pitchFamily="34" charset="0"/>
              </a:rPr>
              <a:t>High performing professionals delivering the most advanced, intuitive, reliable and capable system to support the Marine Corps logistics operations</a:t>
            </a:r>
          </a:p>
        </p:txBody>
      </p:sp>
      <p:sp>
        <p:nvSpPr>
          <p:cNvPr id="7" name="Rectangle 6"/>
          <p:cNvSpPr/>
          <p:nvPr/>
        </p:nvSpPr>
        <p:spPr>
          <a:xfrm>
            <a:off x="342900" y="4804608"/>
            <a:ext cx="2743200" cy="1828800"/>
          </a:xfrm>
          <a:prstGeom prst="rect">
            <a:avLst/>
          </a:prstGeom>
          <a:ln w="12700">
            <a:solidFill>
              <a:srgbClr val="34349C"/>
            </a:solidFill>
            <a:prstDash val="dash"/>
          </a:ln>
        </p:spPr>
        <p:txBody>
          <a:bodyPr wrap="square" lIns="45720" rIns="45720">
            <a:spAutoFit/>
          </a:bodyPr>
          <a:lstStyle/>
          <a:p>
            <a:pPr marR="0" lvl="0">
              <a:lnSpc>
                <a:spcPct val="115000"/>
              </a:lnSpc>
              <a:spcBef>
                <a:spcPts val="0"/>
              </a:spcBef>
              <a:spcAft>
                <a:spcPts val="0"/>
              </a:spcAft>
              <a:buSzPts val="1100"/>
            </a:pPr>
            <a:r>
              <a:rPr lang="en-US" sz="1200" b="1" u="sng">
                <a:solidFill>
                  <a:schemeClr val="tx2"/>
                </a:solidFill>
                <a:latin typeface="Verdana" panose="020B0604030504040204" pitchFamily="34" charset="0"/>
                <a:ea typeface="Verdana" panose="020B0604030504040204" pitchFamily="34" charset="0"/>
                <a:cs typeface="Arial" panose="020B0604020202020204" pitchFamily="34" charset="0"/>
              </a:rPr>
              <a:t>Operations Team</a:t>
            </a:r>
            <a:r>
              <a:rPr lang="en-US" sz="1200">
                <a:solidFill>
                  <a:schemeClr val="tx2"/>
                </a:solidFill>
                <a:latin typeface="Verdana" panose="020B0604030504040204" pitchFamily="34" charset="0"/>
                <a:ea typeface="Verdana" panose="020B0604030504040204" pitchFamily="34" charset="0"/>
                <a:cs typeface="Arial" panose="020B0604020202020204" pitchFamily="34" charset="0"/>
              </a:rPr>
              <a:t> manages daily GCSS-MC operations to support System Users. Responsibilities include: deployed operations support, GCSS-MC Operations Center, Enterprise Service Desk, Continuity of Operations Planning and Training. </a:t>
            </a:r>
            <a:endParaRPr lang="en-US" sz="12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36539" y="4827468"/>
            <a:ext cx="2743200" cy="1578894"/>
          </a:xfrm>
          <a:prstGeom prst="rect">
            <a:avLst/>
          </a:prstGeom>
          <a:ln w="12700">
            <a:solidFill>
              <a:srgbClr val="34349C"/>
            </a:solidFill>
            <a:prstDash val="dash"/>
          </a:ln>
        </p:spPr>
        <p:txBody>
          <a:bodyPr wrap="square" lIns="45720" rIns="45720">
            <a:spAutoFit/>
          </a:bodyPr>
          <a:lstStyle/>
          <a:p>
            <a:pPr marR="0" lvl="0">
              <a:lnSpc>
                <a:spcPct val="115000"/>
              </a:lnSpc>
              <a:spcBef>
                <a:spcPts val="0"/>
              </a:spcBef>
              <a:spcAft>
                <a:spcPts val="0"/>
              </a:spcAft>
              <a:buSzPts val="1100"/>
            </a:pPr>
            <a:r>
              <a:rPr lang="en-US" sz="1200" b="1" u="sng" dirty="0">
                <a:solidFill>
                  <a:schemeClr val="tx2"/>
                </a:solidFill>
                <a:latin typeface="Verdana" panose="020B0604030504040204" pitchFamily="34" charset="0"/>
                <a:ea typeface="Verdana" panose="020B0604030504040204" pitchFamily="34" charset="0"/>
                <a:cs typeface="Arial" panose="020B0604020202020204" pitchFamily="34" charset="0"/>
              </a:rPr>
              <a:t>New Capabilities Development Team</a:t>
            </a:r>
            <a:r>
              <a:rPr lang="en-US" sz="1200" dirty="0">
                <a:solidFill>
                  <a:schemeClr val="tx2"/>
                </a:solidFill>
                <a:latin typeface="Verdana" panose="020B0604030504040204" pitchFamily="34" charset="0"/>
                <a:ea typeface="Verdana" panose="020B0604030504040204" pitchFamily="34" charset="0"/>
                <a:cs typeface="Arial" panose="020B0604020202020204" pitchFamily="34" charset="0"/>
              </a:rPr>
              <a:t> manages the development and deployment of all new capabilities.  NCD Team efforts include: Fixed Asset Module, Mobile Field Service, E-Mail Mobile Query, and Desktop Virtualization.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3192781" y="4827468"/>
            <a:ext cx="2907630" cy="1791260"/>
          </a:xfrm>
          <a:prstGeom prst="rect">
            <a:avLst/>
          </a:prstGeom>
          <a:ln w="12700">
            <a:solidFill>
              <a:srgbClr val="34349C"/>
            </a:solidFill>
            <a:prstDash val="dash"/>
          </a:ln>
        </p:spPr>
        <p:txBody>
          <a:bodyPr wrap="square" lIns="45720" rIns="45720">
            <a:spAutoFit/>
          </a:bodyPr>
          <a:lstStyle/>
          <a:p>
            <a:pPr marR="0" lvl="0">
              <a:lnSpc>
                <a:spcPct val="115000"/>
              </a:lnSpc>
              <a:spcBef>
                <a:spcPts val="0"/>
              </a:spcBef>
              <a:spcAft>
                <a:spcPts val="0"/>
              </a:spcAft>
              <a:buSzPts val="1100"/>
            </a:pPr>
            <a:r>
              <a:rPr lang="en-US" sz="1200" b="1" u="sng">
                <a:solidFill>
                  <a:schemeClr val="tx2"/>
                </a:solidFill>
                <a:latin typeface="Verdana" panose="020B0604030504040204" pitchFamily="34" charset="0"/>
                <a:ea typeface="Verdana" panose="020B0604030504040204" pitchFamily="34" charset="0"/>
                <a:cs typeface="Arial" panose="020B0604020202020204" pitchFamily="34" charset="0"/>
              </a:rPr>
              <a:t>Sustainment Team</a:t>
            </a:r>
            <a:r>
              <a:rPr lang="en-US" sz="1200">
                <a:solidFill>
                  <a:schemeClr val="tx2"/>
                </a:solidFill>
                <a:latin typeface="Verdana" panose="020B0604030504040204" pitchFamily="34" charset="0"/>
                <a:ea typeface="Verdana" panose="020B0604030504040204" pitchFamily="34" charset="0"/>
                <a:cs typeface="Arial" panose="020B0604020202020204" pitchFamily="34" charset="0"/>
              </a:rPr>
              <a:t> ensures GCSS-MC meets operational performance expectations and system services are available to GCSS-MC Users.  This includes hardware/software management, obsolescence, tech refresh and interface performance/ management</a:t>
            </a:r>
            <a:endParaRPr lang="en-US" sz="12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304800" y="4324980"/>
            <a:ext cx="8698831" cy="427492"/>
          </a:xfrm>
          <a:prstGeom prst="rect">
            <a:avLst/>
          </a:prstGeom>
          <a:noFill/>
          <a:ln w="12700">
            <a:solidFill>
              <a:srgbClr val="34349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solidFill>
                  <a:schemeClr val="tx2"/>
                </a:solidFill>
              </a:rPr>
              <a:t>PdM</a:t>
            </a:r>
            <a:r>
              <a:rPr lang="en-US" b="1">
                <a:solidFill>
                  <a:schemeClr val="tx2"/>
                </a:solidFill>
              </a:rPr>
              <a:t> GCSS-MC &amp; Staff</a:t>
            </a:r>
          </a:p>
        </p:txBody>
      </p:sp>
      <p:sp>
        <p:nvSpPr>
          <p:cNvPr id="6" name="Title 5"/>
          <p:cNvSpPr>
            <a:spLocks noGrp="1"/>
          </p:cNvSpPr>
          <p:nvPr>
            <p:ph type="title"/>
          </p:nvPr>
        </p:nvSpPr>
        <p:spPr>
          <a:xfrm>
            <a:off x="2499360" y="152403"/>
            <a:ext cx="5786846" cy="715963"/>
          </a:xfrm>
        </p:spPr>
        <p:txBody>
          <a:bodyPr/>
          <a:lstStyle/>
          <a:p>
            <a:r>
              <a:rPr lang="en-US" dirty="0">
                <a:solidFill>
                  <a:schemeClr val="tx2"/>
                </a:solidFill>
                <a:latin typeface="Arial"/>
                <a:cs typeface="Arial"/>
              </a:rPr>
              <a:t>	</a:t>
            </a:r>
            <a:r>
              <a:rPr lang="en-US" dirty="0" err="1">
                <a:solidFill>
                  <a:schemeClr val="tx2"/>
                </a:solidFill>
                <a:latin typeface="Arial"/>
                <a:cs typeface="Arial"/>
              </a:rPr>
              <a:t>PdM</a:t>
            </a:r>
            <a:r>
              <a:rPr lang="en-US" dirty="0">
                <a:solidFill>
                  <a:schemeClr val="tx2"/>
                </a:solidFill>
                <a:latin typeface="Arial"/>
                <a:cs typeface="Arial"/>
              </a:rPr>
              <a:t> Global Combat Support System – Marine Corps (GCSS-MC)</a:t>
            </a:r>
          </a:p>
        </p:txBody>
      </p:sp>
      <p:sp>
        <p:nvSpPr>
          <p:cNvPr id="2" name="Slide Number Placeholder 1"/>
          <p:cNvSpPr>
            <a:spLocks noGrp="1"/>
          </p:cNvSpPr>
          <p:nvPr>
            <p:ph type="sldNum" sz="quarter" idx="12"/>
          </p:nvPr>
        </p:nvSpPr>
        <p:spPr/>
        <p:txBody>
          <a:bodyPr/>
          <a:lstStyle/>
          <a:p>
            <a:fld id="{301B5984-2908-4E89-BC86-622C0C250C78}" type="slidenum">
              <a:rPr lang="en-US" smtClean="0">
                <a:solidFill>
                  <a:schemeClr val="tx2"/>
                </a:solidFill>
              </a:rPr>
              <a:pPr/>
              <a:t>5</a:t>
            </a:fld>
            <a:endParaRPr lang="en-US">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308254"/>
            <a:ext cx="2229088" cy="2313524"/>
          </a:xfrm>
          <a:prstGeom prst="rect">
            <a:avLst/>
          </a:prstGeom>
        </p:spPr>
      </p:pic>
    </p:spTree>
    <p:extLst>
      <p:ext uri="{BB962C8B-B14F-4D97-AF65-F5344CB8AC3E}">
        <p14:creationId xmlns:p14="http://schemas.microsoft.com/office/powerpoint/2010/main" val="255207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605743" y="2071793"/>
            <a:ext cx="6242857" cy="45576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13686" y="152403"/>
            <a:ext cx="5815914" cy="715963"/>
          </a:xfrm>
        </p:spPr>
        <p:txBody>
          <a:bodyPr/>
          <a:lstStyle/>
          <a:p>
            <a:r>
              <a:rPr lang="en-US" dirty="0"/>
              <a:t>GCSS-MC Overview (cont’d)</a:t>
            </a:r>
          </a:p>
        </p:txBody>
      </p:sp>
      <p:sp>
        <p:nvSpPr>
          <p:cNvPr id="27" name="Rectangle 26"/>
          <p:cNvSpPr/>
          <p:nvPr/>
        </p:nvSpPr>
        <p:spPr>
          <a:xfrm>
            <a:off x="5256992" y="3397563"/>
            <a:ext cx="1676400" cy="795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PSS/PROD</a:t>
            </a:r>
          </a:p>
          <a:p>
            <a:pPr algn="ctr"/>
            <a:r>
              <a:rPr lang="en-US" sz="1400" dirty="0">
                <a:solidFill>
                  <a:schemeClr val="tx1"/>
                </a:solidFill>
              </a:rPr>
              <a:t>(Kansas City, MO)</a:t>
            </a:r>
          </a:p>
        </p:txBody>
      </p:sp>
      <p:sp>
        <p:nvSpPr>
          <p:cNvPr id="28" name="Rectangle 27"/>
          <p:cNvSpPr/>
          <p:nvPr/>
        </p:nvSpPr>
        <p:spPr>
          <a:xfrm>
            <a:off x="5260675" y="2821054"/>
            <a:ext cx="1676400" cy="339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Riverbed</a:t>
            </a:r>
          </a:p>
        </p:txBody>
      </p:sp>
      <p:sp>
        <p:nvSpPr>
          <p:cNvPr id="29" name="Rectangle 28"/>
          <p:cNvSpPr/>
          <p:nvPr/>
        </p:nvSpPr>
        <p:spPr>
          <a:xfrm>
            <a:off x="5260675" y="2287654"/>
            <a:ext cx="1676400" cy="2923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WAF</a:t>
            </a:r>
          </a:p>
        </p:txBody>
      </p:sp>
      <p:sp>
        <p:nvSpPr>
          <p:cNvPr id="30" name="Rectangle 29"/>
          <p:cNvSpPr/>
          <p:nvPr/>
        </p:nvSpPr>
        <p:spPr>
          <a:xfrm>
            <a:off x="5261280" y="4458217"/>
            <a:ext cx="1669844" cy="782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DR/COOP</a:t>
            </a:r>
          </a:p>
          <a:p>
            <a:pPr algn="ctr"/>
            <a:r>
              <a:rPr lang="en-US" sz="1400" dirty="0">
                <a:solidFill>
                  <a:schemeClr val="tx1"/>
                </a:solidFill>
              </a:rPr>
              <a:t>(Oklahoma City, OK)</a:t>
            </a:r>
          </a:p>
        </p:txBody>
      </p:sp>
      <p:cxnSp>
        <p:nvCxnSpPr>
          <p:cNvPr id="31" name="Straight Connector 30"/>
          <p:cNvCxnSpPr>
            <a:cxnSpLocks/>
            <a:stCxn id="27" idx="2"/>
          </p:cNvCxnSpPr>
          <p:nvPr/>
        </p:nvCxnSpPr>
        <p:spPr>
          <a:xfrm>
            <a:off x="6095192" y="4192654"/>
            <a:ext cx="2267" cy="265563"/>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0" y="4172783"/>
            <a:ext cx="1049326" cy="276999"/>
          </a:xfrm>
          <a:prstGeom prst="rect">
            <a:avLst/>
          </a:prstGeom>
          <a:noFill/>
        </p:spPr>
        <p:txBody>
          <a:bodyPr wrap="none" rtlCol="0">
            <a:spAutoFit/>
          </a:bodyPr>
          <a:lstStyle/>
          <a:p>
            <a:r>
              <a:rPr lang="en-US" sz="1200" dirty="0"/>
              <a:t>COI Extension</a:t>
            </a:r>
          </a:p>
        </p:txBody>
      </p:sp>
      <p:sp>
        <p:nvSpPr>
          <p:cNvPr id="35" name="Rectangle 34"/>
          <p:cNvSpPr/>
          <p:nvPr/>
        </p:nvSpPr>
        <p:spPr>
          <a:xfrm>
            <a:off x="188589" y="3106129"/>
            <a:ext cx="1209861" cy="542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DISA GCDS (Akamai)</a:t>
            </a:r>
          </a:p>
        </p:txBody>
      </p:sp>
      <p:cxnSp>
        <p:nvCxnSpPr>
          <p:cNvPr id="41" name="Straight Connector 40"/>
          <p:cNvCxnSpPr>
            <a:cxnSpLocks/>
            <a:stCxn id="33" idx="2"/>
            <a:endCxn id="39" idx="0"/>
          </p:cNvCxnSpPr>
          <p:nvPr/>
        </p:nvCxnSpPr>
        <p:spPr>
          <a:xfrm>
            <a:off x="3419435" y="3236489"/>
            <a:ext cx="887051" cy="42774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82926" y="3251119"/>
            <a:ext cx="776175" cy="276999"/>
          </a:xfrm>
          <a:prstGeom prst="rect">
            <a:avLst/>
          </a:prstGeom>
          <a:noFill/>
        </p:spPr>
        <p:txBody>
          <a:bodyPr wrap="none" rtlCol="0">
            <a:spAutoFit/>
          </a:bodyPr>
          <a:lstStyle/>
          <a:p>
            <a:r>
              <a:rPr lang="en-US" sz="1200" dirty="0"/>
              <a:t>Gold Disk</a:t>
            </a:r>
          </a:p>
        </p:txBody>
      </p:sp>
      <p:sp>
        <p:nvSpPr>
          <p:cNvPr id="39" name="Rectangle 38"/>
          <p:cNvSpPr/>
          <p:nvPr/>
        </p:nvSpPr>
        <p:spPr>
          <a:xfrm>
            <a:off x="3647776" y="3664234"/>
            <a:ext cx="1317419" cy="764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Mobile Training Suites</a:t>
            </a:r>
          </a:p>
        </p:txBody>
      </p:sp>
      <p:cxnSp>
        <p:nvCxnSpPr>
          <p:cNvPr id="52" name="Straight Arrow Connector 51"/>
          <p:cNvCxnSpPr>
            <a:cxnSpLocks/>
            <a:stCxn id="53" idx="1"/>
            <a:endCxn id="33" idx="0"/>
          </p:cNvCxnSpPr>
          <p:nvPr/>
        </p:nvCxnSpPr>
        <p:spPr>
          <a:xfrm>
            <a:off x="3410289" y="1898761"/>
            <a:ext cx="9146" cy="543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23" idx="1"/>
            <a:endCxn id="29" idx="0"/>
          </p:cNvCxnSpPr>
          <p:nvPr/>
        </p:nvCxnSpPr>
        <p:spPr>
          <a:xfrm>
            <a:off x="6098875" y="1899403"/>
            <a:ext cx="0" cy="3882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3387582" y="5423677"/>
            <a:ext cx="105608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Operations Center</a:t>
            </a:r>
          </a:p>
        </p:txBody>
      </p:sp>
      <p:sp>
        <p:nvSpPr>
          <p:cNvPr id="71" name="Rounded Rectangle 70"/>
          <p:cNvSpPr/>
          <p:nvPr/>
        </p:nvSpPr>
        <p:spPr>
          <a:xfrm>
            <a:off x="1752600" y="5423677"/>
            <a:ext cx="105608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Enterprise</a:t>
            </a:r>
          </a:p>
          <a:p>
            <a:pPr algn="ctr"/>
            <a:r>
              <a:rPr lang="en-US" sz="1200" dirty="0"/>
              <a:t>Service Desk</a:t>
            </a:r>
          </a:p>
        </p:txBody>
      </p:sp>
      <p:sp>
        <p:nvSpPr>
          <p:cNvPr id="72" name="Rounded Rectangle 71"/>
          <p:cNvSpPr/>
          <p:nvPr/>
        </p:nvSpPr>
        <p:spPr>
          <a:xfrm>
            <a:off x="5730476" y="6004215"/>
            <a:ext cx="136888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IT Infrastructure Library</a:t>
            </a:r>
          </a:p>
        </p:txBody>
      </p:sp>
      <p:sp>
        <p:nvSpPr>
          <p:cNvPr id="45" name="Rounded Rectangle 44"/>
          <p:cNvSpPr/>
          <p:nvPr/>
        </p:nvSpPr>
        <p:spPr>
          <a:xfrm>
            <a:off x="4014536" y="6004215"/>
            <a:ext cx="151538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Warranty &amp; License Procurements</a:t>
            </a:r>
          </a:p>
        </p:txBody>
      </p:sp>
      <p:sp>
        <p:nvSpPr>
          <p:cNvPr id="46" name="Rounded Rectangle 45"/>
          <p:cNvSpPr/>
          <p:nvPr/>
        </p:nvSpPr>
        <p:spPr>
          <a:xfrm>
            <a:off x="2286000" y="5997279"/>
            <a:ext cx="151538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Agile Software Development</a:t>
            </a:r>
          </a:p>
        </p:txBody>
      </p:sp>
      <p:sp>
        <p:nvSpPr>
          <p:cNvPr id="48" name="Rounded Rectangle 47"/>
          <p:cNvSpPr/>
          <p:nvPr/>
        </p:nvSpPr>
        <p:spPr>
          <a:xfrm>
            <a:off x="5072454" y="5432088"/>
            <a:ext cx="11398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Systems Management</a:t>
            </a:r>
          </a:p>
        </p:txBody>
      </p:sp>
      <p:sp>
        <p:nvSpPr>
          <p:cNvPr id="50" name="Rounded Rectangle 49"/>
          <p:cNvSpPr/>
          <p:nvPr/>
        </p:nvSpPr>
        <p:spPr>
          <a:xfrm>
            <a:off x="6640118" y="5435678"/>
            <a:ext cx="105608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Cyber Security</a:t>
            </a:r>
          </a:p>
        </p:txBody>
      </p:sp>
      <p:sp>
        <p:nvSpPr>
          <p:cNvPr id="23" name="Cloud 22">
            <a:extLst>
              <a:ext uri="{FF2B5EF4-FFF2-40B4-BE49-F238E27FC236}">
                <a16:creationId xmlns:a16="http://schemas.microsoft.com/office/drawing/2014/main" id="{7DEF8E5C-892E-DD8F-A163-8758DE660A05}"/>
              </a:ext>
            </a:extLst>
          </p:cNvPr>
          <p:cNvSpPr/>
          <p:nvPr/>
        </p:nvSpPr>
        <p:spPr>
          <a:xfrm>
            <a:off x="4958118" y="1298257"/>
            <a:ext cx="2281514" cy="6017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NIPRNet/MCEN</a:t>
            </a:r>
          </a:p>
        </p:txBody>
      </p:sp>
      <p:sp>
        <p:nvSpPr>
          <p:cNvPr id="53" name="Cloud 52">
            <a:extLst>
              <a:ext uri="{FF2B5EF4-FFF2-40B4-BE49-F238E27FC236}">
                <a16:creationId xmlns:a16="http://schemas.microsoft.com/office/drawing/2014/main" id="{09AFF59E-33E8-9CAA-F19D-00F4E99A84CD}"/>
              </a:ext>
            </a:extLst>
          </p:cNvPr>
          <p:cNvSpPr/>
          <p:nvPr/>
        </p:nvSpPr>
        <p:spPr>
          <a:xfrm>
            <a:off x="2471427" y="1296555"/>
            <a:ext cx="1877723" cy="60284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Commercial </a:t>
            </a:r>
          </a:p>
          <a:p>
            <a:pPr algn="ctr"/>
            <a:r>
              <a:rPr lang="en-US" sz="1600" dirty="0">
                <a:solidFill>
                  <a:schemeClr val="tx1"/>
                </a:solidFill>
              </a:rPr>
              <a:t>Internet</a:t>
            </a:r>
          </a:p>
        </p:txBody>
      </p:sp>
      <p:sp>
        <p:nvSpPr>
          <p:cNvPr id="78" name="Rectangle 77">
            <a:extLst>
              <a:ext uri="{FF2B5EF4-FFF2-40B4-BE49-F238E27FC236}">
                <a16:creationId xmlns:a16="http://schemas.microsoft.com/office/drawing/2014/main" id="{CBCF72B0-F6FD-606A-4223-8CD566EFE732}"/>
              </a:ext>
            </a:extLst>
          </p:cNvPr>
          <p:cNvSpPr/>
          <p:nvPr/>
        </p:nvSpPr>
        <p:spPr>
          <a:xfrm>
            <a:off x="198544" y="4311282"/>
            <a:ext cx="1189949" cy="542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MarineNet</a:t>
            </a:r>
            <a:endParaRPr lang="en-US" sz="1100" dirty="0">
              <a:solidFill>
                <a:schemeClr val="tx1"/>
              </a:solidFill>
            </a:endParaRPr>
          </a:p>
        </p:txBody>
      </p:sp>
      <p:sp>
        <p:nvSpPr>
          <p:cNvPr id="92" name="Cylinder 91">
            <a:extLst>
              <a:ext uri="{FF2B5EF4-FFF2-40B4-BE49-F238E27FC236}">
                <a16:creationId xmlns:a16="http://schemas.microsoft.com/office/drawing/2014/main" id="{6E0F45AE-0A86-30A2-140A-CD90E015FEC9}"/>
              </a:ext>
            </a:extLst>
          </p:cNvPr>
          <p:cNvSpPr/>
          <p:nvPr/>
        </p:nvSpPr>
        <p:spPr>
          <a:xfrm>
            <a:off x="7848600" y="1055535"/>
            <a:ext cx="1154641" cy="1084397"/>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PROD External</a:t>
            </a:r>
          </a:p>
          <a:p>
            <a:pPr algn="ctr"/>
            <a:r>
              <a:rPr lang="en-US" sz="1600" dirty="0">
                <a:solidFill>
                  <a:schemeClr val="tx1"/>
                </a:solidFill>
              </a:rPr>
              <a:t>Interfaces</a:t>
            </a:r>
            <a:endParaRPr lang="en-US" dirty="0">
              <a:solidFill>
                <a:schemeClr val="tx1"/>
              </a:solidFill>
            </a:endParaRPr>
          </a:p>
        </p:txBody>
      </p:sp>
      <p:cxnSp>
        <p:nvCxnSpPr>
          <p:cNvPr id="96" name="Straight Arrow Connector 95">
            <a:extLst>
              <a:ext uri="{FF2B5EF4-FFF2-40B4-BE49-F238E27FC236}">
                <a16:creationId xmlns:a16="http://schemas.microsoft.com/office/drawing/2014/main" id="{5E2021FE-65ED-A8F4-C769-5BEAAEDC2ECE}"/>
              </a:ext>
            </a:extLst>
          </p:cNvPr>
          <p:cNvCxnSpPr>
            <a:cxnSpLocks/>
            <a:stCxn id="23" idx="0"/>
            <a:endCxn id="92" idx="2"/>
          </p:cNvCxnSpPr>
          <p:nvPr/>
        </p:nvCxnSpPr>
        <p:spPr>
          <a:xfrm flipV="1">
            <a:off x="7237731" y="1597734"/>
            <a:ext cx="610869" cy="14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822CB6E-D5B8-49F5-EADD-B07C999F43F8}"/>
              </a:ext>
            </a:extLst>
          </p:cNvPr>
          <p:cNvSpPr txBox="1"/>
          <p:nvPr/>
        </p:nvSpPr>
        <p:spPr>
          <a:xfrm rot="2311310">
            <a:off x="4233682" y="3144161"/>
            <a:ext cx="1100751" cy="276999"/>
          </a:xfrm>
          <a:prstGeom prst="rect">
            <a:avLst/>
          </a:prstGeom>
          <a:noFill/>
        </p:spPr>
        <p:txBody>
          <a:bodyPr wrap="none" rtlCol="0">
            <a:spAutoFit/>
          </a:bodyPr>
          <a:lstStyle/>
          <a:p>
            <a:r>
              <a:rPr lang="en-US" sz="1200" dirty="0"/>
              <a:t>Build Packages</a:t>
            </a:r>
          </a:p>
        </p:txBody>
      </p:sp>
      <p:cxnSp>
        <p:nvCxnSpPr>
          <p:cNvPr id="130" name="Straight Connector 129">
            <a:extLst>
              <a:ext uri="{FF2B5EF4-FFF2-40B4-BE49-F238E27FC236}">
                <a16:creationId xmlns:a16="http://schemas.microsoft.com/office/drawing/2014/main" id="{592327AF-2862-6886-2CAB-2C41EE8B2492}"/>
              </a:ext>
            </a:extLst>
          </p:cNvPr>
          <p:cNvCxnSpPr>
            <a:cxnSpLocks/>
            <a:stCxn id="29" idx="2"/>
            <a:endCxn id="28" idx="0"/>
          </p:cNvCxnSpPr>
          <p:nvPr/>
        </p:nvCxnSpPr>
        <p:spPr>
          <a:xfrm>
            <a:off x="6098875" y="2580005"/>
            <a:ext cx="0" cy="241049"/>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C3B51CE-B728-8CA2-AA60-3D6CD787636C}"/>
              </a:ext>
            </a:extLst>
          </p:cNvPr>
          <p:cNvCxnSpPr>
            <a:cxnSpLocks/>
            <a:stCxn id="28" idx="2"/>
            <a:endCxn id="27" idx="0"/>
          </p:cNvCxnSpPr>
          <p:nvPr/>
        </p:nvCxnSpPr>
        <p:spPr>
          <a:xfrm flipH="1">
            <a:off x="6095192" y="3160450"/>
            <a:ext cx="3683" cy="237113"/>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7E7EE26-0AB0-319C-704B-832D1BC0F4ED}"/>
              </a:ext>
            </a:extLst>
          </p:cNvPr>
          <p:cNvCxnSpPr>
            <a:cxnSpLocks/>
            <a:stCxn id="23" idx="2"/>
            <a:endCxn id="53" idx="0"/>
          </p:cNvCxnSpPr>
          <p:nvPr/>
        </p:nvCxnSpPr>
        <p:spPr>
          <a:xfrm flipH="1" flipV="1">
            <a:off x="4347585" y="1597979"/>
            <a:ext cx="617610" cy="11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550CAC-4D7A-7B8F-9DB6-EE2C8CEE9FF2}"/>
              </a:ext>
            </a:extLst>
          </p:cNvPr>
          <p:cNvCxnSpPr>
            <a:cxnSpLocks/>
            <a:stCxn id="33" idx="3"/>
            <a:endCxn id="27" idx="1"/>
          </p:cNvCxnSpPr>
          <p:nvPr/>
        </p:nvCxnSpPr>
        <p:spPr>
          <a:xfrm>
            <a:off x="4109683" y="2839175"/>
            <a:ext cx="1147309" cy="955934"/>
          </a:xfrm>
          <a:prstGeom prst="straightConnector1">
            <a:avLst/>
          </a:prstGeom>
          <a:ln>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950D83B-4458-DDC9-9997-6275405F5025}"/>
              </a:ext>
            </a:extLst>
          </p:cNvPr>
          <p:cNvCxnSpPr>
            <a:cxnSpLocks/>
            <a:stCxn id="16" idx="1"/>
            <a:endCxn id="78" idx="3"/>
          </p:cNvCxnSpPr>
          <p:nvPr/>
        </p:nvCxnSpPr>
        <p:spPr>
          <a:xfrm flipH="1">
            <a:off x="1388493" y="4057612"/>
            <a:ext cx="725786" cy="524938"/>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012D6BB-4571-713A-7E19-DD1E64A25F7B}"/>
              </a:ext>
            </a:extLst>
          </p:cNvPr>
          <p:cNvCxnSpPr>
            <a:cxnSpLocks/>
            <a:stCxn id="16" idx="1"/>
            <a:endCxn id="35" idx="3"/>
          </p:cNvCxnSpPr>
          <p:nvPr/>
        </p:nvCxnSpPr>
        <p:spPr>
          <a:xfrm flipH="1" flipV="1">
            <a:off x="1398450" y="3377397"/>
            <a:ext cx="715829" cy="680215"/>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7FC2B1D1-FF5C-795E-5363-03E9E7BE77F6}"/>
              </a:ext>
            </a:extLst>
          </p:cNvPr>
          <p:cNvSpPr txBox="1"/>
          <p:nvPr/>
        </p:nvSpPr>
        <p:spPr>
          <a:xfrm>
            <a:off x="940303" y="3758139"/>
            <a:ext cx="751296" cy="461665"/>
          </a:xfrm>
          <a:prstGeom prst="rect">
            <a:avLst/>
          </a:prstGeom>
          <a:noFill/>
        </p:spPr>
        <p:txBody>
          <a:bodyPr wrap="none" rtlCol="0">
            <a:spAutoFit/>
          </a:bodyPr>
          <a:lstStyle/>
          <a:p>
            <a:r>
              <a:rPr lang="en-US" sz="1200" dirty="0"/>
              <a:t>Training</a:t>
            </a:r>
          </a:p>
          <a:p>
            <a:r>
              <a:rPr lang="en-US" sz="1200" dirty="0"/>
              <a:t>Packages</a:t>
            </a:r>
          </a:p>
        </p:txBody>
      </p:sp>
      <p:sp>
        <p:nvSpPr>
          <p:cNvPr id="33" name="Rectangle 32"/>
          <p:cNvSpPr/>
          <p:nvPr/>
        </p:nvSpPr>
        <p:spPr>
          <a:xfrm>
            <a:off x="2729187" y="2441861"/>
            <a:ext cx="1380496" cy="794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SDE</a:t>
            </a:r>
          </a:p>
          <a:p>
            <a:pPr algn="ctr"/>
            <a:r>
              <a:rPr lang="en-US" sz="1400" dirty="0">
                <a:solidFill>
                  <a:schemeClr val="tx1"/>
                </a:solidFill>
              </a:rPr>
              <a:t>(Irvine, CA)</a:t>
            </a:r>
          </a:p>
        </p:txBody>
      </p:sp>
      <p:sp>
        <p:nvSpPr>
          <p:cNvPr id="16" name="Rectangle 15">
            <a:extLst>
              <a:ext uri="{FF2B5EF4-FFF2-40B4-BE49-F238E27FC236}">
                <a16:creationId xmlns:a16="http://schemas.microsoft.com/office/drawing/2014/main" id="{A2477092-39F9-A1A2-7DA5-FA4521BB8515}"/>
              </a:ext>
            </a:extLst>
          </p:cNvPr>
          <p:cNvSpPr/>
          <p:nvPr/>
        </p:nvSpPr>
        <p:spPr>
          <a:xfrm>
            <a:off x="2114279" y="3677894"/>
            <a:ext cx="1321563" cy="759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Training Portal/Content</a:t>
            </a:r>
          </a:p>
        </p:txBody>
      </p:sp>
      <p:cxnSp>
        <p:nvCxnSpPr>
          <p:cNvPr id="22" name="Straight Connector 21">
            <a:extLst>
              <a:ext uri="{FF2B5EF4-FFF2-40B4-BE49-F238E27FC236}">
                <a16:creationId xmlns:a16="http://schemas.microsoft.com/office/drawing/2014/main" id="{25267A4A-E5E6-D201-FE37-B0EF8A25A3DC}"/>
              </a:ext>
            </a:extLst>
          </p:cNvPr>
          <p:cNvCxnSpPr>
            <a:cxnSpLocks/>
            <a:stCxn id="33" idx="2"/>
            <a:endCxn id="16" idx="0"/>
          </p:cNvCxnSpPr>
          <p:nvPr/>
        </p:nvCxnSpPr>
        <p:spPr>
          <a:xfrm flipH="1">
            <a:off x="2775061" y="3236489"/>
            <a:ext cx="644374" cy="44140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91599" y="5304020"/>
            <a:ext cx="61570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14632" y="2061366"/>
            <a:ext cx="1513107" cy="369332"/>
          </a:xfrm>
          <a:prstGeom prst="rect">
            <a:avLst/>
          </a:prstGeom>
          <a:noFill/>
        </p:spPr>
        <p:txBody>
          <a:bodyPr wrap="none" rtlCol="0">
            <a:spAutoFit/>
          </a:bodyPr>
          <a:lstStyle/>
          <a:p>
            <a:r>
              <a:rPr lang="en-US" dirty="0"/>
              <a:t>PDSS Contract</a:t>
            </a:r>
          </a:p>
        </p:txBody>
      </p:sp>
    </p:spTree>
    <p:extLst>
      <p:ext uri="{BB962C8B-B14F-4D97-AF65-F5344CB8AC3E}">
        <p14:creationId xmlns:p14="http://schemas.microsoft.com/office/powerpoint/2010/main" val="272261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FBE55E-EBAE-E44D-BB7B-6F3C29381EAE}"/>
              </a:ext>
            </a:extLst>
          </p:cNvPr>
          <p:cNvSpPr/>
          <p:nvPr/>
        </p:nvSpPr>
        <p:spPr>
          <a:xfrm>
            <a:off x="258726" y="1063463"/>
            <a:ext cx="6477000" cy="2723823"/>
          </a:xfrm>
          <a:prstGeom prst="rect">
            <a:avLst/>
          </a:prstGeom>
        </p:spPr>
        <p:txBody>
          <a:bodyPr wrap="square">
            <a:spAutoFit/>
          </a:bodyPr>
          <a:lstStyle/>
          <a:p>
            <a:r>
              <a:rPr lang="en-US" b="1">
                <a:solidFill>
                  <a:schemeClr val="tx2"/>
                </a:solidFill>
                <a:latin typeface="Calibri" panose="020F0502020204030204" pitchFamily="34" charset="0"/>
                <a:cs typeface="Calibri" panose="020F0502020204030204" pitchFamily="34" charset="0"/>
              </a:rPr>
              <a:t>DE&amp;I Mission </a:t>
            </a:r>
            <a:endParaRPr lang="en-US" sz="1600">
              <a:solidFill>
                <a:schemeClr val="tx2"/>
              </a:solidFill>
              <a:latin typeface="Calibri" panose="020F0502020204030204" pitchFamily="34" charset="0"/>
              <a:cs typeface="Calibri" panose="020F0502020204030204" pitchFamily="34" charset="0"/>
            </a:endParaRPr>
          </a:p>
          <a:p>
            <a:r>
              <a:rPr lang="en-US">
                <a:solidFill>
                  <a:schemeClr val="tx2"/>
                </a:solidFill>
              </a:rPr>
              <a:t>Dedicated to providing the Marine Corps logistics community with transformational capabilities that will streamline business processes, improve data quality and greatly enhance overall user experience. </a:t>
            </a:r>
          </a:p>
          <a:p>
            <a:endParaRPr lang="en-US" sz="900">
              <a:solidFill>
                <a:schemeClr val="tx2"/>
              </a:solidFill>
              <a:latin typeface="Calibri" panose="020F0502020204030204" pitchFamily="34" charset="0"/>
              <a:cs typeface="Calibri" panose="020F0502020204030204" pitchFamily="34" charset="0"/>
            </a:endParaRPr>
          </a:p>
          <a:p>
            <a:r>
              <a:rPr lang="en-US" b="1">
                <a:solidFill>
                  <a:schemeClr val="tx2"/>
                </a:solidFill>
                <a:latin typeface="Calibri" panose="020F0502020204030204" pitchFamily="34" charset="0"/>
                <a:cs typeface="Calibri" panose="020F0502020204030204" pitchFamily="34" charset="0"/>
              </a:rPr>
              <a:t>DE&amp;I Vision Statement</a:t>
            </a:r>
          </a:p>
          <a:p>
            <a:r>
              <a:rPr lang="en-US">
                <a:solidFill>
                  <a:schemeClr val="tx2"/>
                </a:solidFill>
              </a:rPr>
              <a:t>Offer analytical capabilities to unify and integrate data from disparate sources to produce effective, actionable business intelligence throughout the logistics chain of command.</a:t>
            </a:r>
          </a:p>
        </p:txBody>
      </p:sp>
      <p:sp>
        <p:nvSpPr>
          <p:cNvPr id="7" name="Rectangle 6"/>
          <p:cNvSpPr/>
          <p:nvPr/>
        </p:nvSpPr>
        <p:spPr>
          <a:xfrm>
            <a:off x="17418" y="4398384"/>
            <a:ext cx="2615609" cy="1862048"/>
          </a:xfrm>
          <a:prstGeom prst="rect">
            <a:avLst/>
          </a:prstGeom>
          <a:ln w="12700">
            <a:noFill/>
            <a:prstDash val="dash"/>
          </a:ln>
        </p:spPr>
        <p:txBody>
          <a:bodyPr wrap="square" lIns="45720" rIns="45720">
            <a:spAutoFit/>
          </a:bodyPr>
          <a:lstStyle/>
          <a:p>
            <a:pPr marR="0" lvl="0">
              <a:lnSpc>
                <a:spcPct val="115000"/>
              </a:lnSpc>
              <a:spcBef>
                <a:spcPts val="0"/>
              </a:spcBef>
              <a:spcAft>
                <a:spcPts val="0"/>
              </a:spcAft>
              <a:buSzPts val="1100"/>
            </a:pPr>
            <a:r>
              <a:rPr lang="en-US" sz="1200" b="1">
                <a:solidFill>
                  <a:schemeClr val="tx2"/>
                </a:solidFill>
                <a:latin typeface="Verdana" panose="020B0604030504040204" pitchFamily="34" charset="0"/>
                <a:ea typeface="Verdana" panose="020B0604030504040204" pitchFamily="34" charset="0"/>
                <a:cs typeface="Arial" panose="020B0604020202020204" pitchFamily="34" charset="0"/>
              </a:rPr>
              <a:t>Advanced Technology Team</a:t>
            </a:r>
          </a:p>
          <a:p>
            <a:pPr>
              <a:lnSpc>
                <a:spcPct val="115000"/>
              </a:lnSpc>
              <a:buSzPts val="1100"/>
            </a:pPr>
            <a:r>
              <a:rPr lang="en-US" sz="1100">
                <a:solidFill>
                  <a:schemeClr val="tx2"/>
                </a:solidFill>
              </a:rPr>
              <a:t>is developing capability that provides the Marines the ability to store and synchronize data when reliable data connections are poor or unavailable due to network or combat scenarios and </a:t>
            </a:r>
          </a:p>
          <a:p>
            <a:pPr>
              <a:lnSpc>
                <a:spcPct val="115000"/>
              </a:lnSpc>
              <a:buSzPts val="1100"/>
            </a:pPr>
            <a:r>
              <a:rPr lang="en-US" sz="1100">
                <a:solidFill>
                  <a:schemeClr val="tx2"/>
                </a:solidFill>
              </a:rPr>
              <a:t>capabilities required to support the identification and tracking of tangible government property using UII. </a:t>
            </a:r>
            <a:endParaRPr lang="en-US" sz="11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615610" y="4391599"/>
            <a:ext cx="3381154" cy="3112390"/>
          </a:xfrm>
          <a:prstGeom prst="rect">
            <a:avLst/>
          </a:prstGeom>
          <a:ln w="12700">
            <a:noFill/>
            <a:prstDash val="dash"/>
          </a:ln>
        </p:spPr>
        <p:txBody>
          <a:bodyPr wrap="square" lIns="45720" rIns="45720">
            <a:spAutoFit/>
          </a:bodyPr>
          <a:lstStyle/>
          <a:p>
            <a:r>
              <a:rPr lang="en-US" sz="1200" b="1">
                <a:solidFill>
                  <a:schemeClr val="tx2"/>
                </a:solidFill>
                <a:latin typeface="Verdana" panose="020B0604030504040204" pitchFamily="34" charset="0"/>
                <a:ea typeface="Verdana" panose="020B0604030504040204" pitchFamily="34" charset="0"/>
                <a:cs typeface="Arial" panose="020B0604020202020204" pitchFamily="34" charset="0"/>
              </a:rPr>
              <a:t>Logistics Data Transformation (LDT) &amp;  Enterprise Logistics Support Services (ELS2) </a:t>
            </a:r>
            <a:endParaRPr lang="en-US">
              <a:solidFill>
                <a:schemeClr val="tx2"/>
              </a:solidFill>
            </a:endParaRPr>
          </a:p>
          <a:p>
            <a:pPr marL="0" lvl="2" indent="-257175">
              <a:lnSpc>
                <a:spcPct val="115000"/>
              </a:lnSpc>
              <a:spcAft>
                <a:spcPts val="600"/>
              </a:spcAft>
              <a:buSzPts val="1100"/>
            </a:pPr>
            <a:r>
              <a:rPr lang="en-US" sz="1100">
                <a:solidFill>
                  <a:schemeClr val="tx2"/>
                </a:solidFill>
              </a:rPr>
              <a:t>An adaptive enterprise Technical data, Configuration Management, and Logistics Product Data lifecycle management capability used to provide data integrity, visibility, standardization, and interoperability with internal Marine Corps and external DoD systems. Developed and deployed on a flexible, cloud-based data platform using low-code rapid application development supported by an Agile Software Life Cycle Development model.</a:t>
            </a:r>
          </a:p>
          <a:p>
            <a:pPr>
              <a:lnSpc>
                <a:spcPct val="115000"/>
              </a:lnSpc>
              <a:buSzPts val="1100"/>
            </a:pPr>
            <a:r>
              <a:rPr lang="en-US" sz="1200">
                <a:solidFill>
                  <a:schemeClr val="tx2"/>
                </a:solidFill>
              </a:rPr>
              <a:t> </a:t>
            </a:r>
          </a:p>
          <a:p>
            <a:pPr marR="0" lvl="0">
              <a:lnSpc>
                <a:spcPct val="115000"/>
              </a:lnSpc>
              <a:spcBef>
                <a:spcPts val="0"/>
              </a:spcBef>
              <a:spcAft>
                <a:spcPts val="0"/>
              </a:spcAft>
              <a:buSzPts val="1100"/>
            </a:pPr>
            <a:endParaRPr lang="en-US" sz="1200" b="1">
              <a:solidFill>
                <a:schemeClr val="tx2"/>
              </a:solidFill>
              <a:latin typeface="Verdana" panose="020B0604030504040204" pitchFamily="34" charset="0"/>
              <a:ea typeface="Verdana" panose="020B0604030504040204" pitchFamily="34" charset="0"/>
              <a:cs typeface="Arial" panose="020B0604020202020204" pitchFamily="34" charset="0"/>
            </a:endParaRPr>
          </a:p>
          <a:p>
            <a:pPr marR="0" lvl="0">
              <a:lnSpc>
                <a:spcPct val="115000"/>
              </a:lnSpc>
              <a:spcBef>
                <a:spcPts val="0"/>
              </a:spcBef>
              <a:spcAft>
                <a:spcPts val="0"/>
              </a:spcAft>
              <a:buSzPts val="1100"/>
            </a:pPr>
            <a:endParaRPr lang="en-US" sz="12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988055" y="4391599"/>
            <a:ext cx="3147236" cy="2328330"/>
          </a:xfrm>
          <a:prstGeom prst="rect">
            <a:avLst/>
          </a:prstGeom>
          <a:ln w="12700">
            <a:noFill/>
            <a:prstDash val="dash"/>
          </a:ln>
        </p:spPr>
        <p:txBody>
          <a:bodyPr wrap="square" lIns="45720" rIns="45720">
            <a:spAutoFit/>
          </a:bodyPr>
          <a:lstStyle/>
          <a:p>
            <a:pPr marL="0" marR="0" lvl="2" indent="-257175">
              <a:lnSpc>
                <a:spcPct val="115000"/>
              </a:lnSpc>
              <a:spcBef>
                <a:spcPts val="0"/>
              </a:spcBef>
              <a:spcAft>
                <a:spcPts val="600"/>
              </a:spcAft>
              <a:buSzPts val="1100"/>
            </a:pPr>
            <a:r>
              <a:rPr lang="en-US" sz="1200" b="1">
                <a:solidFill>
                  <a:schemeClr val="tx2"/>
                </a:solidFill>
                <a:latin typeface="Verdana" panose="020B0604030504040204" pitchFamily="34" charset="0"/>
                <a:ea typeface="Verdana" panose="020B0604030504040204" pitchFamily="34" charset="0"/>
                <a:cs typeface="Arial" panose="020B0604020202020204" pitchFamily="34" charset="0"/>
              </a:rPr>
              <a:t>Logistics Data Service (LDS) </a:t>
            </a:r>
          </a:p>
          <a:p>
            <a:pPr marL="0" marR="0" lvl="2" indent="-257175">
              <a:lnSpc>
                <a:spcPct val="115000"/>
              </a:lnSpc>
              <a:spcBef>
                <a:spcPts val="0"/>
              </a:spcBef>
              <a:spcAft>
                <a:spcPts val="600"/>
              </a:spcAft>
              <a:buSzPts val="1100"/>
            </a:pPr>
            <a:r>
              <a:rPr lang="en-US" sz="1100">
                <a:solidFill>
                  <a:schemeClr val="tx2"/>
                </a:solidFill>
              </a:rPr>
              <a:t>seeks to meet the Marine Corps’ needs as defined in the 38th Commandant’s Planning Guidance (CPG) to make strategic investments in data science, machine learning and artificial intelligence.  To that end LDS has partnered with Marine Corps’ Business Operations Support Service (MCBOSS) to provide secure Amazon Web Services (AWS) Government (GOV) Cloud hosting site to ingest, store and serve the Marine Corps’ Logistics data from a core platform.</a:t>
            </a:r>
          </a:p>
        </p:txBody>
      </p:sp>
      <p:sp>
        <p:nvSpPr>
          <p:cNvPr id="10" name="Rectangle 9"/>
          <p:cNvSpPr/>
          <p:nvPr/>
        </p:nvSpPr>
        <p:spPr>
          <a:xfrm>
            <a:off x="357020" y="4004567"/>
            <a:ext cx="8698831" cy="42749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solidFill>
                  <a:schemeClr val="tx2"/>
                </a:solidFill>
              </a:rPr>
              <a:t>PdM</a:t>
            </a:r>
            <a:r>
              <a:rPr lang="en-US" b="1">
                <a:solidFill>
                  <a:schemeClr val="tx2"/>
                </a:solidFill>
              </a:rPr>
              <a:t> DE&amp;I &amp; Team</a:t>
            </a:r>
          </a:p>
        </p:txBody>
      </p:sp>
      <p:sp>
        <p:nvSpPr>
          <p:cNvPr id="6" name="Title 5"/>
          <p:cNvSpPr>
            <a:spLocks noGrp="1"/>
          </p:cNvSpPr>
          <p:nvPr>
            <p:ph type="title"/>
          </p:nvPr>
        </p:nvSpPr>
        <p:spPr/>
        <p:txBody>
          <a:bodyPr/>
          <a:lstStyle/>
          <a:p>
            <a:r>
              <a:rPr lang="en-US" dirty="0">
                <a:solidFill>
                  <a:schemeClr val="tx2"/>
                </a:solidFill>
              </a:rPr>
              <a:t>	</a:t>
            </a:r>
            <a:r>
              <a:rPr lang="en-US" dirty="0" err="1">
                <a:solidFill>
                  <a:schemeClr val="tx2"/>
                </a:solidFill>
              </a:rPr>
              <a:t>PdM</a:t>
            </a:r>
            <a:r>
              <a:rPr lang="en-US" dirty="0">
                <a:solidFill>
                  <a:schemeClr val="tx2"/>
                </a:solidFill>
              </a:rPr>
              <a:t> Data Environment &amp; Integration (DE&amp;I)</a:t>
            </a:r>
          </a:p>
        </p:txBody>
      </p:sp>
      <p:sp>
        <p:nvSpPr>
          <p:cNvPr id="2" name="Slide Number Placeholder 1"/>
          <p:cNvSpPr>
            <a:spLocks noGrp="1"/>
          </p:cNvSpPr>
          <p:nvPr>
            <p:ph type="sldNum" sz="quarter" idx="12"/>
          </p:nvPr>
        </p:nvSpPr>
        <p:spPr/>
        <p:txBody>
          <a:bodyPr/>
          <a:lstStyle/>
          <a:p>
            <a:fld id="{301B5984-2908-4E89-BC86-622C0C250C78}" type="slidenum">
              <a:rPr lang="en-US" dirty="0" smtClean="0">
                <a:solidFill>
                  <a:schemeClr val="tx2"/>
                </a:solidFill>
              </a:rPr>
              <a:pPr/>
              <a:t>7</a:t>
            </a:fld>
            <a:endParaRPr lang="en-US" dirty="0">
              <a:solidFill>
                <a:schemeClr val="tx2"/>
              </a:solidFill>
            </a:endParaRPr>
          </a:p>
        </p:txBody>
      </p:sp>
      <p:pic>
        <p:nvPicPr>
          <p:cNvPr id="11" name="Picture 10"/>
          <p:cNvPicPr>
            <a:picLocks noChangeAspect="1"/>
          </p:cNvPicPr>
          <p:nvPr/>
        </p:nvPicPr>
        <p:blipFill>
          <a:blip r:embed="rId4"/>
          <a:stretch>
            <a:fillRect/>
          </a:stretch>
        </p:blipFill>
        <p:spPr>
          <a:xfrm>
            <a:off x="6621136" y="1202070"/>
            <a:ext cx="2310584" cy="2743438"/>
          </a:xfrm>
          <a:prstGeom prst="rect">
            <a:avLst/>
          </a:prstGeom>
        </p:spPr>
      </p:pic>
    </p:spTree>
    <p:extLst>
      <p:ext uri="{BB962C8B-B14F-4D97-AF65-F5344CB8AC3E}">
        <p14:creationId xmlns:p14="http://schemas.microsoft.com/office/powerpoint/2010/main" val="19648810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70641B-59DA-2EAA-3DCA-D8D4C65B99F8}"/>
              </a:ext>
            </a:extLst>
          </p:cNvPr>
          <p:cNvSpPr txBox="1"/>
          <p:nvPr/>
        </p:nvSpPr>
        <p:spPr>
          <a:xfrm>
            <a:off x="2560320" y="273948"/>
            <a:ext cx="5669280" cy="461665"/>
          </a:xfrm>
          <a:prstGeom prst="rect">
            <a:avLst/>
          </a:prstGeom>
          <a:noFill/>
        </p:spPr>
        <p:txBody>
          <a:bodyPr wrap="square" rtlCol="0">
            <a:spAutoFit/>
          </a:bodyPr>
          <a:lstStyle/>
          <a:p>
            <a:pPr algn="r"/>
            <a:r>
              <a:rPr lang="en-US" sz="2400" dirty="0">
                <a:solidFill>
                  <a:schemeClr val="tx2"/>
                </a:solidFill>
                <a:latin typeface="Arial" panose="020B0604020202020204" pitchFamily="34" charset="0"/>
                <a:cs typeface="Arial" panose="020B0604020202020204" pitchFamily="34" charset="0"/>
              </a:rPr>
              <a:t>TDM Architecture and Engineering </a:t>
            </a:r>
          </a:p>
        </p:txBody>
      </p:sp>
      <p:sp>
        <p:nvSpPr>
          <p:cNvPr id="5" name="TextBox 4">
            <a:extLst>
              <a:ext uri="{FF2B5EF4-FFF2-40B4-BE49-F238E27FC236}">
                <a16:creationId xmlns:a16="http://schemas.microsoft.com/office/drawing/2014/main" id="{87F716B6-4FA0-7FBD-9155-BB6FBCF91CA8}"/>
              </a:ext>
            </a:extLst>
          </p:cNvPr>
          <p:cNvSpPr txBox="1"/>
          <p:nvPr/>
        </p:nvSpPr>
        <p:spPr>
          <a:xfrm>
            <a:off x="432842" y="5483947"/>
            <a:ext cx="7833360" cy="1169551"/>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MCBOSS PaaS leveraged for Stage and Production environments.</a:t>
            </a:r>
          </a:p>
          <a:p>
            <a:pPr marL="285750" indent="-285750">
              <a:buFont typeface="Arial" panose="020B0604020202020204" pitchFamily="34" charset="0"/>
              <a:buChar char="•"/>
            </a:pP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Development occurs in the Appian Cloud.</a:t>
            </a:r>
          </a:p>
          <a:p>
            <a:pPr marL="285750" indent="-285750">
              <a:buFont typeface="Arial" panose="020B0604020202020204" pitchFamily="34" charset="0"/>
              <a:buChar char="•"/>
            </a:pP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Configuration file deployments occur as needed, but minimum biweekly.</a:t>
            </a:r>
          </a:p>
          <a:p>
            <a:pPr marL="285750" indent="-285750">
              <a:buFont typeface="Arial" panose="020B0604020202020204" pitchFamily="34" charset="0"/>
              <a:buChar char="•"/>
            </a:pP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Multiple tools leveraged to automate the </a:t>
            </a:r>
            <a:r>
              <a:rPr lang="en-US" sz="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DevSecOps</a:t>
            </a: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 Pipeline </a:t>
            </a:r>
          </a:p>
          <a:p>
            <a:pPr marL="285750" indent="-285750">
              <a:buFont typeface="Arial" panose="020B0604020202020204" pitchFamily="34" charset="0"/>
              <a:buChar char="•"/>
            </a:pPr>
            <a:r>
              <a:rPr lang="en-US" sz="1400" dirty="0">
                <a:solidFill>
                  <a:schemeClr val="tx2"/>
                </a:solidFill>
                <a:latin typeface="Arial" panose="020B0604020202020204" pitchFamily="34" charset="0"/>
                <a:ea typeface="Times New Roman" panose="02020603050405020304" pitchFamily="18" charset="0"/>
                <a:cs typeface="Arial" panose="020B0604020202020204" pitchFamily="34" charset="0"/>
              </a:rPr>
              <a:t>Testing/Quality Assurance is a discipline executed during all phases and processes.</a:t>
            </a:r>
          </a:p>
        </p:txBody>
      </p:sp>
      <p:pic>
        <p:nvPicPr>
          <p:cNvPr id="11" name="Picture 10">
            <a:extLst>
              <a:ext uri="{FF2B5EF4-FFF2-40B4-BE49-F238E27FC236}">
                <a16:creationId xmlns:a16="http://schemas.microsoft.com/office/drawing/2014/main" id="{3DCEC0A5-81D0-4081-B32D-BF51E7A82236}"/>
              </a:ext>
            </a:extLst>
          </p:cNvPr>
          <p:cNvPicPr>
            <a:picLocks noChangeAspect="1"/>
          </p:cNvPicPr>
          <p:nvPr/>
        </p:nvPicPr>
        <p:blipFill>
          <a:blip r:embed="rId3"/>
          <a:stretch>
            <a:fillRect/>
          </a:stretch>
        </p:blipFill>
        <p:spPr>
          <a:xfrm>
            <a:off x="432842" y="1156424"/>
            <a:ext cx="7979638" cy="4404690"/>
          </a:xfrm>
          <a:prstGeom prst="rect">
            <a:avLst/>
          </a:prstGeom>
        </p:spPr>
      </p:pic>
    </p:spTree>
    <p:extLst>
      <p:ext uri="{BB962C8B-B14F-4D97-AF65-F5344CB8AC3E}">
        <p14:creationId xmlns:p14="http://schemas.microsoft.com/office/powerpoint/2010/main" val="2485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328778-94CE-4071-A4CD-01AB2BB0A12A}"/>
              </a:ext>
            </a:extLst>
          </p:cNvPr>
          <p:cNvSpPr txBox="1"/>
          <p:nvPr/>
        </p:nvSpPr>
        <p:spPr>
          <a:xfrm>
            <a:off x="2786064" y="299872"/>
            <a:ext cx="5449874" cy="461665"/>
          </a:xfrm>
          <a:prstGeom prst="rect">
            <a:avLst/>
          </a:prstGeom>
          <a:noFill/>
        </p:spPr>
        <p:txBody>
          <a:bodyPr wrap="square" rtlCol="0">
            <a:spAutoFit/>
          </a:bodyPr>
          <a:lstStyle/>
          <a:p>
            <a:pPr algn="r"/>
            <a:r>
              <a:rPr lang="en-US" sz="2400" dirty="0">
                <a:solidFill>
                  <a:schemeClr val="tx2"/>
                </a:solidFill>
                <a:latin typeface="Arial" panose="020B0604020202020204" pitchFamily="34" charset="0"/>
                <a:cs typeface="Arial" panose="020B0604020202020204" pitchFamily="34" charset="0"/>
              </a:rPr>
              <a:t>TDM Strategic Roadmap</a:t>
            </a:r>
          </a:p>
        </p:txBody>
      </p:sp>
      <p:sp>
        <p:nvSpPr>
          <p:cNvPr id="5" name="TextBox 4">
            <a:extLst>
              <a:ext uri="{FF2B5EF4-FFF2-40B4-BE49-F238E27FC236}">
                <a16:creationId xmlns:a16="http://schemas.microsoft.com/office/drawing/2014/main" id="{DAD54A48-186F-F3E9-29EB-B61C7D0DB1DF}"/>
              </a:ext>
            </a:extLst>
          </p:cNvPr>
          <p:cNvSpPr txBox="1"/>
          <p:nvPr/>
        </p:nvSpPr>
        <p:spPr>
          <a:xfrm>
            <a:off x="7562836" y="1479895"/>
            <a:ext cx="1581163" cy="2123658"/>
          </a:xfrm>
          <a:prstGeom prst="rect">
            <a:avLst/>
          </a:prstGeom>
          <a:noFill/>
        </p:spPr>
        <p:txBody>
          <a:bodyPr wrap="square" rtlCol="0">
            <a:spAutoFit/>
          </a:bodyPr>
          <a:lstStyle/>
          <a:p>
            <a:r>
              <a:rPr lang="en-US" sz="1200" dirty="0">
                <a:solidFill>
                  <a:schemeClr val="bg1"/>
                </a:solidFill>
                <a:latin typeface="Arial" panose="020B0604020202020204" pitchFamily="34" charset="0"/>
                <a:ea typeface="Times New Roman" panose="02020603050405020304" pitchFamily="18" charset="0"/>
                <a:cs typeface="Arial" panose="020B0604020202020204" pitchFamily="34" charset="0"/>
              </a:rPr>
              <a:t>FY23 and beyond includes the design and integration of future Product Support Elements (PSE) and management functions based on team capacity and the priorities of our stakeholders.</a:t>
            </a:r>
            <a:endParaRPr lang="en-US" sz="1200" dirty="0">
              <a:solidFill>
                <a:schemeClr val="bg1"/>
              </a:solidFill>
              <a:latin typeface="Arial" panose="020B0604020202020204" pitchFamily="34" charset="0"/>
              <a:cs typeface="Arial" panose="020B0604020202020204" pitchFamily="34" charset="0"/>
            </a:endParaRPr>
          </a:p>
        </p:txBody>
      </p:sp>
      <p:sp>
        <p:nvSpPr>
          <p:cNvPr id="8" name="Freeform 207">
            <a:extLst>
              <a:ext uri="{FF2B5EF4-FFF2-40B4-BE49-F238E27FC236}">
                <a16:creationId xmlns:a16="http://schemas.microsoft.com/office/drawing/2014/main" id="{16DBAAF7-9BBF-BBB6-71A4-C7320C1B682C}"/>
              </a:ext>
            </a:extLst>
          </p:cNvPr>
          <p:cNvSpPr>
            <a:spLocks noEditPoints="1"/>
          </p:cNvSpPr>
          <p:nvPr/>
        </p:nvSpPr>
        <p:spPr bwMode="auto">
          <a:xfrm flipH="1">
            <a:off x="7364569" y="1519438"/>
            <a:ext cx="209273" cy="167561"/>
          </a:xfrm>
          <a:custGeom>
            <a:avLst/>
            <a:gdLst>
              <a:gd name="T0" fmla="*/ 9 w 31"/>
              <a:gd name="T1" fmla="*/ 21 h 30"/>
              <a:gd name="T2" fmla="*/ 10 w 31"/>
              <a:gd name="T3" fmla="*/ 22 h 30"/>
              <a:gd name="T4" fmla="*/ 10 w 31"/>
              <a:gd name="T5" fmla="*/ 23 h 30"/>
              <a:gd name="T6" fmla="*/ 3 w 31"/>
              <a:gd name="T7" fmla="*/ 30 h 30"/>
              <a:gd name="T8" fmla="*/ 3 w 31"/>
              <a:gd name="T9" fmla="*/ 30 h 30"/>
              <a:gd name="T10" fmla="*/ 1 w 31"/>
              <a:gd name="T11" fmla="*/ 29 h 30"/>
              <a:gd name="T12" fmla="*/ 1 w 31"/>
              <a:gd name="T13" fmla="*/ 29 h 30"/>
              <a:gd name="T14" fmla="*/ 1 w 31"/>
              <a:gd name="T15" fmla="*/ 28 h 30"/>
              <a:gd name="T16" fmla="*/ 8 w 31"/>
              <a:gd name="T17" fmla="*/ 21 h 30"/>
              <a:gd name="T18" fmla="*/ 9 w 31"/>
              <a:gd name="T19" fmla="*/ 21 h 30"/>
              <a:gd name="T20" fmla="*/ 20 w 31"/>
              <a:gd name="T21" fmla="*/ 3 h 30"/>
              <a:gd name="T22" fmla="*/ 20 w 31"/>
              <a:gd name="T23" fmla="*/ 3 h 30"/>
              <a:gd name="T24" fmla="*/ 19 w 31"/>
              <a:gd name="T25" fmla="*/ 5 h 30"/>
              <a:gd name="T26" fmla="*/ 19 w 31"/>
              <a:gd name="T27" fmla="*/ 6 h 30"/>
              <a:gd name="T28" fmla="*/ 18 w 31"/>
              <a:gd name="T29" fmla="*/ 9 h 30"/>
              <a:gd name="T30" fmla="*/ 12 w 31"/>
              <a:gd name="T31" fmla="*/ 12 h 30"/>
              <a:gd name="T32" fmla="*/ 5 w 31"/>
              <a:gd name="T33" fmla="*/ 14 h 30"/>
              <a:gd name="T34" fmla="*/ 4 w 31"/>
              <a:gd name="T35" fmla="*/ 14 h 30"/>
              <a:gd name="T36" fmla="*/ 4 w 31"/>
              <a:gd name="T37" fmla="*/ 15 h 30"/>
              <a:gd name="T38" fmla="*/ 16 w 31"/>
              <a:gd name="T39" fmla="*/ 27 h 30"/>
              <a:gd name="T40" fmla="*/ 17 w 31"/>
              <a:gd name="T41" fmla="*/ 27 h 30"/>
              <a:gd name="T42" fmla="*/ 17 w 31"/>
              <a:gd name="T43" fmla="*/ 27 h 30"/>
              <a:gd name="T44" fmla="*/ 19 w 31"/>
              <a:gd name="T45" fmla="*/ 19 h 30"/>
              <a:gd name="T46" fmla="*/ 22 w 31"/>
              <a:gd name="T47" fmla="*/ 13 h 30"/>
              <a:gd name="T48" fmla="*/ 25 w 31"/>
              <a:gd name="T49" fmla="*/ 12 h 30"/>
              <a:gd name="T50" fmla="*/ 26 w 31"/>
              <a:gd name="T51" fmla="*/ 12 h 30"/>
              <a:gd name="T52" fmla="*/ 28 w 31"/>
              <a:gd name="T53" fmla="*/ 11 h 30"/>
              <a:gd name="T54" fmla="*/ 28 w 31"/>
              <a:gd name="T55" fmla="*/ 11 h 30"/>
              <a:gd name="T56" fmla="*/ 20 w 31"/>
              <a:gd name="T57" fmla="*/ 3 h 30"/>
              <a:gd name="T58" fmla="*/ 14 w 31"/>
              <a:gd name="T59" fmla="*/ 15 h 30"/>
              <a:gd name="T60" fmla="*/ 9 w 31"/>
              <a:gd name="T61" fmla="*/ 14 h 30"/>
              <a:gd name="T62" fmla="*/ 15 w 31"/>
              <a:gd name="T63" fmla="*/ 20 h 30"/>
              <a:gd name="T64" fmla="*/ 14 w 31"/>
              <a:gd name="T65" fmla="*/ 15 h 30"/>
              <a:gd name="T66" fmla="*/ 24 w 31"/>
              <a:gd name="T67" fmla="*/ 4 h 30"/>
              <a:gd name="T68" fmla="*/ 25 w 31"/>
              <a:gd name="T69" fmla="*/ 7 h 30"/>
              <a:gd name="T70" fmla="*/ 21 w 31"/>
              <a:gd name="T71" fmla="*/ 4 h 30"/>
              <a:gd name="T72" fmla="*/ 24 w 31"/>
              <a:gd name="T7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0">
                <a:moveTo>
                  <a:pt x="9" y="21"/>
                </a:moveTo>
                <a:cubicBezTo>
                  <a:pt x="10" y="22"/>
                  <a:pt x="10" y="22"/>
                  <a:pt x="10" y="22"/>
                </a:cubicBezTo>
                <a:cubicBezTo>
                  <a:pt x="11" y="22"/>
                  <a:pt x="11" y="23"/>
                  <a:pt x="10" y="23"/>
                </a:cubicBezTo>
                <a:cubicBezTo>
                  <a:pt x="3" y="30"/>
                  <a:pt x="3" y="30"/>
                  <a:pt x="3" y="30"/>
                </a:cubicBezTo>
                <a:cubicBezTo>
                  <a:pt x="3" y="30"/>
                  <a:pt x="3" y="30"/>
                  <a:pt x="3" y="30"/>
                </a:cubicBezTo>
                <a:cubicBezTo>
                  <a:pt x="1" y="29"/>
                  <a:pt x="1" y="29"/>
                  <a:pt x="1" y="29"/>
                </a:cubicBezTo>
                <a:cubicBezTo>
                  <a:pt x="1" y="29"/>
                  <a:pt x="1" y="29"/>
                  <a:pt x="1" y="29"/>
                </a:cubicBezTo>
                <a:cubicBezTo>
                  <a:pt x="0" y="29"/>
                  <a:pt x="1" y="29"/>
                  <a:pt x="1" y="28"/>
                </a:cubicBezTo>
                <a:cubicBezTo>
                  <a:pt x="8" y="21"/>
                  <a:pt x="8" y="21"/>
                  <a:pt x="8" y="21"/>
                </a:cubicBezTo>
                <a:cubicBezTo>
                  <a:pt x="8" y="21"/>
                  <a:pt x="9" y="21"/>
                  <a:pt x="9" y="21"/>
                </a:cubicBezTo>
                <a:close/>
                <a:moveTo>
                  <a:pt x="20" y="3"/>
                </a:moveTo>
                <a:cubicBezTo>
                  <a:pt x="20" y="3"/>
                  <a:pt x="20" y="3"/>
                  <a:pt x="20" y="3"/>
                </a:cubicBezTo>
                <a:cubicBezTo>
                  <a:pt x="19" y="3"/>
                  <a:pt x="19" y="4"/>
                  <a:pt x="19" y="5"/>
                </a:cubicBezTo>
                <a:cubicBezTo>
                  <a:pt x="19" y="5"/>
                  <a:pt x="19" y="6"/>
                  <a:pt x="19" y="6"/>
                </a:cubicBezTo>
                <a:cubicBezTo>
                  <a:pt x="19" y="7"/>
                  <a:pt x="19" y="8"/>
                  <a:pt x="18" y="9"/>
                </a:cubicBezTo>
                <a:cubicBezTo>
                  <a:pt x="17" y="10"/>
                  <a:pt x="14" y="13"/>
                  <a:pt x="12" y="12"/>
                </a:cubicBezTo>
                <a:cubicBezTo>
                  <a:pt x="10" y="11"/>
                  <a:pt x="6" y="12"/>
                  <a:pt x="5" y="14"/>
                </a:cubicBezTo>
                <a:cubicBezTo>
                  <a:pt x="4" y="14"/>
                  <a:pt x="4" y="14"/>
                  <a:pt x="4" y="14"/>
                </a:cubicBezTo>
                <a:cubicBezTo>
                  <a:pt x="4" y="14"/>
                  <a:pt x="4" y="14"/>
                  <a:pt x="4" y="15"/>
                </a:cubicBezTo>
                <a:cubicBezTo>
                  <a:pt x="16" y="27"/>
                  <a:pt x="16" y="27"/>
                  <a:pt x="16" y="27"/>
                </a:cubicBezTo>
                <a:cubicBezTo>
                  <a:pt x="17" y="27"/>
                  <a:pt x="17" y="27"/>
                  <a:pt x="17" y="27"/>
                </a:cubicBezTo>
                <a:cubicBezTo>
                  <a:pt x="17" y="27"/>
                  <a:pt x="17" y="27"/>
                  <a:pt x="17" y="27"/>
                </a:cubicBezTo>
                <a:cubicBezTo>
                  <a:pt x="19" y="25"/>
                  <a:pt x="20" y="21"/>
                  <a:pt x="19" y="19"/>
                </a:cubicBezTo>
                <a:cubicBezTo>
                  <a:pt x="18" y="17"/>
                  <a:pt x="21" y="14"/>
                  <a:pt x="22" y="13"/>
                </a:cubicBezTo>
                <a:cubicBezTo>
                  <a:pt x="23" y="12"/>
                  <a:pt x="24" y="12"/>
                  <a:pt x="25" y="12"/>
                </a:cubicBezTo>
                <a:cubicBezTo>
                  <a:pt x="26" y="12"/>
                  <a:pt x="26" y="12"/>
                  <a:pt x="26" y="12"/>
                </a:cubicBezTo>
                <a:cubicBezTo>
                  <a:pt x="27" y="12"/>
                  <a:pt x="28" y="12"/>
                  <a:pt x="28" y="11"/>
                </a:cubicBezTo>
                <a:cubicBezTo>
                  <a:pt x="28" y="11"/>
                  <a:pt x="28" y="11"/>
                  <a:pt x="28" y="11"/>
                </a:cubicBezTo>
                <a:cubicBezTo>
                  <a:pt x="31" y="8"/>
                  <a:pt x="23" y="0"/>
                  <a:pt x="20" y="3"/>
                </a:cubicBezTo>
                <a:close/>
                <a:moveTo>
                  <a:pt x="14" y="15"/>
                </a:moveTo>
                <a:cubicBezTo>
                  <a:pt x="10" y="11"/>
                  <a:pt x="8" y="13"/>
                  <a:pt x="9" y="14"/>
                </a:cubicBezTo>
                <a:cubicBezTo>
                  <a:pt x="15" y="20"/>
                  <a:pt x="15" y="20"/>
                  <a:pt x="15" y="20"/>
                </a:cubicBezTo>
                <a:cubicBezTo>
                  <a:pt x="15" y="21"/>
                  <a:pt x="18" y="19"/>
                  <a:pt x="14" y="15"/>
                </a:cubicBezTo>
                <a:close/>
                <a:moveTo>
                  <a:pt x="24" y="4"/>
                </a:moveTo>
                <a:cubicBezTo>
                  <a:pt x="26" y="6"/>
                  <a:pt x="26" y="7"/>
                  <a:pt x="25" y="7"/>
                </a:cubicBezTo>
                <a:cubicBezTo>
                  <a:pt x="24" y="8"/>
                  <a:pt x="20" y="4"/>
                  <a:pt x="21" y="4"/>
                </a:cubicBezTo>
                <a:cubicBezTo>
                  <a:pt x="21" y="3"/>
                  <a:pt x="23" y="4"/>
                  <a:pt x="24" y="4"/>
                </a:cubicBezTo>
                <a:close/>
              </a:path>
            </a:pathLst>
          </a:custGeom>
          <a:solidFill>
            <a:srgbClr val="F19D19"/>
          </a:solidFill>
          <a:ln>
            <a:noFill/>
          </a:ln>
        </p:spPr>
        <p:txBody>
          <a:bodyPr vert="horz" wrap="square" lIns="91417" tIns="45708" rIns="91417" bIns="45708"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400">
              <a:solidFill>
                <a:prstClr val="black"/>
              </a:solidFill>
              <a:latin typeface="Arial" panose="020B0604020202020204" pitchFamily="34" charset="0"/>
              <a:cs typeface="Arial" panose="020B0604020202020204" pitchFamily="34" charset="0"/>
            </a:endParaRPr>
          </a:p>
        </p:txBody>
      </p:sp>
      <p:pic>
        <p:nvPicPr>
          <p:cNvPr id="4" name="Picture 3" descr="Timeline">
            <a:extLst>
              <a:ext uri="{FF2B5EF4-FFF2-40B4-BE49-F238E27FC236}">
                <a16:creationId xmlns:a16="http://schemas.microsoft.com/office/drawing/2014/main" id="{C3F890FA-422D-F489-F752-B7C42609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13" y="1275598"/>
            <a:ext cx="8573128" cy="5125202"/>
          </a:xfrm>
          <a:prstGeom prst="rect">
            <a:avLst/>
          </a:prstGeom>
          <a:ln w="38100">
            <a:solidFill>
              <a:srgbClr val="004481"/>
            </a:solidFill>
          </a:ln>
        </p:spPr>
      </p:pic>
    </p:spTree>
    <p:extLst>
      <p:ext uri="{BB962C8B-B14F-4D97-AF65-F5344CB8AC3E}">
        <p14:creationId xmlns:p14="http://schemas.microsoft.com/office/powerpoint/2010/main" val="3204812797"/>
      </p:ext>
    </p:extLst>
  </p:cSld>
  <p:clrMapOvr>
    <a:masterClrMapping/>
  </p:clrMapOvr>
</p:sld>
</file>

<file path=ppt/theme/theme1.xml><?xml version="1.0" encoding="utf-8"?>
<a:theme xmlns:a="http://schemas.openxmlformats.org/drawingml/2006/main" name="6_standard black an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0911FDA-62DC-4F91-9AF8-AC203D9D9752}" vid="{68964685-2B27-49B3-8C56-360F352CAFE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2C16DA464504D8F14C5D94BCC44BF" ma:contentTypeVersion="2" ma:contentTypeDescription="Create a new document." ma:contentTypeScope="" ma:versionID="0e2ea596a092890f099b9cdb635e74c5">
  <xsd:schema xmlns:xsd="http://www.w3.org/2001/XMLSchema" xmlns:xs="http://www.w3.org/2001/XMLSchema" xmlns:p="http://schemas.microsoft.com/office/2006/metadata/properties" xmlns:ns2="747c3b19-1eaf-4981-8849-ec06016ad8f3" targetNamespace="http://schemas.microsoft.com/office/2006/metadata/properties" ma:root="true" ma:fieldsID="300de7ad58e6d45833e5ba1881030f37" ns2:_="">
    <xsd:import namespace="747c3b19-1eaf-4981-8849-ec06016ad8f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c3b19-1eaf-4981-8849-ec06016ad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F8D5B0-5D48-4FC0-A420-F5934E2C9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c3b19-1eaf-4981-8849-ec06016ad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3B68EE-EE15-436D-AC9F-FAFB5EDC97FF}">
  <ds:schemaRefs>
    <ds:schemaRef ds:uri="http://schemas.microsoft.com/sharepoint/v3/contenttype/forms"/>
  </ds:schemaRefs>
</ds:datastoreItem>
</file>

<file path=customXml/itemProps3.xml><?xml version="1.0" encoding="utf-8"?>
<ds:datastoreItem xmlns:ds="http://schemas.openxmlformats.org/officeDocument/2006/customXml" ds:itemID="{15622110-7269-4C5E-AE1E-CA7DEF822B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7c3b19-1eaf-4981-8849-ec06016ad8f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PMW 230 Template</Template>
  <TotalTime>2920</TotalTime>
  <Words>2023</Words>
  <Application>Microsoft Office PowerPoint</Application>
  <PresentationFormat>On-screen Show (4:3)</PresentationFormat>
  <Paragraphs>276</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6_standard black and white</vt:lpstr>
      <vt:lpstr>PM LI2S-MC Overview</vt:lpstr>
      <vt:lpstr>Mission Statement</vt:lpstr>
      <vt:lpstr>LI2S-MC Organization Chart </vt:lpstr>
      <vt:lpstr>PM LI2S-MC Portfolio Roadmap</vt:lpstr>
      <vt:lpstr> PdM Global Combat Support System – Marine Corps (GCSS-MC)</vt:lpstr>
      <vt:lpstr>GCSS-MC Overview (cont’d)</vt:lpstr>
      <vt:lpstr> PdM Data Environment &amp; Integration (DE&amp;I)</vt:lpstr>
      <vt:lpstr>PowerPoint Presentation</vt:lpstr>
      <vt:lpstr>PowerPoint Presentation</vt:lpstr>
      <vt:lpstr>Logistics Data Services (LDS)</vt:lpstr>
      <vt:lpstr>DDIL MC Log</vt:lpstr>
      <vt:lpstr>UIIDS</vt:lpstr>
      <vt:lpstr>PdM Tactical Logistics Systems (TLS)</vt:lpstr>
      <vt:lpstr>MLS2 Architecture</vt:lpstr>
      <vt:lpstr>MLS2 Innovation Component Architecture</vt:lpstr>
      <vt:lpstr>PowerPoint Presentation</vt:lpstr>
      <vt:lpstr>PowerPoint Presentation</vt:lpstr>
      <vt:lpstr>Opportunities</vt:lpstr>
      <vt:lpstr>MAGTF Logistics Support Systems (MLS2)</vt:lpstr>
      <vt:lpstr>Garrison &amp; Tactical Operations Support (GTOS)</vt:lpstr>
      <vt:lpstr>Program Office Support Services</vt:lpstr>
      <vt:lpstr>GCSS-MC Post-Deployment Support Services (PDSS)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john.d.burrow</dc:creator>
  <cp:lastModifiedBy>Toth CIV Margaret Anne</cp:lastModifiedBy>
  <cp:revision>119</cp:revision>
  <cp:lastPrinted>2021-01-09T01:53:14Z</cp:lastPrinted>
  <dcterms:created xsi:type="dcterms:W3CDTF">2011-05-06T17:49:05Z</dcterms:created>
  <dcterms:modified xsi:type="dcterms:W3CDTF">2022-11-21T21:09:38Z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0x0101006382C16DA464504D8F14C5D94BCC44BF</vt:lpwstr>
  </property>
  <property fmtid="{D5CDD505-2E9C-101B-9397-08002B2CF9AE}" pid="3" name="MediaServiceImageTags">
    <vt:lpwstr/>
  </property>
</Properties>
</file>