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4" r:id="rId5"/>
    <p:sldId id="323" r:id="rId6"/>
    <p:sldId id="318" r:id="rId7"/>
    <p:sldId id="333" r:id="rId8"/>
    <p:sldId id="334" r:id="rId9"/>
    <p:sldId id="335" r:id="rId10"/>
    <p:sldId id="329" r:id="rId11"/>
  </p:sldIdLst>
  <p:sldSz cx="9144000" cy="5143500" type="screen16x9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DE0F71-F1E7-4479-BAFC-B300C34B03A0}">
          <p14:sldIdLst>
            <p14:sldId id="264"/>
            <p14:sldId id="323"/>
            <p14:sldId id="318"/>
            <p14:sldId id="333"/>
            <p14:sldId id="334"/>
            <p14:sldId id="335"/>
            <p14:sldId id="329"/>
          </p14:sldIdLst>
        </p14:section>
        <p14:section name="BACK UP" id="{D6CEC1A0-EA96-4E06-ADDE-70CCE8902FC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6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A65AC"/>
    <a:srgbClr val="000032"/>
    <a:srgbClr val="960E20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8329" autoAdjust="0"/>
  </p:normalViewPr>
  <p:slideViewPr>
    <p:cSldViewPr>
      <p:cViewPr varScale="1">
        <p:scale>
          <a:sx n="83" d="100"/>
          <a:sy n="83" d="100"/>
        </p:scale>
        <p:origin x="1044" y="84"/>
      </p:cViewPr>
      <p:guideLst>
        <p:guide orient="horz" pos="286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0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C4858-5D0B-4A35-B26D-04E874B67D00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4438B-2CA4-45CA-BDB3-852AD1080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7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1155"/>
          </a:xfrm>
          <a:prstGeom prst="rect">
            <a:avLst/>
          </a:prstGeom>
        </p:spPr>
        <p:txBody>
          <a:bodyPr vert="horz" lIns="104525" tIns="52263" rIns="104525" bIns="52263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1"/>
            <a:ext cx="4033943" cy="351155"/>
          </a:xfrm>
          <a:prstGeom prst="rect">
            <a:avLst/>
          </a:prstGeom>
        </p:spPr>
        <p:txBody>
          <a:bodyPr vert="horz" lIns="104525" tIns="52263" rIns="104525" bIns="52263" rtlCol="0"/>
          <a:lstStyle>
            <a:lvl1pPr algn="r">
              <a:defRPr sz="1400"/>
            </a:lvl1pPr>
          </a:lstStyle>
          <a:p>
            <a:fld id="{88F17864-09DC-44DF-BBAD-C36943F255A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7888"/>
            <a:ext cx="42164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525" tIns="52263" rIns="104525" bIns="522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325"/>
            <a:ext cx="7447280" cy="2765888"/>
          </a:xfrm>
          <a:prstGeom prst="rect">
            <a:avLst/>
          </a:prstGeom>
        </p:spPr>
        <p:txBody>
          <a:bodyPr vert="horz" lIns="104525" tIns="52263" rIns="104525" bIns="5226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1946"/>
            <a:ext cx="4033943" cy="351155"/>
          </a:xfrm>
          <a:prstGeom prst="rect">
            <a:avLst/>
          </a:prstGeom>
        </p:spPr>
        <p:txBody>
          <a:bodyPr vert="horz" lIns="104525" tIns="52263" rIns="104525" bIns="52263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1946"/>
            <a:ext cx="4033943" cy="351155"/>
          </a:xfrm>
          <a:prstGeom prst="rect">
            <a:avLst/>
          </a:prstGeom>
        </p:spPr>
        <p:txBody>
          <a:bodyPr vert="horz" lIns="104525" tIns="52263" rIns="104525" bIns="52263" rtlCol="0" anchor="b"/>
          <a:lstStyle>
            <a:lvl1pPr algn="r">
              <a:defRPr sz="1400"/>
            </a:lvl1pPr>
          </a:lstStyle>
          <a:p>
            <a:fld id="{58A8C4C8-4D02-4CBC-9B59-D7157DBB2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C4C8-4D02-4CBC-9B59-D7157DBB28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1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7888"/>
            <a:ext cx="42164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193675" indent="-171450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200" spc="-5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TFA activation was</a:t>
            </a:r>
            <a:r>
              <a:rPr lang="en-US" sz="1200" spc="-5" baseline="0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 cost neutral in order to establish some quick wins. </a:t>
            </a:r>
            <a:r>
              <a:rPr lang="en-US" sz="1200" spc="-5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193675" indent="-171450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200" spc="-5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Senior Leader (SL) </a:t>
            </a:r>
            <a:r>
              <a:rPr lang="en-US" sz="1200" spc="-5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on board driving TF Aquila Objectives</a:t>
            </a:r>
          </a:p>
          <a:p>
            <a:pPr marL="171450" marR="193675" indent="-171450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200" spc="-5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Highly Qualified Expert (HQE) </a:t>
            </a:r>
            <a:r>
              <a:rPr lang="en-US" sz="1200" spc="-5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position offered to selectee, critical to support the transition to new technologies and to gain expert advice on interoperability and integration</a:t>
            </a:r>
            <a:endParaRPr lang="en-US" sz="12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C4C8-4D02-4CBC-9B59-D7157DBB28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0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C4C8-4D02-4CBC-9B59-D7157DBB28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C4C8-4D02-4CBC-9B59-D7157DBB28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9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43200" y="4705350"/>
            <a:ext cx="3733800" cy="3352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DISTRIBUTION STATEMENT A.  Approved for public release.  Distribution is unlimited.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5539" y="145986"/>
            <a:ext cx="6852920" cy="354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/>
          <a:srcRect r="48430" b="31068"/>
          <a:stretch/>
        </p:blipFill>
        <p:spPr>
          <a:xfrm>
            <a:off x="2743201" y="1428750"/>
            <a:ext cx="6400800" cy="3733800"/>
          </a:xfrm>
          <a:prstGeom prst="rect">
            <a:avLst/>
          </a:prstGeom>
        </p:spPr>
      </p:pic>
      <p:sp>
        <p:nvSpPr>
          <p:cNvPr id="16" name="bk object 16"/>
          <p:cNvSpPr/>
          <p:nvPr/>
        </p:nvSpPr>
        <p:spPr>
          <a:xfrm>
            <a:off x="0" y="24493"/>
            <a:ext cx="9143999" cy="895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8135" y="322308"/>
            <a:ext cx="3065864" cy="275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66800" y="1587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032"/>
                </a:solidFill>
                <a:latin typeface="Franklin Gothic Heavy" panose="020B0903020102020204" pitchFamily="34" charset="0"/>
              </a:rPr>
              <a:t>MARINE</a:t>
            </a:r>
            <a:r>
              <a:rPr lang="en-US" sz="1800" b="0" baseline="0" dirty="0" smtClean="0">
                <a:solidFill>
                  <a:srgbClr val="000032"/>
                </a:solidFill>
                <a:latin typeface="Franklin Gothic Heavy" panose="020B0903020102020204" pitchFamily="34" charset="0"/>
              </a:rPr>
              <a:t> CORPS SYSTEMS COMMAND</a:t>
            </a:r>
            <a:endParaRPr lang="en-US" sz="1800" b="0" dirty="0">
              <a:solidFill>
                <a:srgbClr val="00003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3150" y="390196"/>
            <a:ext cx="39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A20000"/>
                </a:solidFill>
                <a:latin typeface="Bell MT" panose="02020503060305020303" pitchFamily="18" charset="0"/>
              </a:rPr>
              <a:t>Equipping</a:t>
            </a:r>
            <a:r>
              <a:rPr lang="en-US" sz="1400" b="1" baseline="0" dirty="0" smtClean="0">
                <a:solidFill>
                  <a:srgbClr val="A20000"/>
                </a:solidFill>
                <a:latin typeface="Bell MT" panose="02020503060305020303" pitchFamily="18" charset="0"/>
              </a:rPr>
              <a:t> our MARINES</a:t>
            </a:r>
            <a:endParaRPr lang="en-US" sz="1400" b="1" dirty="0">
              <a:solidFill>
                <a:srgbClr val="A2000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62200" y="919843"/>
            <a:ext cx="6781799" cy="424270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34" y="87705"/>
            <a:ext cx="792567" cy="768925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91549" y="4831352"/>
            <a:ext cx="552450" cy="25717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1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6701" y="-567"/>
            <a:ext cx="9160701" cy="41530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48430" b="31068"/>
          <a:stretch/>
        </p:blipFill>
        <p:spPr>
          <a:xfrm>
            <a:off x="533400" y="154498"/>
            <a:ext cx="8610601" cy="502285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6702" y="-9147"/>
            <a:ext cx="9160702" cy="424270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4152466"/>
            <a:ext cx="9144000" cy="102488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920000"/>
              </a:gs>
              <a:gs pos="100000">
                <a:srgbClr val="C00000"/>
              </a:gs>
            </a:gsLst>
            <a:lin ang="2700000" scaled="1"/>
            <a:tileRect/>
          </a:gra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840713" y="2978839"/>
            <a:ext cx="4343399" cy="60145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Mr</a:t>
            </a:r>
            <a:r>
              <a:rPr lang="en-US" sz="1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. Gaurang R. </a:t>
            </a:r>
            <a:r>
              <a:rPr lang="en-US" sz="1800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Dävé</a:t>
            </a:r>
            <a:r>
              <a:rPr lang="en-US" sz="1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latin typeface="Franklin Gothic Book" panose="020B0503020102020204" pitchFamily="34" charset="0"/>
              </a:rPr>
              <a:t>Director</a:t>
            </a:r>
            <a:r>
              <a:rPr lang="en-US" sz="1400" dirty="0">
                <a:latin typeface="Franklin Gothic Book" panose="020B0503020102020204" pitchFamily="34" charset="0"/>
              </a:rPr>
              <a:t>, Task Force Aquila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Franklin Gothic Book" panose="020B0503020102020204" pitchFamily="34" charset="0"/>
              </a:rPr>
              <a:t>Cyber Technology </a:t>
            </a:r>
            <a:r>
              <a:rPr lang="en-US" sz="1400" dirty="0" smtClean="0">
                <a:latin typeface="Franklin Gothic Book" panose="020B0503020102020204" pitchFamily="34" charset="0"/>
              </a:rPr>
              <a:t>Officer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Marine Corps Systems Command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endParaRPr lang="en-US" sz="18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0" y="438150"/>
            <a:ext cx="4572000" cy="14608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Task Force Aquila Overview</a:t>
            </a:r>
          </a:p>
          <a:p>
            <a:endParaRPr lang="en-US" sz="20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AFCEA Quantico-Potomac Eleventh Annual USMC IT Day</a:t>
            </a:r>
            <a:endParaRPr lang="en-US" sz="2400" b="0" kern="0" dirty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340" y="2266950"/>
            <a:ext cx="3851696" cy="6303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May 27, 2021</a:t>
            </a:r>
            <a:endParaRPr lang="en-US" sz="1800" b="0" kern="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433609"/>
            <a:ext cx="4339378" cy="42099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4805733"/>
            <a:ext cx="662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DISTRIBUTION STATEMENT A. Approved for public release.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34108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09644"/>
            <a:ext cx="2229347" cy="27405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957513"/>
            <a:ext cx="2057400" cy="4854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Rectangle 5"/>
          <p:cNvSpPr/>
          <p:nvPr/>
        </p:nvSpPr>
        <p:spPr>
          <a:xfrm>
            <a:off x="83912" y="1590722"/>
            <a:ext cx="455431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ts val="601"/>
              </a:spcBef>
              <a:spcAft>
                <a:spcPct val="0"/>
              </a:spcAft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TFA employs disciplined </a:t>
            </a:r>
            <a:r>
              <a:rPr lang="en-US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systems 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engineering processes to define and maintain a MCEN Baseline, provide technical capabilities to evaluate changes to the MCEN via a federated MCEN lab, and ensure modernization decisions are technically informed and optimized for the long term performance of the MCEN, in support of MCEN C2 governance and modernization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0" y="299706"/>
            <a:ext cx="3048000" cy="307777"/>
          </a:xfrm>
        </p:spPr>
        <p:txBody>
          <a:bodyPr/>
          <a:lstStyle/>
          <a:p>
            <a:pPr algn="ctr"/>
            <a:r>
              <a:rPr lang="en-US" sz="2000" b="0" dirty="0" smtClean="0">
                <a:latin typeface="Franklin Gothic Demi" panose="020B0703020102020204" pitchFamily="34" charset="0"/>
              </a:rPr>
              <a:t>Task Force Aquila</a:t>
            </a:r>
            <a:endParaRPr lang="en-US" sz="2000" b="0" dirty="0">
              <a:latin typeface="Franklin Gothic Demi" panose="020B0703020102020204" pitchFamily="34" charset="0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1219201" y="4005881"/>
            <a:ext cx="7081157" cy="696818"/>
          </a:xfrm>
          <a:custGeom>
            <a:avLst/>
            <a:gdLst/>
            <a:ahLst/>
            <a:cxnLst/>
            <a:rect l="l" t="t" r="r" b="b"/>
            <a:pathLst>
              <a:path w="7338059" h="585470">
                <a:moveTo>
                  <a:pt x="0" y="0"/>
                </a:moveTo>
                <a:lnTo>
                  <a:pt x="7338059" y="0"/>
                </a:lnTo>
                <a:lnTo>
                  <a:pt x="7338059" y="585215"/>
                </a:lnTo>
                <a:lnTo>
                  <a:pt x="0" y="58521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 anchor="ctr"/>
          <a:lstStyle/>
          <a:p>
            <a:pPr marL="171453" marR="193677" indent="-17145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US" sz="140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424" y="938680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MISSION</a:t>
            </a:r>
            <a:r>
              <a:rPr lang="en-US" sz="1801" kern="0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</a:t>
            </a:r>
            <a:endParaRPr lang="en-US" sz="180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646" y="4052664"/>
            <a:ext cx="502919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ts val="601"/>
              </a:spcBef>
              <a:spcAft>
                <a:spcPct val="0"/>
              </a:spcAft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Enable the USMC to speed the delivery of network capabilities to the warfighter without sacrificing a unified, standardized and configuration controlled MCEN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3485202"/>
            <a:ext cx="2057400" cy="4854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Rectangle 18"/>
          <p:cNvSpPr/>
          <p:nvPr/>
        </p:nvSpPr>
        <p:spPr>
          <a:xfrm>
            <a:off x="369491" y="3490179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VISION</a:t>
            </a:r>
            <a:endParaRPr lang="en-US" sz="1801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7"/>
          </p:nvPr>
        </p:nvSpPr>
        <p:spPr>
          <a:xfrm>
            <a:off x="6934202" y="4676777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71607" y="4119832"/>
            <a:ext cx="391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A20000"/>
                </a:solidFill>
                <a:latin typeface="Franklin Gothic Demi" panose="020B07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</a:t>
            </a:r>
            <a:r>
              <a:rPr lang="en-US" sz="12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MDR MCSC signed 02 Feb 21, activated TFA to emphasize Technical </a:t>
            </a:r>
            <a:r>
              <a:rPr lang="en-US" sz="1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</a:t>
            </a:r>
            <a:r>
              <a:rPr lang="en-US" sz="12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uthority and bring engineering rigor to the MCEN</a:t>
            </a:r>
            <a:endParaRPr lang="en-US" sz="12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448" y="1442988"/>
            <a:ext cx="2154874" cy="25648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5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object 9"/>
          <p:cNvSpPr txBox="1"/>
          <p:nvPr/>
        </p:nvSpPr>
        <p:spPr>
          <a:xfrm>
            <a:off x="186158" y="1134058"/>
            <a:ext cx="9110241" cy="3700693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295275" indent="-285750">
              <a:spcBef>
                <a:spcPts val="326"/>
              </a:spcBef>
              <a:buClr>
                <a:srgbClr val="C00000"/>
              </a:buClr>
              <a:buFont typeface="Arial" panose="020B0604020202020204" pitchFamily="34" charset="0"/>
              <a:buChar char="►"/>
              <a:tabLst>
                <a:tab pos="224314" algn="l"/>
                <a:tab pos="224790" algn="l"/>
              </a:tabLst>
            </a:pP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Enhances enterprise data driven 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acquisition, investment </a:t>
            </a: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and divestment 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decisions by providing </a:t>
            </a:r>
            <a:r>
              <a:rPr lang="en-US" sz="1600" spc="-4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engineering analysis, risk assessment and technical recommendations</a:t>
            </a:r>
          </a:p>
          <a:p>
            <a:pPr marL="752475" lvl="1" indent="-285750">
              <a:spcBef>
                <a:spcPts val="326"/>
              </a:spcBef>
              <a:buFont typeface="Arial" panose="020B0604020202020204" pitchFamily="34" charset="0"/>
              <a:buChar char="•"/>
              <a:tabLst>
                <a:tab pos="224314" algn="l"/>
                <a:tab pos="224790" algn="l"/>
              </a:tabLst>
            </a:pP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Supports the Programmatic Decision Authority and other governing bodies like the NGB</a:t>
            </a:r>
          </a:p>
          <a:p>
            <a:pPr marL="295275" marR="3810" indent="-285750">
              <a:spcBef>
                <a:spcPts val="323"/>
              </a:spcBef>
              <a:buClr>
                <a:srgbClr val="C00000"/>
              </a:buClr>
              <a:buFont typeface="Arial" panose="020B0604020202020204" pitchFamily="34" charset="0"/>
              <a:buChar char="►"/>
              <a:tabLst>
                <a:tab pos="224314" algn="l"/>
                <a:tab pos="224790" algn="l"/>
              </a:tabLst>
            </a:pPr>
            <a:r>
              <a:rPr sz="1600" spc="-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Employ</a:t>
            </a:r>
            <a:r>
              <a:rPr lang="en-US" sz="1600" spc="-8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 </a:t>
            </a:r>
            <a:r>
              <a:rPr sz="1600" spc="-8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disciplined </a:t>
            </a:r>
            <a:r>
              <a:rPr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systems </a:t>
            </a:r>
            <a:r>
              <a:rPr sz="1600" spc="-8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engineering </a:t>
            </a:r>
            <a:r>
              <a:rPr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processes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through</a:t>
            </a:r>
          </a:p>
          <a:p>
            <a:pPr marL="752475" marR="3810" lvl="1" indent="-285750">
              <a:spcBef>
                <a:spcPts val="323"/>
              </a:spcBef>
              <a:buFont typeface="Arial" panose="020B0604020202020204" pitchFamily="34" charset="0"/>
              <a:buChar char="•"/>
              <a:tabLst>
                <a:tab pos="224314" algn="l"/>
                <a:tab pos="224790" algn="l"/>
              </a:tabLst>
            </a:pP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Technical Authority (TA) </a:t>
            </a:r>
            <a:endParaRPr lang="en-US" sz="1600" spc="-8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752475" marR="3810" lvl="1" indent="-285750">
              <a:spcBef>
                <a:spcPts val="323"/>
              </a:spcBef>
              <a:buFont typeface="Arial" panose="020B0604020202020204" pitchFamily="34" charset="0"/>
              <a:buChar char="•"/>
              <a:tabLst>
                <a:tab pos="224314" algn="l"/>
                <a:tab pos="224790" algn="l"/>
              </a:tabLst>
            </a:pPr>
            <a:r>
              <a:rPr lang="en-US" sz="1600" spc="-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Digital Twin (</a:t>
            </a:r>
            <a:r>
              <a:rPr lang="en-US" sz="1600" spc="-8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DTw</a:t>
            </a:r>
            <a:r>
              <a:rPr lang="en-US" sz="1600" spc="-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) via Federated Labs</a:t>
            </a:r>
          </a:p>
          <a:p>
            <a:pPr marL="752475" marR="3810" lvl="1" indent="-285750">
              <a:spcBef>
                <a:spcPts val="323"/>
              </a:spcBef>
              <a:buFont typeface="Arial" panose="020B0604020202020204" pitchFamily="34" charset="0"/>
              <a:buChar char="•"/>
              <a:tabLst>
                <a:tab pos="224314" algn="l"/>
                <a:tab pos="224790" algn="l"/>
              </a:tabLst>
            </a:pPr>
            <a:r>
              <a:rPr lang="en-US" sz="1600" i="1" spc="-8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Model Based Systems Engineering (MBSE) and standards implementation</a:t>
            </a:r>
            <a:endParaRPr sz="16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95275" indent="-285750">
              <a:spcBef>
                <a:spcPts val="326"/>
              </a:spcBef>
              <a:buClr>
                <a:srgbClr val="C00000"/>
              </a:buClr>
              <a:buFont typeface="Arial" panose="020B0604020202020204" pitchFamily="34" charset="0"/>
              <a:buChar char="►"/>
              <a:tabLst>
                <a:tab pos="224314" algn="l"/>
                <a:tab pos="224790" algn="l"/>
              </a:tabLst>
            </a:pP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Integrates a 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Change Advisory Board </a:t>
            </a: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structure to assess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, prioritize </a:t>
            </a: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and 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manage </a:t>
            </a: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MCEN 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configuration</a:t>
            </a:r>
            <a:endParaRPr lang="en-US" sz="1600" spc="-4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688975" lvl="1" indent="-225425">
              <a:spcBef>
                <a:spcPts val="326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24314" algn="l"/>
                <a:tab pos="224790" algn="l"/>
              </a:tabLst>
            </a:pP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Via the Enterprise IT Service Management 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processes </a:t>
            </a:r>
            <a:endParaRPr lang="en-US" sz="1600" spc="-4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95275" marR="224314" indent="-285750">
              <a:spcBef>
                <a:spcPts val="326"/>
              </a:spcBef>
              <a:buClr>
                <a:srgbClr val="C00000"/>
              </a:buClr>
              <a:buFont typeface="Arial" panose="020B0604020202020204" pitchFamily="34" charset="0"/>
              <a:buChar char="►"/>
              <a:tabLst>
                <a:tab pos="224314" algn="l"/>
                <a:tab pos="224790" algn="l"/>
              </a:tabLst>
            </a:pP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Supports MCEN from the </a:t>
            </a:r>
            <a:r>
              <a:rPr lang="en-US" sz="1600" spc="-4" dirty="0">
                <a:latin typeface="Franklin Gothic Medium" panose="020B0603020102020204" pitchFamily="34" charset="0"/>
                <a:cs typeface="Arial" panose="020B0604020202020204" pitchFamily="34" charset="0"/>
              </a:rPr>
              <a:t>Tactical Edge 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to </a:t>
            </a: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the Supporting Establishment</a:t>
            </a:r>
          </a:p>
          <a:p>
            <a:pPr marL="638175" marR="224314" lvl="1" indent="-174625">
              <a:spcBef>
                <a:spcPts val="326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24314" algn="l"/>
                <a:tab pos="224790" algn="l"/>
              </a:tabLst>
            </a:pP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Executive IT/CS TAB 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interface/membership</a:t>
            </a:r>
          </a:p>
          <a:p>
            <a:pPr marL="355600" marR="299085" lvl="0" indent="-342900">
              <a:spcBef>
                <a:spcPts val="434"/>
              </a:spcBef>
              <a:buClr>
                <a:srgbClr val="C00000"/>
              </a:buClr>
              <a:buFont typeface="Franklin Gothic Medium" panose="020B0603020102020204" pitchFamily="34" charset="0"/>
              <a:buChar char="►"/>
              <a:tabLst>
                <a:tab pos="299085" algn="l"/>
                <a:tab pos="299720" algn="l"/>
              </a:tabLst>
            </a:pP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nsure solutions are aligned to a warfighting capabilities that meets </a:t>
            </a:r>
            <a: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/>
            </a:r>
            <a:br>
              <a:rPr lang="en-US" sz="1600" spc="-4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Force </a:t>
            </a:r>
            <a:r>
              <a:rPr lang="en-US" sz="1600" spc="-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Design 2030 requirements</a:t>
            </a:r>
            <a:endParaRPr lang="en-US" sz="1600" spc="-4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5715000" y="328649"/>
            <a:ext cx="339915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1600" kern="0" spc="-10" dirty="0" smtClean="0"/>
              <a:t>Task Force Aquila - BLUF</a:t>
            </a:r>
            <a:endParaRPr lang="en-US" sz="1600" kern="0" spc="-10" dirty="0"/>
          </a:p>
        </p:txBody>
      </p:sp>
    </p:spTree>
    <p:extLst>
      <p:ext uri="{BB962C8B-B14F-4D97-AF65-F5344CB8AC3E}">
        <p14:creationId xmlns:p14="http://schemas.microsoft.com/office/powerpoint/2010/main" val="9473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75815" y="5239827"/>
            <a:ext cx="1536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 smtClean="0">
                <a:latin typeface="Arial"/>
                <a:cs typeface="Arial"/>
              </a:rPr>
              <a:t>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7776" y="300500"/>
            <a:ext cx="142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Organization</a:t>
            </a:r>
          </a:p>
        </p:txBody>
      </p:sp>
      <p:sp>
        <p:nvSpPr>
          <p:cNvPr id="6" name="object 6"/>
          <p:cNvSpPr/>
          <p:nvPr/>
        </p:nvSpPr>
        <p:spPr>
          <a:xfrm>
            <a:off x="3499103" y="1205340"/>
            <a:ext cx="1971039" cy="218440"/>
          </a:xfrm>
          <a:custGeom>
            <a:avLst/>
            <a:gdLst/>
            <a:ahLst/>
            <a:cxnLst/>
            <a:rect l="l" t="t" r="r" b="b"/>
            <a:pathLst>
              <a:path w="1971039" h="218440">
                <a:moveTo>
                  <a:pt x="0" y="0"/>
                </a:moveTo>
                <a:lnTo>
                  <a:pt x="1970531" y="0"/>
                </a:lnTo>
                <a:lnTo>
                  <a:pt x="1970531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FFF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9103" y="1205340"/>
            <a:ext cx="1971039" cy="218440"/>
          </a:xfrm>
          <a:custGeom>
            <a:avLst/>
            <a:gdLst/>
            <a:ahLst/>
            <a:cxnLst/>
            <a:rect l="l" t="t" r="r" b="b"/>
            <a:pathLst>
              <a:path w="1971039" h="218440">
                <a:moveTo>
                  <a:pt x="0" y="0"/>
                </a:moveTo>
                <a:lnTo>
                  <a:pt x="1970531" y="0"/>
                </a:lnTo>
                <a:lnTo>
                  <a:pt x="1970531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4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7720" y="1189041"/>
            <a:ext cx="9131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B2338"/>
                </a:solidFill>
                <a:latin typeface="Arial"/>
                <a:cs typeface="Arial"/>
              </a:rPr>
              <a:t>Core</a:t>
            </a:r>
            <a:r>
              <a:rPr sz="1400" spc="-85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B2338"/>
                </a:solidFill>
                <a:latin typeface="Arial"/>
                <a:cs typeface="Arial"/>
              </a:rPr>
              <a:t>Team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6591" y="1779888"/>
            <a:ext cx="1972310" cy="218440"/>
          </a:xfrm>
          <a:custGeom>
            <a:avLst/>
            <a:gdLst/>
            <a:ahLst/>
            <a:cxnLst/>
            <a:rect l="l" t="t" r="r" b="b"/>
            <a:pathLst>
              <a:path w="1972310" h="218439">
                <a:moveTo>
                  <a:pt x="0" y="0"/>
                </a:moveTo>
                <a:lnTo>
                  <a:pt x="1972056" y="0"/>
                </a:lnTo>
                <a:lnTo>
                  <a:pt x="1972056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FFF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6591" y="1779888"/>
            <a:ext cx="1972310" cy="218440"/>
          </a:xfrm>
          <a:custGeom>
            <a:avLst/>
            <a:gdLst/>
            <a:ahLst/>
            <a:cxnLst/>
            <a:rect l="l" t="t" r="r" b="b"/>
            <a:pathLst>
              <a:path w="1972310" h="218439">
                <a:moveTo>
                  <a:pt x="0" y="0"/>
                </a:moveTo>
                <a:lnTo>
                  <a:pt x="1972056" y="0"/>
                </a:lnTo>
                <a:lnTo>
                  <a:pt x="1972056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4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1333" y="1791375"/>
            <a:ext cx="174243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B2338"/>
                </a:solidFill>
                <a:latin typeface="Arial"/>
                <a:cs typeface="Arial"/>
              </a:rPr>
              <a:t>Technical Assessment</a:t>
            </a:r>
            <a:r>
              <a:rPr sz="1050" spc="-85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B2338"/>
                </a:solidFill>
                <a:latin typeface="Arial"/>
                <a:cs typeface="Arial"/>
              </a:rPr>
              <a:t>Team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00044" y="1779888"/>
            <a:ext cx="2169160" cy="218440"/>
          </a:xfrm>
          <a:custGeom>
            <a:avLst/>
            <a:gdLst/>
            <a:ahLst/>
            <a:cxnLst/>
            <a:rect l="l" t="t" r="r" b="b"/>
            <a:pathLst>
              <a:path w="2169160" h="218439">
                <a:moveTo>
                  <a:pt x="0" y="0"/>
                </a:moveTo>
                <a:lnTo>
                  <a:pt x="2168652" y="0"/>
                </a:lnTo>
                <a:lnTo>
                  <a:pt x="2168652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FFF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0044" y="1779888"/>
            <a:ext cx="2169160" cy="218440"/>
          </a:xfrm>
          <a:custGeom>
            <a:avLst/>
            <a:gdLst/>
            <a:ahLst/>
            <a:cxnLst/>
            <a:rect l="l" t="t" r="r" b="b"/>
            <a:pathLst>
              <a:path w="2169160" h="218439">
                <a:moveTo>
                  <a:pt x="0" y="0"/>
                </a:moveTo>
                <a:lnTo>
                  <a:pt x="2168652" y="0"/>
                </a:lnTo>
                <a:lnTo>
                  <a:pt x="2168652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4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48553" y="1779944"/>
            <a:ext cx="1271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B2338"/>
                </a:solidFill>
                <a:latin typeface="Arial"/>
                <a:cs typeface="Arial"/>
              </a:rPr>
              <a:t>Architecture</a:t>
            </a:r>
            <a:r>
              <a:rPr sz="1200" spc="-65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B2338"/>
                </a:solidFill>
                <a:latin typeface="Arial"/>
                <a:cs typeface="Arial"/>
              </a:rPr>
              <a:t>Team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12618" y="1423274"/>
            <a:ext cx="2572385" cy="356870"/>
          </a:xfrm>
          <a:custGeom>
            <a:avLst/>
            <a:gdLst/>
            <a:ahLst/>
            <a:cxnLst/>
            <a:rect l="l" t="t" r="r" b="b"/>
            <a:pathLst>
              <a:path w="2572385" h="356869">
                <a:moveTo>
                  <a:pt x="0" y="356425"/>
                </a:moveTo>
                <a:lnTo>
                  <a:pt x="0" y="178206"/>
                </a:lnTo>
                <a:lnTo>
                  <a:pt x="2571851" y="178206"/>
                </a:lnTo>
                <a:lnTo>
                  <a:pt x="25718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5896" y="1424033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178219"/>
                </a:lnTo>
                <a:lnTo>
                  <a:pt x="0" y="356425"/>
                </a:lnTo>
              </a:path>
            </a:pathLst>
          </a:custGeom>
          <a:ln w="19812">
            <a:solidFill>
              <a:srgbClr val="0B23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5228" y="1778365"/>
            <a:ext cx="1971039" cy="218440"/>
          </a:xfrm>
          <a:custGeom>
            <a:avLst/>
            <a:gdLst/>
            <a:ahLst/>
            <a:cxnLst/>
            <a:rect l="l" t="t" r="r" b="b"/>
            <a:pathLst>
              <a:path w="1971040" h="218439">
                <a:moveTo>
                  <a:pt x="0" y="0"/>
                </a:moveTo>
                <a:lnTo>
                  <a:pt x="1970531" y="0"/>
                </a:lnTo>
                <a:lnTo>
                  <a:pt x="1970531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FFF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15228" y="1778365"/>
            <a:ext cx="1971039" cy="218440"/>
          </a:xfrm>
          <a:custGeom>
            <a:avLst/>
            <a:gdLst/>
            <a:ahLst/>
            <a:cxnLst/>
            <a:rect l="l" t="t" r="r" b="b"/>
            <a:pathLst>
              <a:path w="1971040" h="218439">
                <a:moveTo>
                  <a:pt x="0" y="0"/>
                </a:moveTo>
                <a:lnTo>
                  <a:pt x="1970531" y="0"/>
                </a:lnTo>
                <a:lnTo>
                  <a:pt x="1970531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4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78227" y="1779213"/>
            <a:ext cx="1644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B2338"/>
                </a:solidFill>
                <a:latin typeface="Arial"/>
                <a:cs typeface="Arial"/>
              </a:rPr>
              <a:t>Adjunct </a:t>
            </a:r>
            <a:r>
              <a:rPr sz="1200" dirty="0">
                <a:solidFill>
                  <a:srgbClr val="0B2338"/>
                </a:solidFill>
                <a:latin typeface="Arial"/>
                <a:cs typeface="Arial"/>
              </a:rPr>
              <a:t>Team</a:t>
            </a:r>
            <a:r>
              <a:rPr sz="1200" spc="-70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B2338"/>
                </a:solidFill>
                <a:latin typeface="Arial"/>
                <a:cs typeface="Arial"/>
              </a:rPr>
              <a:t>Members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02152" y="2006360"/>
            <a:ext cx="8178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5" dirty="0">
                <a:solidFill>
                  <a:srgbClr val="0B2338"/>
                </a:solidFill>
                <a:latin typeface="Arial"/>
                <a:cs typeface="Arial"/>
              </a:rPr>
              <a:t>Coordination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78273" y="1609962"/>
            <a:ext cx="2524125" cy="191770"/>
          </a:xfrm>
          <a:custGeom>
            <a:avLst/>
            <a:gdLst/>
            <a:ahLst/>
            <a:cxnLst/>
            <a:rect l="l" t="t" r="r" b="b"/>
            <a:pathLst>
              <a:path w="2524125" h="191769">
                <a:moveTo>
                  <a:pt x="0" y="0"/>
                </a:moveTo>
                <a:lnTo>
                  <a:pt x="2523617" y="0"/>
                </a:lnTo>
                <a:lnTo>
                  <a:pt x="2523617" y="191757"/>
                </a:lnTo>
              </a:path>
            </a:pathLst>
          </a:custGeom>
          <a:ln w="19812">
            <a:solidFill>
              <a:srgbClr val="0B23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1163" y="2166985"/>
            <a:ext cx="1972310" cy="218440"/>
          </a:xfrm>
          <a:custGeom>
            <a:avLst/>
            <a:gdLst/>
            <a:ahLst/>
            <a:cxnLst/>
            <a:rect l="l" t="t" r="r" b="b"/>
            <a:pathLst>
              <a:path w="1972310" h="218439">
                <a:moveTo>
                  <a:pt x="0" y="0"/>
                </a:moveTo>
                <a:lnTo>
                  <a:pt x="1972056" y="0"/>
                </a:lnTo>
                <a:lnTo>
                  <a:pt x="1972056" y="217931"/>
                </a:lnTo>
                <a:lnTo>
                  <a:pt x="0" y="217931"/>
                </a:lnTo>
                <a:lnTo>
                  <a:pt x="0" y="0"/>
                </a:lnTo>
                <a:close/>
              </a:path>
            </a:pathLst>
          </a:custGeom>
          <a:solidFill>
            <a:srgbClr val="7E6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1163" y="2166985"/>
            <a:ext cx="1972310" cy="218440"/>
          </a:xfrm>
          <a:custGeom>
            <a:avLst/>
            <a:gdLst/>
            <a:ahLst/>
            <a:cxnLst/>
            <a:rect l="l" t="t" r="r" b="b"/>
            <a:pathLst>
              <a:path w="1972310" h="218439">
                <a:moveTo>
                  <a:pt x="0" y="0"/>
                </a:moveTo>
                <a:lnTo>
                  <a:pt x="1972056" y="0"/>
                </a:lnTo>
                <a:lnTo>
                  <a:pt x="1972056" y="217931"/>
                </a:lnTo>
                <a:lnTo>
                  <a:pt x="0" y="21793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4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10217" y="2151116"/>
            <a:ext cx="4121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Lab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13380" y="1998588"/>
            <a:ext cx="4445" cy="170815"/>
          </a:xfrm>
          <a:custGeom>
            <a:avLst/>
            <a:gdLst/>
            <a:ahLst/>
            <a:cxnLst/>
            <a:rect l="l" t="t" r="r" b="b"/>
            <a:pathLst>
              <a:path w="4444" h="170814">
                <a:moveTo>
                  <a:pt x="4419" y="170218"/>
                </a:moveTo>
                <a:lnTo>
                  <a:pt x="4419" y="85102"/>
                </a:lnTo>
                <a:lnTo>
                  <a:pt x="0" y="85102"/>
                </a:lnTo>
                <a:lnTo>
                  <a:pt x="0" y="0"/>
                </a:lnTo>
              </a:path>
            </a:pathLst>
          </a:custGeom>
          <a:ln w="19812">
            <a:solidFill>
              <a:srgbClr val="0B233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99103" y="2166985"/>
            <a:ext cx="1971039" cy="218440"/>
          </a:xfrm>
          <a:custGeom>
            <a:avLst/>
            <a:gdLst/>
            <a:ahLst/>
            <a:cxnLst/>
            <a:rect l="l" t="t" r="r" b="b"/>
            <a:pathLst>
              <a:path w="1971039" h="218439">
                <a:moveTo>
                  <a:pt x="0" y="0"/>
                </a:moveTo>
                <a:lnTo>
                  <a:pt x="1970531" y="0"/>
                </a:lnTo>
                <a:lnTo>
                  <a:pt x="1970531" y="217931"/>
                </a:lnTo>
                <a:lnTo>
                  <a:pt x="0" y="21793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99103" y="2166985"/>
            <a:ext cx="1971039" cy="218440"/>
          </a:xfrm>
          <a:custGeom>
            <a:avLst/>
            <a:gdLst/>
            <a:ahLst/>
            <a:cxnLst/>
            <a:rect l="l" t="t" r="r" b="b"/>
            <a:pathLst>
              <a:path w="1971039" h="218439">
                <a:moveTo>
                  <a:pt x="0" y="0"/>
                </a:moveTo>
                <a:lnTo>
                  <a:pt x="1970531" y="0"/>
                </a:lnTo>
                <a:lnTo>
                  <a:pt x="1970531" y="217931"/>
                </a:lnTo>
                <a:lnTo>
                  <a:pt x="0" y="21793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4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684818" y="2167880"/>
            <a:ext cx="160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B2338"/>
                </a:solidFill>
                <a:latin typeface="Arial"/>
                <a:cs typeface="Arial"/>
              </a:rPr>
              <a:t>Technical Area</a:t>
            </a:r>
            <a:r>
              <a:rPr sz="1200" i="1" spc="-60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B2338"/>
                </a:solidFill>
                <a:latin typeface="Arial"/>
                <a:cs typeface="Arial"/>
              </a:rPr>
              <a:t>Experts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85895" y="1998588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170218"/>
                </a:moveTo>
                <a:lnTo>
                  <a:pt x="0" y="0"/>
                </a:lnTo>
              </a:path>
            </a:pathLst>
          </a:custGeom>
          <a:ln w="19812">
            <a:solidFill>
              <a:srgbClr val="0B233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55956" y="2006360"/>
            <a:ext cx="8178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5" dirty="0">
                <a:solidFill>
                  <a:srgbClr val="0B2338"/>
                </a:solidFill>
                <a:latin typeface="Arial"/>
                <a:cs typeface="Arial"/>
              </a:rPr>
              <a:t>Coordination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97579" y="912733"/>
            <a:ext cx="1971039" cy="216535"/>
          </a:xfrm>
          <a:custGeom>
            <a:avLst/>
            <a:gdLst/>
            <a:ahLst/>
            <a:cxnLst/>
            <a:rect l="l" t="t" r="r" b="b"/>
            <a:pathLst>
              <a:path w="1971039" h="216534">
                <a:moveTo>
                  <a:pt x="0" y="0"/>
                </a:moveTo>
                <a:lnTo>
                  <a:pt x="1970531" y="0"/>
                </a:lnTo>
                <a:lnTo>
                  <a:pt x="1970531" y="216408"/>
                </a:lnTo>
                <a:lnTo>
                  <a:pt x="0" y="216408"/>
                </a:lnTo>
                <a:lnTo>
                  <a:pt x="0" y="0"/>
                </a:lnTo>
                <a:close/>
              </a:path>
            </a:pathLst>
          </a:custGeom>
          <a:solidFill>
            <a:srgbClr val="FFF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7579" y="912733"/>
            <a:ext cx="1971039" cy="216535"/>
          </a:xfrm>
          <a:custGeom>
            <a:avLst/>
            <a:gdLst/>
            <a:ahLst/>
            <a:cxnLst/>
            <a:rect l="l" t="t" r="r" b="b"/>
            <a:pathLst>
              <a:path w="1971039" h="216534">
                <a:moveTo>
                  <a:pt x="0" y="0"/>
                </a:moveTo>
                <a:lnTo>
                  <a:pt x="1970531" y="0"/>
                </a:lnTo>
                <a:lnTo>
                  <a:pt x="1970531" y="216408"/>
                </a:lnTo>
                <a:lnTo>
                  <a:pt x="0" y="21640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4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11170" y="895350"/>
            <a:ext cx="1142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B2338"/>
                </a:solidFill>
                <a:latin typeface="Arial"/>
                <a:cs typeface="Arial"/>
              </a:rPr>
              <a:t>Senior</a:t>
            </a:r>
            <a:r>
              <a:rPr sz="1400" spc="-70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B2338"/>
                </a:solidFill>
                <a:latin typeface="Arial"/>
                <a:cs typeface="Arial"/>
              </a:rPr>
              <a:t>Leader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82084" y="1129140"/>
            <a:ext cx="2540" cy="76200"/>
          </a:xfrm>
          <a:custGeom>
            <a:avLst/>
            <a:gdLst/>
            <a:ahLst/>
            <a:cxnLst/>
            <a:rect l="l" t="t" r="r" b="b"/>
            <a:pathLst>
              <a:path w="2539" h="76200">
                <a:moveTo>
                  <a:pt x="0" y="0"/>
                </a:moveTo>
                <a:lnTo>
                  <a:pt x="2286" y="75984"/>
                </a:lnTo>
              </a:path>
            </a:pathLst>
          </a:custGeom>
          <a:ln w="6095">
            <a:solidFill>
              <a:srgbClr val="005B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9571" y="1086469"/>
            <a:ext cx="1971039" cy="216535"/>
          </a:xfrm>
          <a:custGeom>
            <a:avLst/>
            <a:gdLst/>
            <a:ahLst/>
            <a:cxnLst/>
            <a:rect l="l" t="t" r="r" b="b"/>
            <a:pathLst>
              <a:path w="1971040" h="216534">
                <a:moveTo>
                  <a:pt x="0" y="0"/>
                </a:moveTo>
                <a:lnTo>
                  <a:pt x="1970531" y="0"/>
                </a:lnTo>
                <a:lnTo>
                  <a:pt x="1970531" y="216408"/>
                </a:lnTo>
                <a:lnTo>
                  <a:pt x="0" y="216408"/>
                </a:lnTo>
                <a:lnTo>
                  <a:pt x="0" y="0"/>
                </a:lnTo>
                <a:close/>
              </a:path>
            </a:pathLst>
          </a:custGeom>
          <a:solidFill>
            <a:srgbClr val="FFF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9571" y="1086469"/>
            <a:ext cx="1971039" cy="216535"/>
          </a:xfrm>
          <a:custGeom>
            <a:avLst/>
            <a:gdLst/>
            <a:ahLst/>
            <a:cxnLst/>
            <a:rect l="l" t="t" r="r" b="b"/>
            <a:pathLst>
              <a:path w="1971040" h="216534">
                <a:moveTo>
                  <a:pt x="0" y="0"/>
                </a:moveTo>
                <a:lnTo>
                  <a:pt x="1970531" y="0"/>
                </a:lnTo>
                <a:lnTo>
                  <a:pt x="1970531" y="216408"/>
                </a:lnTo>
                <a:lnTo>
                  <a:pt x="0" y="21640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4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19108" y="1085991"/>
            <a:ext cx="1570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B2338"/>
                </a:solidFill>
                <a:latin typeface="Arial"/>
                <a:cs typeface="Arial"/>
              </a:rPr>
              <a:t>Highly Qualified</a:t>
            </a:r>
            <a:r>
              <a:rPr sz="1200" spc="-90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B2338"/>
                </a:solidFill>
                <a:latin typeface="Arial"/>
                <a:cs typeface="Arial"/>
              </a:rPr>
              <a:t>Expert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468111" y="1020937"/>
            <a:ext cx="252095" cy="173990"/>
          </a:xfrm>
          <a:custGeom>
            <a:avLst/>
            <a:gdLst/>
            <a:ahLst/>
            <a:cxnLst/>
            <a:rect l="l" t="t" r="r" b="b"/>
            <a:pathLst>
              <a:path w="252095" h="173990">
                <a:moveTo>
                  <a:pt x="0" y="0"/>
                </a:moveTo>
                <a:lnTo>
                  <a:pt x="125971" y="0"/>
                </a:lnTo>
                <a:lnTo>
                  <a:pt x="125971" y="173875"/>
                </a:lnTo>
                <a:lnTo>
                  <a:pt x="251955" y="173875"/>
                </a:lnTo>
              </a:path>
            </a:pathLst>
          </a:custGeom>
          <a:ln w="6096">
            <a:solidFill>
              <a:srgbClr val="0B23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69635" y="1194675"/>
            <a:ext cx="250190" cy="120014"/>
          </a:xfrm>
          <a:custGeom>
            <a:avLst/>
            <a:gdLst/>
            <a:ahLst/>
            <a:cxnLst/>
            <a:rect l="l" t="t" r="r" b="b"/>
            <a:pathLst>
              <a:path w="250189" h="120015">
                <a:moveTo>
                  <a:pt x="0" y="119811"/>
                </a:moveTo>
                <a:lnTo>
                  <a:pt x="124841" y="119811"/>
                </a:lnTo>
                <a:lnTo>
                  <a:pt x="124841" y="0"/>
                </a:lnTo>
                <a:lnTo>
                  <a:pt x="249669" y="0"/>
                </a:lnTo>
              </a:path>
            </a:pathLst>
          </a:custGeom>
          <a:ln w="6095">
            <a:solidFill>
              <a:srgbClr val="0B23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43510" y="2432078"/>
            <a:ext cx="50311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Senior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Leader</a:t>
            </a:r>
            <a:endParaRPr sz="10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  <a:tab pos="185420" algn="l"/>
              </a:tabLst>
            </a:pPr>
            <a:r>
              <a:rPr sz="1000" spc="-10" dirty="0">
                <a:latin typeface="Arial"/>
                <a:cs typeface="Arial"/>
              </a:rPr>
              <a:t>Provides executive leadership, vision and </a:t>
            </a:r>
            <a:r>
              <a:rPr sz="1000" spc="-5" dirty="0">
                <a:latin typeface="Arial"/>
                <a:cs typeface="Arial"/>
              </a:rPr>
              <a:t>strategic engagement </a:t>
            </a:r>
            <a:r>
              <a:rPr sz="1000" dirty="0">
                <a:latin typeface="Arial"/>
                <a:cs typeface="Arial"/>
              </a:rPr>
              <a:t>for Task </a:t>
            </a:r>
            <a:r>
              <a:rPr sz="1000" spc="-5" dirty="0">
                <a:latin typeface="Arial"/>
                <a:cs typeface="Arial"/>
              </a:rPr>
              <a:t>Force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Aquila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3510" y="2736924"/>
            <a:ext cx="1416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Highly Qualified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Expert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3383" y="2889346"/>
            <a:ext cx="69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9457" y="2901362"/>
            <a:ext cx="61125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5" dirty="0">
                <a:latin typeface="Arial"/>
                <a:cs typeface="Arial"/>
              </a:rPr>
              <a:t>P</a:t>
            </a:r>
            <a:r>
              <a:rPr sz="1000" spc="-10" dirty="0" smtClean="0">
                <a:latin typeface="Arial"/>
                <a:cs typeface="Arial"/>
              </a:rPr>
              <a:t>rovide</a:t>
            </a:r>
            <a:r>
              <a:rPr lang="en-US" sz="1000" spc="-10" dirty="0" smtClean="0">
                <a:latin typeface="Arial"/>
                <a:cs typeface="Arial"/>
              </a:rPr>
              <a:t>s</a:t>
            </a:r>
            <a:r>
              <a:rPr sz="1000" spc="-10" dirty="0" smtClean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executive </a:t>
            </a:r>
            <a:r>
              <a:rPr sz="1000" spc="-5" dirty="0">
                <a:latin typeface="Arial"/>
                <a:cs typeface="Arial"/>
              </a:rPr>
              <a:t>industry expertise </a:t>
            </a:r>
            <a:r>
              <a:rPr sz="1000" spc="-10" dirty="0">
                <a:latin typeface="Arial"/>
                <a:cs typeface="Arial"/>
              </a:rPr>
              <a:t>and establish </a:t>
            </a:r>
            <a:r>
              <a:rPr sz="1000" spc="-5" dirty="0">
                <a:latin typeface="Arial"/>
                <a:cs typeface="Arial"/>
              </a:rPr>
              <a:t>industry best practices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standards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10" dirty="0">
                <a:latin typeface="Arial"/>
                <a:cs typeface="Arial"/>
              </a:rPr>
              <a:t>this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domain.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3383" y="3132730"/>
            <a:ext cx="822642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Core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Team</a:t>
            </a:r>
            <a:endParaRPr sz="1000" dirty="0">
              <a:latin typeface="Arial"/>
              <a:cs typeface="Arial"/>
            </a:endParaRPr>
          </a:p>
          <a:p>
            <a:pPr marL="304800" indent="-285115">
              <a:lnSpc>
                <a:spcPct val="100000"/>
              </a:lnSpc>
              <a:buChar char="•"/>
              <a:tabLst>
                <a:tab pos="304800" algn="l"/>
                <a:tab pos="305435" algn="l"/>
              </a:tabLst>
            </a:pPr>
            <a:r>
              <a:rPr sz="1000" spc="-5" dirty="0">
                <a:latin typeface="Arial"/>
                <a:cs typeface="Arial"/>
              </a:rPr>
              <a:t>A full-time cross functional </a:t>
            </a:r>
            <a:r>
              <a:rPr sz="1000" spc="-10" dirty="0">
                <a:latin typeface="Arial"/>
                <a:cs typeface="Arial"/>
              </a:rPr>
              <a:t>team that </a:t>
            </a:r>
            <a:r>
              <a:rPr sz="1000" spc="-5" dirty="0">
                <a:latin typeface="Arial"/>
                <a:cs typeface="Arial"/>
              </a:rPr>
              <a:t>manages requests (intake, </a:t>
            </a:r>
            <a:r>
              <a:rPr sz="1000" spc="-10" dirty="0">
                <a:latin typeface="Arial"/>
                <a:cs typeface="Arial"/>
              </a:rPr>
              <a:t>analysis </a:t>
            </a:r>
            <a:r>
              <a:rPr sz="1000" spc="-5" dirty="0">
                <a:latin typeface="Arial"/>
                <a:cs typeface="Arial"/>
              </a:rPr>
              <a:t>&amp; closeout),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executes technical </a:t>
            </a:r>
            <a:r>
              <a:rPr sz="1000" spc="-10" dirty="0">
                <a:latin typeface="Arial"/>
                <a:cs typeface="Arial"/>
              </a:rPr>
              <a:t>authority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10" dirty="0">
                <a:latin typeface="Arial"/>
                <a:cs typeface="Arial"/>
              </a:rPr>
              <a:t>this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domain.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Technical </a:t>
            </a:r>
            <a:r>
              <a:rPr sz="1000" b="1" spc="-10" dirty="0">
                <a:latin typeface="Arial"/>
                <a:cs typeface="Arial"/>
              </a:rPr>
              <a:t>Assessment </a:t>
            </a:r>
            <a:r>
              <a:rPr sz="1000" b="1" spc="-5" dirty="0">
                <a:latin typeface="Arial"/>
                <a:cs typeface="Arial"/>
              </a:rPr>
              <a:t>Team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(TAT)</a:t>
            </a:r>
            <a:endParaRPr sz="1000" dirty="0">
              <a:latin typeface="Arial"/>
              <a:cs typeface="Arial"/>
            </a:endParaRPr>
          </a:p>
          <a:p>
            <a:pPr marL="304800" indent="-284480">
              <a:lnSpc>
                <a:spcPct val="100000"/>
              </a:lnSpc>
              <a:buChar char="•"/>
              <a:tabLst>
                <a:tab pos="304800" algn="l"/>
                <a:tab pos="305435" algn="l"/>
              </a:tabLst>
            </a:pPr>
            <a:r>
              <a:rPr sz="1000" dirty="0">
                <a:latin typeface="Arial"/>
                <a:cs typeface="Arial"/>
              </a:rPr>
              <a:t>The TAT </a:t>
            </a:r>
            <a:r>
              <a:rPr sz="1000" spc="-10" dirty="0">
                <a:latin typeface="Arial"/>
                <a:cs typeface="Arial"/>
              </a:rPr>
              <a:t>leads the MCEN Federated Labs with </a:t>
            </a:r>
            <a:r>
              <a:rPr sz="1000" spc="5" dirty="0">
                <a:latin typeface="Arial"/>
                <a:cs typeface="Arial"/>
              </a:rPr>
              <a:t>NWFCs, </a:t>
            </a:r>
            <a:r>
              <a:rPr sz="1000" spc="-5" dirty="0">
                <a:latin typeface="Arial"/>
                <a:cs typeface="Arial"/>
              </a:rPr>
              <a:t>PEOs, </a:t>
            </a:r>
            <a:r>
              <a:rPr sz="1000" spc="-10" dirty="0">
                <a:latin typeface="Arial"/>
                <a:cs typeface="Arial"/>
              </a:rPr>
              <a:t>PMs </a:t>
            </a:r>
            <a:r>
              <a:rPr sz="1000" spc="-5" dirty="0">
                <a:latin typeface="Arial"/>
                <a:cs typeface="Arial"/>
              </a:rPr>
              <a:t>Technical Area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Experts</a:t>
            </a:r>
            <a:endParaRPr sz="1000" dirty="0">
              <a:latin typeface="Arial"/>
              <a:cs typeface="Arial"/>
            </a:endParaRPr>
          </a:p>
          <a:p>
            <a:pPr marL="304800" indent="-284480">
              <a:lnSpc>
                <a:spcPct val="100000"/>
              </a:lnSpc>
              <a:buChar char="•"/>
              <a:tabLst>
                <a:tab pos="304800" algn="l"/>
                <a:tab pos="305435" algn="l"/>
              </a:tabLst>
            </a:pPr>
            <a:r>
              <a:rPr sz="1000" dirty="0">
                <a:latin typeface="Arial"/>
                <a:cs typeface="Arial"/>
              </a:rPr>
              <a:t>TAT </a:t>
            </a:r>
            <a:r>
              <a:rPr sz="1000" spc="-5" dirty="0">
                <a:latin typeface="Arial"/>
                <a:cs typeface="Arial"/>
              </a:rPr>
              <a:t>coordinates, monitors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tracks </a:t>
            </a:r>
            <a:r>
              <a:rPr sz="1000" spc="-10" dirty="0">
                <a:latin typeface="Arial"/>
                <a:cs typeface="Arial"/>
              </a:rPr>
              <a:t>all approved MCEN </a:t>
            </a:r>
            <a:r>
              <a:rPr sz="1000" spc="-5" dirty="0">
                <a:latin typeface="Arial"/>
                <a:cs typeface="Arial"/>
              </a:rPr>
              <a:t>change requests </a:t>
            </a:r>
            <a:r>
              <a:rPr sz="1000" spc="-10" dirty="0">
                <a:latin typeface="Arial"/>
                <a:cs typeface="Arial"/>
              </a:rPr>
              <a:t>requiring analysis; </a:t>
            </a:r>
            <a:r>
              <a:rPr sz="1000" spc="-5" dirty="0">
                <a:latin typeface="Arial"/>
                <a:cs typeface="Arial"/>
              </a:rPr>
              <a:t>safeguards enterprise </a:t>
            </a:r>
            <a:r>
              <a:rPr sz="1000" spc="-10" dirty="0">
                <a:latin typeface="Arial"/>
                <a:cs typeface="Arial"/>
              </a:rPr>
              <a:t>visibility and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awareness.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Architecture </a:t>
            </a:r>
            <a:r>
              <a:rPr sz="1000" b="1" spc="-5" dirty="0">
                <a:latin typeface="Arial"/>
                <a:cs typeface="Arial"/>
              </a:rPr>
              <a:t>Team</a:t>
            </a:r>
            <a:r>
              <a:rPr sz="1000" b="1" spc="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(ARCH)</a:t>
            </a:r>
            <a:endParaRPr sz="1000" dirty="0">
              <a:latin typeface="Arial"/>
              <a:cs typeface="Arial"/>
            </a:endParaRPr>
          </a:p>
          <a:p>
            <a:pPr marL="305435" indent="-285115">
              <a:lnSpc>
                <a:spcPct val="100000"/>
              </a:lnSpc>
              <a:buChar char="•"/>
              <a:tabLst>
                <a:tab pos="305435" algn="l"/>
                <a:tab pos="306070" algn="l"/>
              </a:tabLst>
            </a:pP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Architecture Team </a:t>
            </a:r>
            <a:r>
              <a:rPr sz="1000" spc="-10" dirty="0">
                <a:latin typeface="Arial"/>
                <a:cs typeface="Arial"/>
              </a:rPr>
              <a:t>coordinates with </a:t>
            </a:r>
            <a:r>
              <a:rPr sz="1000" spc="-5" dirty="0">
                <a:latin typeface="Arial"/>
                <a:cs typeface="Arial"/>
              </a:rPr>
              <a:t>Technical Area Experts to </a:t>
            </a:r>
            <a:r>
              <a:rPr sz="1000" spc="-10" dirty="0">
                <a:latin typeface="Arial"/>
                <a:cs typeface="Arial"/>
              </a:rPr>
              <a:t>update the MCEN </a:t>
            </a:r>
            <a:r>
              <a:rPr sz="1000" spc="-5" dirty="0">
                <a:latin typeface="Arial"/>
                <a:cs typeface="Arial"/>
              </a:rPr>
              <a:t>architecture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baseline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Adjunct </a:t>
            </a:r>
            <a:r>
              <a:rPr sz="1000" b="1" spc="-5" dirty="0">
                <a:latin typeface="Arial"/>
                <a:cs typeface="Arial"/>
              </a:rPr>
              <a:t>Team</a:t>
            </a:r>
            <a:r>
              <a:rPr sz="1000" b="1" spc="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Members</a:t>
            </a:r>
            <a:endParaRPr sz="1000" dirty="0">
              <a:latin typeface="Arial"/>
              <a:cs typeface="Arial"/>
            </a:endParaRPr>
          </a:p>
          <a:p>
            <a:pPr marL="305435" indent="-285115">
              <a:lnSpc>
                <a:spcPct val="100000"/>
              </a:lnSpc>
              <a:buChar char="•"/>
              <a:tabLst>
                <a:tab pos="305435" algn="l"/>
                <a:tab pos="306070" algn="l"/>
              </a:tabLst>
            </a:pPr>
            <a:r>
              <a:rPr sz="1000" spc="-5" dirty="0">
                <a:latin typeface="Arial"/>
                <a:cs typeface="Arial"/>
              </a:rPr>
              <a:t>Adjunct </a:t>
            </a:r>
            <a:r>
              <a:rPr sz="1000" spc="-10" dirty="0">
                <a:latin typeface="Arial"/>
                <a:cs typeface="Arial"/>
              </a:rPr>
              <a:t>team </a:t>
            </a:r>
            <a:r>
              <a:rPr sz="1000" dirty="0">
                <a:latin typeface="Arial"/>
                <a:cs typeface="Arial"/>
              </a:rPr>
              <a:t>members </a:t>
            </a:r>
            <a:r>
              <a:rPr sz="1000" spc="-5" dirty="0">
                <a:latin typeface="Arial"/>
                <a:cs typeface="Arial"/>
              </a:rPr>
              <a:t>are assigned from across </a:t>
            </a:r>
            <a:r>
              <a:rPr sz="1000" spc="-10" dirty="0">
                <a:latin typeface="Arial"/>
                <a:cs typeface="Arial"/>
              </a:rPr>
              <a:t>the Enterprise-wide </a:t>
            </a:r>
            <a:r>
              <a:rPr sz="1000" spc="-5" dirty="0">
                <a:latin typeface="Arial"/>
                <a:cs typeface="Arial"/>
              </a:rPr>
              <a:t>consortium to assist </a:t>
            </a:r>
            <a:r>
              <a:rPr sz="1000" spc="-10" dirty="0">
                <a:latin typeface="Arial"/>
                <a:cs typeface="Arial"/>
              </a:rPr>
              <a:t>in the </a:t>
            </a:r>
            <a:r>
              <a:rPr sz="1000" spc="-5" dirty="0">
                <a:latin typeface="Arial"/>
                <a:cs typeface="Arial"/>
              </a:rPr>
              <a:t>management </a:t>
            </a:r>
            <a:r>
              <a:rPr sz="1000" spc="-10" dirty="0">
                <a:latin typeface="Arial"/>
                <a:cs typeface="Arial"/>
              </a:rPr>
              <a:t>and analysis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request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Technical </a:t>
            </a:r>
            <a:r>
              <a:rPr sz="1000" b="1" spc="-15" dirty="0">
                <a:latin typeface="Arial"/>
                <a:cs typeface="Arial"/>
              </a:rPr>
              <a:t>Area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Experts</a:t>
            </a:r>
            <a:endParaRPr sz="10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Technical Area Experts are </a:t>
            </a:r>
            <a:r>
              <a:rPr sz="1000" spc="-10" dirty="0">
                <a:latin typeface="Arial"/>
                <a:cs typeface="Arial"/>
              </a:rPr>
              <a:t>gov’t and </a:t>
            </a:r>
            <a:r>
              <a:rPr sz="1000" spc="-5" dirty="0">
                <a:latin typeface="Arial"/>
                <a:cs typeface="Arial"/>
              </a:rPr>
              <a:t>industry </a:t>
            </a:r>
            <a:r>
              <a:rPr sz="1000" dirty="0">
                <a:latin typeface="Arial"/>
                <a:cs typeface="Arial"/>
              </a:rPr>
              <a:t>IT, </a:t>
            </a:r>
            <a:r>
              <a:rPr sz="1000" spc="-10" dirty="0">
                <a:latin typeface="Arial"/>
                <a:cs typeface="Arial"/>
              </a:rPr>
              <a:t>network and cyber </a:t>
            </a:r>
            <a:r>
              <a:rPr sz="1000" spc="-5" dirty="0">
                <a:latin typeface="Arial"/>
                <a:cs typeface="Arial"/>
              </a:rPr>
              <a:t>experts </a:t>
            </a:r>
            <a:r>
              <a:rPr sz="1000" spc="-10" dirty="0">
                <a:latin typeface="Arial"/>
                <a:cs typeface="Arial"/>
              </a:rPr>
              <a:t>that </a:t>
            </a:r>
            <a:r>
              <a:rPr sz="1000" spc="-5" dirty="0">
                <a:latin typeface="Arial"/>
                <a:cs typeface="Arial"/>
              </a:rPr>
              <a:t>assist </a:t>
            </a:r>
            <a:r>
              <a:rPr sz="1000" spc="-10" dirty="0">
                <a:latin typeface="Arial"/>
                <a:cs typeface="Arial"/>
              </a:rPr>
              <a:t>in analysis </a:t>
            </a:r>
            <a:r>
              <a:rPr sz="1000" spc="-5" dirty="0">
                <a:latin typeface="Arial"/>
                <a:cs typeface="Arial"/>
              </a:rPr>
              <a:t>of requests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architecture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updates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55857" y="2160105"/>
            <a:ext cx="1370540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Char char="–"/>
              <a:tabLst>
                <a:tab pos="185420" algn="l"/>
              </a:tabLst>
            </a:pPr>
            <a:r>
              <a:rPr sz="800" dirty="0">
                <a:solidFill>
                  <a:srgbClr val="0B2338"/>
                </a:solidFill>
                <a:latin typeface="Arial"/>
                <a:cs typeface="Arial"/>
              </a:rPr>
              <a:t>DC I /</a:t>
            </a:r>
            <a:r>
              <a:rPr sz="800" spc="195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rgbClr val="0B2338"/>
                </a:solidFill>
                <a:latin typeface="Arial"/>
                <a:cs typeface="Arial"/>
              </a:rPr>
              <a:t>IC4</a:t>
            </a:r>
            <a:endParaRPr lang="en-US" sz="800" dirty="0" smtClean="0">
              <a:solidFill>
                <a:srgbClr val="0B2338"/>
              </a:solidFill>
              <a:latin typeface="Arial"/>
              <a:cs typeface="Arial"/>
            </a:endParaRPr>
          </a:p>
          <a:p>
            <a:pPr marL="184785" indent="-172085">
              <a:spcBef>
                <a:spcPts val="105"/>
              </a:spcBef>
              <a:buFontTx/>
              <a:buChar char="–"/>
              <a:tabLst>
                <a:tab pos="185420" algn="l"/>
              </a:tabLst>
            </a:pPr>
            <a:r>
              <a:rPr lang="en-US" sz="800" dirty="0" smtClean="0">
                <a:solidFill>
                  <a:srgbClr val="0B2338"/>
                </a:solidFill>
                <a:latin typeface="Arial"/>
                <a:cs typeface="Arial"/>
              </a:rPr>
              <a:t>MFCC/MCCOG</a:t>
            </a:r>
            <a:endParaRPr sz="800" dirty="0">
              <a:latin typeface="Arial"/>
              <a:cs typeface="Arial"/>
            </a:endParaRPr>
          </a:p>
          <a:p>
            <a:pPr marL="184785" marR="196850" indent="-172085">
              <a:lnSpc>
                <a:spcPct val="100000"/>
              </a:lnSpc>
              <a:buChar char="–"/>
              <a:tabLst>
                <a:tab pos="185420" algn="l"/>
              </a:tabLst>
            </a:pP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DC, CD&amp;I</a:t>
            </a:r>
            <a:r>
              <a:rPr sz="800" spc="-55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(CE-  </a:t>
            </a:r>
            <a:r>
              <a:rPr sz="800" spc="5" dirty="0">
                <a:solidFill>
                  <a:srgbClr val="0B2338"/>
                </a:solidFill>
                <a:latin typeface="Arial"/>
                <a:cs typeface="Arial"/>
              </a:rPr>
              <a:t>IWID</a:t>
            </a:r>
            <a:r>
              <a:rPr sz="800" spc="5" dirty="0" smtClean="0">
                <a:solidFill>
                  <a:srgbClr val="0B2338"/>
                </a:solidFill>
                <a:latin typeface="Arial"/>
                <a:cs typeface="Arial"/>
              </a:rPr>
              <a:t>)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–"/>
              <a:tabLst>
                <a:tab pos="185420" algn="l"/>
              </a:tabLst>
            </a:pP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DC, </a:t>
            </a:r>
            <a:r>
              <a:rPr sz="800" dirty="0">
                <a:solidFill>
                  <a:srgbClr val="0B2338"/>
                </a:solidFill>
                <a:latin typeface="Arial"/>
                <a:cs typeface="Arial"/>
              </a:rPr>
              <a:t>I&amp;L</a:t>
            </a:r>
            <a:r>
              <a:rPr sz="800" spc="-65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(MCICOM)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–"/>
              <a:tabLst>
                <a:tab pos="185420" algn="l"/>
              </a:tabLst>
            </a:pP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DC,</a:t>
            </a:r>
            <a:r>
              <a:rPr sz="800" spc="-10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B2338"/>
                </a:solidFill>
                <a:latin typeface="Arial"/>
                <a:cs typeface="Arial"/>
              </a:rPr>
              <a:t>P&amp;R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–"/>
              <a:tabLst>
                <a:tab pos="185420" algn="l"/>
              </a:tabLst>
            </a:pP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DC,</a:t>
            </a:r>
            <a:r>
              <a:rPr sz="800" spc="-10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M&amp;RA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77640" y="2169295"/>
            <a:ext cx="1717541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Char char="–"/>
              <a:tabLst>
                <a:tab pos="185420" algn="l"/>
              </a:tabLst>
            </a:pPr>
            <a:r>
              <a:rPr sz="800" dirty="0" smtClean="0">
                <a:solidFill>
                  <a:srgbClr val="0B2338"/>
                </a:solidFill>
                <a:latin typeface="Arial"/>
                <a:cs typeface="Arial"/>
              </a:rPr>
              <a:t>TECOM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–"/>
              <a:tabLst>
                <a:tab pos="185420" algn="l"/>
              </a:tabLst>
            </a:pPr>
            <a:r>
              <a:rPr sz="800" dirty="0">
                <a:solidFill>
                  <a:srgbClr val="0B2338"/>
                </a:solidFill>
                <a:latin typeface="Arial"/>
                <a:cs typeface="Arial"/>
              </a:rPr>
              <a:t>PEO</a:t>
            </a:r>
            <a:r>
              <a:rPr sz="800" spc="-15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Digital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–"/>
              <a:tabLst>
                <a:tab pos="185420" algn="l"/>
              </a:tabLst>
            </a:pPr>
            <a:r>
              <a:rPr sz="800" dirty="0">
                <a:solidFill>
                  <a:srgbClr val="0B2338"/>
                </a:solidFill>
                <a:latin typeface="Arial"/>
                <a:cs typeface="Arial"/>
              </a:rPr>
              <a:t>PEO</a:t>
            </a:r>
            <a:r>
              <a:rPr sz="800" spc="-15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MLB</a:t>
            </a:r>
            <a:endParaRPr sz="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–"/>
              <a:tabLst>
                <a:tab pos="185420" algn="l"/>
              </a:tabLst>
            </a:pP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MCSC</a:t>
            </a:r>
            <a:endParaRPr sz="800" dirty="0">
              <a:latin typeface="Arial"/>
              <a:cs typeface="Arial"/>
            </a:endParaRPr>
          </a:p>
          <a:p>
            <a:pPr marL="184785" marR="5080" indent="-172085">
              <a:lnSpc>
                <a:spcPct val="100000"/>
              </a:lnSpc>
              <a:buChar char="–"/>
              <a:tabLst>
                <a:tab pos="185420" algn="l"/>
              </a:tabLst>
            </a:pPr>
            <a:r>
              <a:rPr sz="800" spc="-5" dirty="0">
                <a:solidFill>
                  <a:srgbClr val="0B2338"/>
                </a:solidFill>
                <a:latin typeface="Arial"/>
                <a:cs typeface="Arial"/>
              </a:rPr>
              <a:t>FM, </a:t>
            </a:r>
            <a:r>
              <a:rPr sz="800" dirty="0">
                <a:solidFill>
                  <a:srgbClr val="0B2338"/>
                </a:solidFill>
                <a:latin typeface="Arial"/>
                <a:cs typeface="Arial"/>
              </a:rPr>
              <a:t>Cost Analysis,</a:t>
            </a:r>
            <a:r>
              <a:rPr sz="800" spc="-75" dirty="0">
                <a:solidFill>
                  <a:srgbClr val="0B233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B2338"/>
                </a:solidFill>
                <a:latin typeface="Arial"/>
                <a:cs typeface="Arial"/>
              </a:rPr>
              <a:t>Contracts,  Logistics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60989" y="1969277"/>
            <a:ext cx="8178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5" dirty="0">
                <a:solidFill>
                  <a:srgbClr val="0B2338"/>
                </a:solidFill>
                <a:latin typeface="Arial"/>
                <a:cs typeface="Arial"/>
              </a:rPr>
              <a:t>Coordination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09082" y="2140315"/>
            <a:ext cx="3086100" cy="781109"/>
          </a:xfrm>
          <a:custGeom>
            <a:avLst/>
            <a:gdLst/>
            <a:ahLst/>
            <a:cxnLst/>
            <a:rect l="l" t="t" r="r" b="b"/>
            <a:pathLst>
              <a:path w="3086100" h="802005">
                <a:moveTo>
                  <a:pt x="0" y="0"/>
                </a:moveTo>
                <a:lnTo>
                  <a:pt x="3086100" y="0"/>
                </a:lnTo>
                <a:lnTo>
                  <a:pt x="3086100" y="801624"/>
                </a:lnTo>
                <a:lnTo>
                  <a:pt x="0" y="801624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02018" y="1997059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522"/>
                </a:lnTo>
              </a:path>
            </a:pathLst>
          </a:custGeom>
          <a:ln w="1981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0698" y="4895991"/>
            <a:ext cx="6776210" cy="264099"/>
          </a:xfrm>
          <a:custGeom>
            <a:avLst/>
            <a:gdLst/>
            <a:ahLst/>
            <a:cxnLst/>
            <a:rect l="l" t="t" r="r" b="b"/>
            <a:pathLst>
              <a:path w="7404100" h="487679">
                <a:moveTo>
                  <a:pt x="0" y="487667"/>
                </a:moveTo>
                <a:lnTo>
                  <a:pt x="7403592" y="487667"/>
                </a:lnTo>
                <a:lnTo>
                  <a:pt x="7403592" y="0"/>
                </a:lnTo>
                <a:lnTo>
                  <a:pt x="0" y="0"/>
                </a:lnTo>
                <a:lnTo>
                  <a:pt x="0" y="48766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93139" y="4888782"/>
            <a:ext cx="6496959" cy="21095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204"/>
              </a:spcBef>
              <a:tabLst>
                <a:tab pos="104139" algn="l"/>
              </a:tabLst>
            </a:pPr>
            <a:r>
              <a:rPr sz="1200" spc="5" dirty="0">
                <a:latin typeface="Arial"/>
                <a:cs typeface="Arial"/>
              </a:rPr>
              <a:t>TF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collaboratively leverages resourced expertise </a:t>
            </a:r>
            <a:r>
              <a:rPr sz="1200" dirty="0">
                <a:latin typeface="Arial"/>
                <a:cs typeface="Arial"/>
              </a:rPr>
              <a:t>from </a:t>
            </a:r>
            <a:r>
              <a:rPr sz="1200" spc="-5" dirty="0">
                <a:latin typeface="Arial"/>
                <a:cs typeface="Arial"/>
              </a:rPr>
              <a:t>across the Naval Enterprise </a:t>
            </a:r>
            <a:r>
              <a:rPr sz="1200" spc="-5" dirty="0" smtClean="0">
                <a:latin typeface="Arial"/>
                <a:cs typeface="Arial"/>
              </a:rPr>
              <a:t>and</a:t>
            </a:r>
            <a:r>
              <a:rPr lang="en-US" sz="1200" spc="-5" dirty="0" smtClean="0">
                <a:latin typeface="Arial"/>
                <a:cs typeface="Arial"/>
              </a:rPr>
              <a:t> </a:t>
            </a:r>
            <a:r>
              <a:rPr sz="1200" spc="-15" dirty="0" smtClean="0">
                <a:latin typeface="Arial"/>
                <a:cs typeface="Arial"/>
              </a:rPr>
              <a:t>industry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7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78538" y="322263"/>
            <a:ext cx="3065462" cy="276225"/>
          </a:xfrm>
        </p:spPr>
        <p:txBody>
          <a:bodyPr/>
          <a:lstStyle/>
          <a:p>
            <a:r>
              <a:rPr lang="en-US" dirty="0" smtClean="0"/>
              <a:t>MCEN Digital Twin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930"/>
            <a:ext cx="9144000" cy="43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8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object 4"/>
          <p:cNvSpPr txBox="1"/>
          <p:nvPr/>
        </p:nvSpPr>
        <p:spPr>
          <a:xfrm>
            <a:off x="228600" y="1352550"/>
            <a:ext cx="8645945" cy="2987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solidFill>
                  <a:srgbClr val="C00000"/>
                </a:solidFill>
                <a:latin typeface="Arial"/>
                <a:cs typeface="Arial"/>
              </a:rPr>
              <a:t>►</a:t>
            </a:r>
            <a:r>
              <a:rPr lang="en-US" sz="2400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5" dirty="0" smtClean="0">
                <a:latin typeface="Arial"/>
                <a:cs typeface="Arial"/>
              </a:rPr>
              <a:t>Unified </a:t>
            </a:r>
            <a:r>
              <a:rPr spc="-5" dirty="0">
                <a:latin typeface="Arial"/>
                <a:cs typeface="Arial"/>
              </a:rPr>
              <a:t>engineering </a:t>
            </a:r>
            <a:r>
              <a:rPr spc="-10" dirty="0">
                <a:latin typeface="Arial"/>
                <a:cs typeface="Arial"/>
              </a:rPr>
              <a:t>effort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to:</a:t>
            </a:r>
            <a:endParaRPr dirty="0">
              <a:latin typeface="Arial"/>
              <a:cs typeface="Arial"/>
            </a:endParaRPr>
          </a:p>
          <a:p>
            <a:pPr marL="684530" indent="-214629">
              <a:lnSpc>
                <a:spcPct val="100000"/>
              </a:lnSpc>
              <a:buChar char="•"/>
              <a:tabLst>
                <a:tab pos="685165" algn="l"/>
              </a:tabLst>
            </a:pPr>
            <a:r>
              <a:rPr lang="en-US" spc="-5" dirty="0">
                <a:latin typeface="Arial"/>
                <a:cs typeface="Arial"/>
              </a:rPr>
              <a:t>P</a:t>
            </a:r>
            <a:r>
              <a:rPr spc="-5" dirty="0" smtClean="0">
                <a:latin typeface="Arial"/>
                <a:cs typeface="Arial"/>
              </a:rPr>
              <a:t>rovide </a:t>
            </a:r>
            <a:r>
              <a:rPr spc="-5" dirty="0">
                <a:latin typeface="Arial"/>
                <a:cs typeface="Arial"/>
              </a:rPr>
              <a:t>engineering </a:t>
            </a:r>
            <a:r>
              <a:rPr b="1" spc="-5" dirty="0">
                <a:latin typeface="Arial"/>
                <a:cs typeface="Arial"/>
              </a:rPr>
              <a:t>technical</a:t>
            </a:r>
            <a:r>
              <a:rPr b="1" spc="7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rigor</a:t>
            </a:r>
            <a:endParaRPr dirty="0">
              <a:latin typeface="Arial"/>
              <a:cs typeface="Arial"/>
            </a:endParaRPr>
          </a:p>
          <a:p>
            <a:pPr marL="684530" indent="-214629">
              <a:lnSpc>
                <a:spcPct val="100000"/>
              </a:lnSpc>
              <a:buChar char="•"/>
              <a:tabLst>
                <a:tab pos="685165" algn="l"/>
              </a:tabLst>
            </a:pPr>
            <a:r>
              <a:rPr lang="en-US" spc="-5" dirty="0">
                <a:latin typeface="Arial"/>
                <a:cs typeface="Arial"/>
              </a:rPr>
              <a:t>E</a:t>
            </a:r>
            <a:r>
              <a:rPr spc="-5" dirty="0" smtClean="0">
                <a:latin typeface="Arial"/>
                <a:cs typeface="Arial"/>
              </a:rPr>
              <a:t>valuate </a:t>
            </a:r>
            <a:r>
              <a:rPr spc="-5" dirty="0">
                <a:latin typeface="Arial"/>
                <a:cs typeface="Arial"/>
              </a:rPr>
              <a:t>all potential MCEN</a:t>
            </a:r>
            <a:r>
              <a:rPr spc="5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changes</a:t>
            </a:r>
            <a:endParaRPr dirty="0">
              <a:latin typeface="Arial"/>
              <a:cs typeface="Arial"/>
            </a:endParaRPr>
          </a:p>
          <a:p>
            <a:pPr marL="684530" indent="-214629">
              <a:lnSpc>
                <a:spcPct val="100000"/>
              </a:lnSpc>
              <a:buChar char="•"/>
              <a:tabLst>
                <a:tab pos="685165" algn="l"/>
              </a:tabLst>
            </a:pPr>
            <a:r>
              <a:rPr lang="en-US" spc="-5" dirty="0">
                <a:latin typeface="Arial"/>
                <a:cs typeface="Arial"/>
              </a:rPr>
              <a:t>C</a:t>
            </a:r>
            <a:r>
              <a:rPr spc="-5" dirty="0" smtClean="0">
                <a:latin typeface="Arial"/>
                <a:cs typeface="Arial"/>
              </a:rPr>
              <a:t>onceptualize/design </a:t>
            </a:r>
            <a:r>
              <a:rPr spc="-5" dirty="0">
                <a:latin typeface="Arial"/>
                <a:cs typeface="Arial"/>
              </a:rPr>
              <a:t>future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MCEN</a:t>
            </a:r>
            <a:endParaRPr dirty="0">
              <a:latin typeface="Arial"/>
              <a:cs typeface="Arial"/>
            </a:endParaRPr>
          </a:p>
          <a:p>
            <a:pPr marL="227329" marR="5080" indent="-215265">
              <a:lnSpc>
                <a:spcPct val="100000"/>
              </a:lnSpc>
              <a:spcBef>
                <a:spcPts val="1260"/>
              </a:spcBef>
            </a:pPr>
            <a:r>
              <a:rPr spc="-5" dirty="0" smtClean="0">
                <a:solidFill>
                  <a:srgbClr val="C00000"/>
                </a:solidFill>
                <a:latin typeface="Arial"/>
                <a:cs typeface="Arial"/>
              </a:rPr>
              <a:t>►</a:t>
            </a: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5" dirty="0" smtClean="0">
                <a:latin typeface="Arial"/>
                <a:cs typeface="Arial"/>
              </a:rPr>
              <a:t>Configuration </a:t>
            </a:r>
            <a:r>
              <a:rPr b="1" spc="-5" dirty="0">
                <a:latin typeface="Arial"/>
                <a:cs typeface="Arial"/>
              </a:rPr>
              <a:t>Management </a:t>
            </a:r>
            <a:r>
              <a:rPr spc="-5" dirty="0">
                <a:latin typeface="Arial"/>
                <a:cs typeface="Arial"/>
              </a:rPr>
              <a:t>of the MCEN as a system of  systems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pc="-5" dirty="0" smtClean="0">
                <a:solidFill>
                  <a:srgbClr val="C00000"/>
                </a:solidFill>
                <a:latin typeface="Arial"/>
                <a:cs typeface="Arial"/>
              </a:rPr>
              <a:t>►</a:t>
            </a: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spc="-5" dirty="0" smtClean="0">
                <a:latin typeface="Arial"/>
                <a:cs typeface="Arial"/>
              </a:rPr>
              <a:t>actical</a:t>
            </a:r>
            <a:r>
              <a:rPr lang="en-US" spc="-5" dirty="0" smtClean="0">
                <a:latin typeface="Arial"/>
                <a:cs typeface="Arial"/>
              </a:rPr>
              <a:t> to Garrison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visibility </a:t>
            </a:r>
            <a:r>
              <a:rPr dirty="0">
                <a:latin typeface="Arial"/>
                <a:cs typeface="Arial"/>
              </a:rPr>
              <a:t>&amp;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f</a:t>
            </a:r>
            <a:r>
              <a:rPr lang="en-US" spc="-5" dirty="0" smtClean="0">
                <a:latin typeface="Arial"/>
                <a:cs typeface="Arial"/>
              </a:rPr>
              <a:t>easibility</a:t>
            </a:r>
            <a:endParaRPr dirty="0">
              <a:latin typeface="Arial"/>
              <a:cs typeface="Arial"/>
            </a:endParaRPr>
          </a:p>
          <a:p>
            <a:pPr marL="227329" marR="1011555" indent="-215265">
              <a:lnSpc>
                <a:spcPct val="100000"/>
              </a:lnSpc>
              <a:spcBef>
                <a:spcPts val="1260"/>
              </a:spcBef>
            </a:pPr>
            <a:r>
              <a:rPr spc="-5" dirty="0" smtClean="0">
                <a:solidFill>
                  <a:srgbClr val="C00000"/>
                </a:solidFill>
                <a:latin typeface="Arial"/>
                <a:cs typeface="Arial"/>
              </a:rPr>
              <a:t>►</a:t>
            </a: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5" dirty="0" smtClean="0">
                <a:latin typeface="Arial"/>
                <a:cs typeface="Arial"/>
              </a:rPr>
              <a:t>Automated </a:t>
            </a:r>
            <a:r>
              <a:rPr b="1" spc="-5" dirty="0">
                <a:latin typeface="Arial"/>
                <a:cs typeface="Arial"/>
              </a:rPr>
              <a:t>processes </a:t>
            </a:r>
            <a:r>
              <a:rPr spc="-5" dirty="0">
                <a:latin typeface="Arial"/>
                <a:cs typeface="Arial"/>
              </a:rPr>
              <a:t>for </a:t>
            </a:r>
            <a:r>
              <a:rPr spc="-5" dirty="0" smtClean="0">
                <a:latin typeface="Arial"/>
                <a:cs typeface="Arial"/>
              </a:rPr>
              <a:t>pr</a:t>
            </a:r>
            <a:r>
              <a:rPr lang="en-US" spc="-5" dirty="0" smtClean="0">
                <a:latin typeface="Arial"/>
                <a:cs typeface="Arial"/>
              </a:rPr>
              <a:t>o</a:t>
            </a:r>
            <a:r>
              <a:rPr spc="-5" dirty="0" smtClean="0">
                <a:latin typeface="Arial"/>
                <a:cs typeface="Arial"/>
              </a:rPr>
              <a:t>posed </a:t>
            </a:r>
            <a:r>
              <a:rPr spc="-5" dirty="0">
                <a:latin typeface="Arial"/>
                <a:cs typeface="Arial"/>
              </a:rPr>
              <a:t>changes </a:t>
            </a:r>
            <a:r>
              <a:rPr spc="-10" dirty="0">
                <a:latin typeface="Arial"/>
                <a:cs typeface="Arial"/>
              </a:rPr>
              <a:t>and </a:t>
            </a:r>
            <a:r>
              <a:rPr spc="-5" dirty="0" smtClean="0">
                <a:latin typeface="Arial"/>
                <a:cs typeface="Arial"/>
              </a:rPr>
              <a:t>configuration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updates</a:t>
            </a:r>
            <a:endParaRPr lang="en-US" spc="-5" dirty="0" smtClean="0">
              <a:latin typeface="Arial"/>
              <a:cs typeface="Arial"/>
            </a:endParaRPr>
          </a:p>
          <a:p>
            <a:pPr marL="227329" marR="1011555" indent="-215265">
              <a:spcBef>
                <a:spcPts val="1260"/>
              </a:spcBef>
            </a:pP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► </a:t>
            </a:r>
            <a:r>
              <a:rPr lang="en-US" spc="-5" dirty="0" smtClean="0">
                <a:latin typeface="Arial"/>
                <a:cs typeface="Arial"/>
              </a:rPr>
              <a:t>TFA documents components and changes to the MCEN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7315200" y="285750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45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522605" y="2495550"/>
            <a:ext cx="816419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latin typeface="Arial"/>
                <a:cs typeface="Arial"/>
              </a:rPr>
              <a:t>QUESTIONS /</a:t>
            </a:r>
            <a:r>
              <a:rPr sz="4950" b="1" spc="-75" dirty="0">
                <a:latin typeface="Arial"/>
                <a:cs typeface="Arial"/>
              </a:rPr>
              <a:t> </a:t>
            </a:r>
            <a:r>
              <a:rPr sz="4950" b="1" spc="-5" dirty="0">
                <a:latin typeface="Arial"/>
                <a:cs typeface="Arial"/>
              </a:rPr>
              <a:t>DISCUSSION</a:t>
            </a:r>
            <a:endParaRPr sz="495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52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557D3102A09408DB4FEA626178BD6" ma:contentTypeVersion="13" ma:contentTypeDescription="Create a new document." ma:contentTypeScope="" ma:versionID="70f000cff62a1c1c2ac9b5de5c9e70de">
  <xsd:schema xmlns:xsd="http://www.w3.org/2001/XMLSchema" xmlns:xs="http://www.w3.org/2001/XMLSchema" xmlns:p="http://schemas.microsoft.com/office/2006/metadata/properties" xmlns:ns1="http://schemas.microsoft.com/sharepoint/v3" xmlns:ns3="3a7c387a-beaa-459a-b409-e1e7d9139ca0" xmlns:ns4="0b6c8501-25ce-4bcf-9bf4-989a100dca7d" targetNamespace="http://schemas.microsoft.com/office/2006/metadata/properties" ma:root="true" ma:fieldsID="95adb401a9b998cca57e40478916f6ff" ns1:_="" ns3:_="" ns4:_="">
    <xsd:import namespace="http://schemas.microsoft.com/sharepoint/v3"/>
    <xsd:import namespace="3a7c387a-beaa-459a-b409-e1e7d9139ca0"/>
    <xsd:import namespace="0b6c8501-25ce-4bcf-9bf4-989a100dca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c387a-beaa-459a-b409-e1e7d9139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8501-25ce-4bcf-9bf4-989a100dc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63D11-7705-4C0E-A43F-B04DC4EB2714}">
  <ds:schemaRefs>
    <ds:schemaRef ds:uri="0b6c8501-25ce-4bcf-9bf4-989a100dca7d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a7c387a-beaa-459a-b409-e1e7d9139c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2168-D9BB-49B0-B8C9-34ABC1D85C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F814B-724D-43CD-B5BB-975A6EF9E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7c387a-beaa-459a-b409-e1e7d9139ca0"/>
    <ds:schemaRef ds:uri="0b6c8501-25ce-4bcf-9bf4-989a100dc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3298</TotalTime>
  <Words>640</Words>
  <Application>Microsoft Office PowerPoint</Application>
  <PresentationFormat>On-screen Show (16:9)</PresentationFormat>
  <Paragraphs>91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Bell MT</vt:lpstr>
      <vt:lpstr>Calibri</vt:lpstr>
      <vt:lpstr>Calisto MT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Task Force Aquila</vt:lpstr>
      <vt:lpstr>PowerPoint Presentation</vt:lpstr>
      <vt:lpstr>Organization</vt:lpstr>
      <vt:lpstr>MCEN Digital Twin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john.d.burrow</dc:creator>
  <cp:lastModifiedBy>Merchant CIV Cassandra M</cp:lastModifiedBy>
  <cp:revision>193</cp:revision>
  <dcterms:created xsi:type="dcterms:W3CDTF">2020-11-11T14:07:57Z</dcterms:created>
  <dcterms:modified xsi:type="dcterms:W3CDTF">2021-05-26T03:22:05Z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2020-10-19T00:00:00Z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2020-11-11T00:00:00Z</vt:filetime>
  </property>
  <property fmtid="{D5CDD505-2E9C-101B-9397-08002B2CF9AE}" pid="5" name="ContentTypeId">
    <vt:lpwstr>0x01010078A557D3102A09408DB4FEA626178BD6</vt:lpwstr>
  </property>
</Properties>
</file>