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8" r:id="rId3"/>
    <p:sldId id="259" r:id="rId4"/>
    <p:sldId id="260" r:id="rId5"/>
    <p:sldId id="267" r:id="rId6"/>
    <p:sldId id="269" r:id="rId7"/>
    <p:sldId id="277" r:id="rId8"/>
    <p:sldId id="271" r:id="rId9"/>
    <p:sldId id="278" r:id="rId10"/>
    <p:sldId id="272" r:id="rId1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2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5" autoAdjust="0"/>
    <p:restoredTop sz="94660"/>
  </p:normalViewPr>
  <p:slideViewPr>
    <p:cSldViewPr>
      <p:cViewPr varScale="1">
        <p:scale>
          <a:sx n="63" d="100"/>
          <a:sy n="63" d="100"/>
        </p:scale>
        <p:origin x="800" y="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86DD114D-EB68-4C62-AA2E-B342EBD508F4}" type="datetimeFigureOut">
              <a:rPr lang="en-US" smtClean="0"/>
              <a:t>5/26/2021</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8E962903-F4DB-468B-A352-DCB08206F257}" type="slidenum">
              <a:rPr lang="en-US" smtClean="0"/>
              <a:t>‹#›</a:t>
            </a:fld>
            <a:endParaRPr lang="en-US"/>
          </a:p>
        </p:txBody>
      </p:sp>
    </p:spTree>
    <p:extLst>
      <p:ext uri="{BB962C8B-B14F-4D97-AF65-F5344CB8AC3E}">
        <p14:creationId xmlns:p14="http://schemas.microsoft.com/office/powerpoint/2010/main" val="410737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5/26/2021</a:t>
            </a:fld>
            <a:endParaRPr lang="en-US"/>
          </a:p>
        </p:txBody>
      </p:sp>
      <p:sp>
        <p:nvSpPr>
          <p:cNvPr id="6" name="Holder 6"/>
          <p:cNvSpPr>
            <a:spLocks noGrp="1"/>
          </p:cNvSpPr>
          <p:nvPr>
            <p:ph type="sldNum" sz="quarter" idx="7"/>
          </p:nvPr>
        </p:nvSpPr>
        <p:spPr/>
        <p:txBody>
          <a:bodyPr lIns="0" tIns="0" rIns="0" bIns="0"/>
          <a:lstStyle>
            <a:lvl1pPr>
              <a:defRPr sz="1200" b="0" i="0">
                <a:solidFill>
                  <a:srgbClr val="808080"/>
                </a:solidFill>
                <a:latin typeface="Arial"/>
                <a:cs typeface="Arial"/>
              </a:defRPr>
            </a:lvl1pPr>
          </a:lstStyle>
          <a:p>
            <a:pPr marL="109855">
              <a:lnSpc>
                <a:spcPts val="1425"/>
              </a:lnSpc>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323398" y="318216"/>
            <a:ext cx="5251450" cy="452755"/>
          </a:xfrm>
          <a:prstGeom prst="rect">
            <a:avLst/>
          </a:prstGeom>
        </p:spPr>
        <p:txBody>
          <a:bodyPr lIns="0" tIns="0" rIns="0" bIns="0"/>
          <a:lstStyle>
            <a:lvl1pPr>
              <a:defRPr sz="2800" b="1" i="0">
                <a:solidFill>
                  <a:schemeClr val="bg1"/>
                </a:solidFill>
                <a:latin typeface="Calisto MT"/>
                <a:cs typeface="Calisto M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5/26/2021</a:t>
            </a:fld>
            <a:endParaRPr lang="en-US"/>
          </a:p>
        </p:txBody>
      </p:sp>
      <p:sp>
        <p:nvSpPr>
          <p:cNvPr id="6" name="Holder 6"/>
          <p:cNvSpPr>
            <a:spLocks noGrp="1"/>
          </p:cNvSpPr>
          <p:nvPr>
            <p:ph type="sldNum" sz="quarter" idx="7"/>
          </p:nvPr>
        </p:nvSpPr>
        <p:spPr/>
        <p:txBody>
          <a:bodyPr lIns="0" tIns="0" rIns="0" bIns="0"/>
          <a:lstStyle>
            <a:lvl1pPr>
              <a:defRPr sz="1200" b="0" i="0">
                <a:solidFill>
                  <a:srgbClr val="808080"/>
                </a:solidFill>
                <a:latin typeface="Arial"/>
                <a:cs typeface="Arial"/>
              </a:defRPr>
            </a:lvl1pPr>
          </a:lstStyle>
          <a:p>
            <a:pPr marL="109855">
              <a:lnSpc>
                <a:spcPts val="1425"/>
              </a:lnSpc>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323398" y="318216"/>
            <a:ext cx="5251450" cy="452755"/>
          </a:xfrm>
          <a:prstGeom prst="rect">
            <a:avLst/>
          </a:prstGeom>
        </p:spPr>
        <p:txBody>
          <a:bodyPr lIns="0" tIns="0" rIns="0" bIns="0"/>
          <a:lstStyle>
            <a:lvl1pPr>
              <a:defRPr sz="2800" b="1" i="0">
                <a:solidFill>
                  <a:schemeClr val="bg1"/>
                </a:solidFill>
                <a:latin typeface="Calisto MT"/>
                <a:cs typeface="Calisto MT"/>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5/26/2021</a:t>
            </a:fld>
            <a:endParaRPr lang="en-US"/>
          </a:p>
        </p:txBody>
      </p:sp>
      <p:sp>
        <p:nvSpPr>
          <p:cNvPr id="7" name="Holder 7"/>
          <p:cNvSpPr>
            <a:spLocks noGrp="1"/>
          </p:cNvSpPr>
          <p:nvPr>
            <p:ph type="sldNum" sz="quarter" idx="7"/>
          </p:nvPr>
        </p:nvSpPr>
        <p:spPr/>
        <p:txBody>
          <a:bodyPr lIns="0" tIns="0" rIns="0" bIns="0"/>
          <a:lstStyle>
            <a:lvl1pPr>
              <a:defRPr sz="1200" b="0" i="0">
                <a:solidFill>
                  <a:srgbClr val="808080"/>
                </a:solidFill>
                <a:latin typeface="Arial"/>
                <a:cs typeface="Arial"/>
              </a:defRPr>
            </a:lvl1pPr>
          </a:lstStyle>
          <a:p>
            <a:pPr marL="109855">
              <a:lnSpc>
                <a:spcPts val="1425"/>
              </a:lnSpc>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323398" y="318216"/>
            <a:ext cx="5251450" cy="452755"/>
          </a:xfrm>
          <a:prstGeom prst="rect">
            <a:avLst/>
          </a:prstGeom>
        </p:spPr>
        <p:txBody>
          <a:bodyPr lIns="0" tIns="0" rIns="0" bIns="0"/>
          <a:lstStyle>
            <a:lvl1pPr>
              <a:defRPr sz="2800" b="1" i="0">
                <a:solidFill>
                  <a:schemeClr val="bg1"/>
                </a:solidFill>
                <a:latin typeface="Calisto MT"/>
                <a:cs typeface="Calisto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5/26/2021</a:t>
            </a:fld>
            <a:endParaRPr lang="en-US"/>
          </a:p>
        </p:txBody>
      </p:sp>
      <p:sp>
        <p:nvSpPr>
          <p:cNvPr id="5" name="Holder 5"/>
          <p:cNvSpPr>
            <a:spLocks noGrp="1"/>
          </p:cNvSpPr>
          <p:nvPr>
            <p:ph type="sldNum" sz="quarter" idx="7"/>
          </p:nvPr>
        </p:nvSpPr>
        <p:spPr/>
        <p:txBody>
          <a:bodyPr lIns="0" tIns="0" rIns="0" bIns="0"/>
          <a:lstStyle>
            <a:lvl1pPr>
              <a:defRPr sz="1200" b="0" i="0">
                <a:solidFill>
                  <a:srgbClr val="808080"/>
                </a:solidFill>
                <a:latin typeface="Arial"/>
                <a:cs typeface="Arial"/>
              </a:defRPr>
            </a:lvl1pPr>
          </a:lstStyle>
          <a:p>
            <a:pPr marL="109855">
              <a:lnSpc>
                <a:spcPts val="1425"/>
              </a:lnSpc>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5/26/2021</a:t>
            </a:fld>
            <a:endParaRPr lang="en-US"/>
          </a:p>
        </p:txBody>
      </p:sp>
      <p:sp>
        <p:nvSpPr>
          <p:cNvPr id="4" name="Holder 4"/>
          <p:cNvSpPr>
            <a:spLocks noGrp="1"/>
          </p:cNvSpPr>
          <p:nvPr>
            <p:ph type="sldNum" sz="quarter" idx="7"/>
          </p:nvPr>
        </p:nvSpPr>
        <p:spPr/>
        <p:txBody>
          <a:bodyPr lIns="0" tIns="0" rIns="0" bIns="0"/>
          <a:lstStyle>
            <a:lvl1pPr>
              <a:defRPr sz="1200" b="0" i="0">
                <a:solidFill>
                  <a:srgbClr val="808080"/>
                </a:solidFill>
                <a:latin typeface="Arial"/>
                <a:cs typeface="Arial"/>
              </a:defRPr>
            </a:lvl1pPr>
          </a:lstStyle>
          <a:p>
            <a:pPr marL="109855">
              <a:lnSpc>
                <a:spcPts val="1425"/>
              </a:lnSpc>
            </a:pPr>
            <a:fld id="{81D60167-4931-47E6-BA6A-407CBD079E47}" type="slidenum">
              <a:rPr spc="-5" dirty="0"/>
              <a:t>‹#›</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935736"/>
          </a:xfrm>
          <a:prstGeom prst="rect">
            <a:avLst/>
          </a:prstGeom>
          <a:blipFill>
            <a:blip r:embed="rId7" cstate="print"/>
            <a:stretch>
              <a:fillRect/>
            </a:stretch>
          </a:blipFill>
        </p:spPr>
        <p:txBody>
          <a:bodyPr wrap="square" lIns="0" tIns="0" rIns="0" bIns="0" rtlCol="0"/>
          <a:lstStyle/>
          <a:p>
            <a:endParaRPr/>
          </a:p>
        </p:txBody>
      </p:sp>
      <p:sp>
        <p:nvSpPr>
          <p:cNvPr id="3" name="Holder 3"/>
          <p:cNvSpPr>
            <a:spLocks noGrp="1"/>
          </p:cNvSpPr>
          <p:nvPr>
            <p:ph type="body" idx="1"/>
          </p:nvPr>
        </p:nvSpPr>
        <p:spPr>
          <a:xfrm>
            <a:off x="459740" y="1166113"/>
            <a:ext cx="8224519" cy="258635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5/26/2021</a:t>
            </a:fld>
            <a:endParaRPr lang="en-US"/>
          </a:p>
        </p:txBody>
      </p:sp>
      <p:sp>
        <p:nvSpPr>
          <p:cNvPr id="6" name="Holder 6"/>
          <p:cNvSpPr>
            <a:spLocks noGrp="1"/>
          </p:cNvSpPr>
          <p:nvPr>
            <p:ph type="sldNum" sz="quarter" idx="7"/>
          </p:nvPr>
        </p:nvSpPr>
        <p:spPr>
          <a:xfrm>
            <a:off x="8821967" y="6643816"/>
            <a:ext cx="220345" cy="196215"/>
          </a:xfrm>
          <a:prstGeom prst="rect">
            <a:avLst/>
          </a:prstGeom>
        </p:spPr>
        <p:txBody>
          <a:bodyPr wrap="square" lIns="0" tIns="0" rIns="0" bIns="0">
            <a:spAutoFit/>
          </a:bodyPr>
          <a:lstStyle>
            <a:lvl1pPr>
              <a:defRPr sz="1200" b="0" i="0">
                <a:solidFill>
                  <a:srgbClr val="808080"/>
                </a:solidFill>
                <a:latin typeface="Arial"/>
                <a:cs typeface="Arial"/>
              </a:defRPr>
            </a:lvl1pPr>
          </a:lstStyle>
          <a:p>
            <a:pPr marL="109855">
              <a:lnSpc>
                <a:spcPts val="1425"/>
              </a:lnSpc>
            </a:pPr>
            <a:fld id="{81D60167-4931-47E6-BA6A-407CBD079E47}" type="slidenum">
              <a:rPr spc="-5" dirty="0"/>
              <a:t>‹#›</a:t>
            </a:fld>
            <a:endParaRPr spc="-5" dirty="0"/>
          </a:p>
        </p:txBody>
      </p:sp>
      <p:sp>
        <p:nvSpPr>
          <p:cNvPr id="8" name="TextBox 7"/>
          <p:cNvSpPr txBox="1"/>
          <p:nvPr userDrawn="1"/>
        </p:nvSpPr>
        <p:spPr>
          <a:xfrm>
            <a:off x="1066800" y="158750"/>
            <a:ext cx="4648200" cy="369332"/>
          </a:xfrm>
          <a:prstGeom prst="rect">
            <a:avLst/>
          </a:prstGeom>
          <a:noFill/>
        </p:spPr>
        <p:txBody>
          <a:bodyPr wrap="square" rtlCol="0">
            <a:spAutoFit/>
          </a:bodyPr>
          <a:lstStyle/>
          <a:p>
            <a:r>
              <a:rPr lang="en-US" sz="1800" b="0" dirty="0" smtClean="0">
                <a:solidFill>
                  <a:srgbClr val="060238"/>
                </a:solidFill>
                <a:latin typeface="Franklin Gothic Heavy" panose="020B0903020102020204" pitchFamily="34" charset="0"/>
              </a:rPr>
              <a:t>MARINE</a:t>
            </a:r>
            <a:r>
              <a:rPr lang="en-US" sz="1800" b="0" baseline="0" dirty="0" smtClean="0">
                <a:solidFill>
                  <a:srgbClr val="060238"/>
                </a:solidFill>
                <a:latin typeface="Franklin Gothic Heavy" panose="020B0903020102020204" pitchFamily="34" charset="0"/>
              </a:rPr>
              <a:t> CORPS SYSTEMS COMMAND</a:t>
            </a:r>
            <a:endParaRPr lang="en-US" sz="1800" b="0" dirty="0">
              <a:solidFill>
                <a:srgbClr val="060238"/>
              </a:solidFill>
              <a:latin typeface="Franklin Gothic Heavy" panose="020B0903020102020204" pitchFamily="34" charset="0"/>
            </a:endParaRPr>
          </a:p>
        </p:txBody>
      </p:sp>
      <p:sp>
        <p:nvSpPr>
          <p:cNvPr id="9" name="TextBox 8"/>
          <p:cNvSpPr txBox="1"/>
          <p:nvPr userDrawn="1"/>
        </p:nvSpPr>
        <p:spPr>
          <a:xfrm>
            <a:off x="1073150" y="390196"/>
            <a:ext cx="3943350" cy="307777"/>
          </a:xfrm>
          <a:prstGeom prst="rect">
            <a:avLst/>
          </a:prstGeom>
          <a:noFill/>
        </p:spPr>
        <p:txBody>
          <a:bodyPr wrap="square" rtlCol="0">
            <a:spAutoFit/>
          </a:bodyPr>
          <a:lstStyle/>
          <a:p>
            <a:r>
              <a:rPr lang="en-US" sz="1400" b="1" dirty="0" smtClean="0">
                <a:solidFill>
                  <a:srgbClr val="A20000"/>
                </a:solidFill>
                <a:latin typeface="Bell MT" panose="02020503060305020303" pitchFamily="18" charset="0"/>
              </a:rPr>
              <a:t>Equipping</a:t>
            </a:r>
            <a:r>
              <a:rPr lang="en-US" sz="1400" b="1" baseline="0" dirty="0" smtClean="0">
                <a:solidFill>
                  <a:srgbClr val="A20000"/>
                </a:solidFill>
                <a:latin typeface="Bell MT" panose="02020503060305020303" pitchFamily="18" charset="0"/>
              </a:rPr>
              <a:t> our MARINES</a:t>
            </a:r>
            <a:endParaRPr lang="en-US" sz="1400" b="1" dirty="0">
              <a:solidFill>
                <a:srgbClr val="A20000"/>
              </a:solidFill>
              <a:latin typeface="Bell MT" panose="02020503060305020303" pitchFamily="18"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hyperlink" Target="mailto:austin.johnson@usmc.mil" TargetMode="External"/><Relationship Id="rId3" Type="http://schemas.openxmlformats.org/officeDocument/2006/relationships/image" Target="../media/image4.png"/><Relationship Id="rId7" Type="http://schemas.openxmlformats.org/officeDocument/2006/relationships/image" Target="../media/image6.jpg"/><Relationship Id="rId12" Type="http://schemas.openxmlformats.org/officeDocument/2006/relationships/hyperlink" Target="mailto:kyle.beagle@usmc.mil"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mailto:MCSCOSBP@usmc.mil" TargetMode="External"/><Relationship Id="rId11" Type="http://schemas.openxmlformats.org/officeDocument/2006/relationships/image" Target="../media/image10.png"/><Relationship Id="rId5" Type="http://schemas.openxmlformats.org/officeDocument/2006/relationships/hyperlink" Target="mailto:MCSCPAO@usmc.mil" TargetMode="External"/><Relationship Id="rId10" Type="http://schemas.openxmlformats.org/officeDocument/2006/relationships/image" Target="../media/image9.jpg"/><Relationship Id="rId4" Type="http://schemas.openxmlformats.org/officeDocument/2006/relationships/image" Target="../media/image5.png"/><Relationship Id="rId9" Type="http://schemas.openxmlformats.org/officeDocument/2006/relationships/image" Target="../media/image8.jpg"/><Relationship Id="rId14" Type="http://schemas.openxmlformats.org/officeDocument/2006/relationships/hyperlink" Target="http://www.marcorsyscom.marines.mil/Command-Staff/Office-Of-Small-Business-Programs-OSB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marcorsyscom.marines.mil/Portals/105/MARCORSYSCOM%20Small%20Business%20Strategy%20FY%2021-22%20as%20of%204%20Dec%2020.pdf" TargetMode="External"/><Relationship Id="rId2" Type="http://schemas.openxmlformats.org/officeDocument/2006/relationships/hyperlink" Target="https://www.marcorsyscom.marines.mil/Portals/105/FY%202021-2022%20Public%20Forecast_1.xlsx" TargetMode="External"/><Relationship Id="rId1" Type="http://schemas.openxmlformats.org/officeDocument/2006/relationships/slideLayout" Target="../slideLayouts/slideLayout2.xml"/><Relationship Id="rId4" Type="http://schemas.openxmlformats.org/officeDocument/2006/relationships/hyperlink" Target="https://www.marcorsyscom.marines.mil/Command-Staff/Office-Of-Small-Business-Programs-OSBP/"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eaport.navy.mil/default.aspx"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919249" y="6629380"/>
            <a:ext cx="110489"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08080"/>
                </a:solidFill>
                <a:latin typeface="Arial"/>
                <a:cs typeface="Arial"/>
              </a:rPr>
              <a:t>1</a:t>
            </a:r>
            <a:endParaRPr sz="1200">
              <a:latin typeface="Arial"/>
              <a:cs typeface="Arial"/>
            </a:endParaRPr>
          </a:p>
        </p:txBody>
      </p:sp>
      <p:sp>
        <p:nvSpPr>
          <p:cNvPr id="4" name="object 4"/>
          <p:cNvSpPr/>
          <p:nvPr/>
        </p:nvSpPr>
        <p:spPr>
          <a:xfrm>
            <a:off x="3276980" y="2311526"/>
            <a:ext cx="2514600" cy="2438400"/>
          </a:xfrm>
          <a:custGeom>
            <a:avLst/>
            <a:gdLst/>
            <a:ahLst/>
            <a:cxnLst/>
            <a:rect l="l" t="t" r="r" b="b"/>
            <a:pathLst>
              <a:path w="2514600" h="2438400">
                <a:moveTo>
                  <a:pt x="1257300" y="0"/>
                </a:moveTo>
                <a:lnTo>
                  <a:pt x="1207930" y="922"/>
                </a:lnTo>
                <a:lnTo>
                  <a:pt x="1159043" y="3668"/>
                </a:lnTo>
                <a:lnTo>
                  <a:pt x="1110672" y="8202"/>
                </a:lnTo>
                <a:lnTo>
                  <a:pt x="1062854" y="14491"/>
                </a:lnTo>
                <a:lnTo>
                  <a:pt x="1015622" y="22502"/>
                </a:lnTo>
                <a:lnTo>
                  <a:pt x="969013" y="32200"/>
                </a:lnTo>
                <a:lnTo>
                  <a:pt x="923060" y="43551"/>
                </a:lnTo>
                <a:lnTo>
                  <a:pt x="877799" y="56521"/>
                </a:lnTo>
                <a:lnTo>
                  <a:pt x="833265" y="71078"/>
                </a:lnTo>
                <a:lnTo>
                  <a:pt x="789492" y="87186"/>
                </a:lnTo>
                <a:lnTo>
                  <a:pt x="746516" y="104811"/>
                </a:lnTo>
                <a:lnTo>
                  <a:pt x="704372" y="123921"/>
                </a:lnTo>
                <a:lnTo>
                  <a:pt x="663094" y="144481"/>
                </a:lnTo>
                <a:lnTo>
                  <a:pt x="622717" y="166457"/>
                </a:lnTo>
                <a:lnTo>
                  <a:pt x="583277" y="189815"/>
                </a:lnTo>
                <a:lnTo>
                  <a:pt x="544808" y="214522"/>
                </a:lnTo>
                <a:lnTo>
                  <a:pt x="507345" y="240543"/>
                </a:lnTo>
                <a:lnTo>
                  <a:pt x="470923" y="267845"/>
                </a:lnTo>
                <a:lnTo>
                  <a:pt x="435578" y="296394"/>
                </a:lnTo>
                <a:lnTo>
                  <a:pt x="401344" y="326156"/>
                </a:lnTo>
                <a:lnTo>
                  <a:pt x="368255" y="357097"/>
                </a:lnTo>
                <a:lnTo>
                  <a:pt x="336348" y="389182"/>
                </a:lnTo>
                <a:lnTo>
                  <a:pt x="305656" y="422379"/>
                </a:lnTo>
                <a:lnTo>
                  <a:pt x="276215" y="456654"/>
                </a:lnTo>
                <a:lnTo>
                  <a:pt x="248060" y="491972"/>
                </a:lnTo>
                <a:lnTo>
                  <a:pt x="221225" y="528299"/>
                </a:lnTo>
                <a:lnTo>
                  <a:pt x="195747" y="565603"/>
                </a:lnTo>
                <a:lnTo>
                  <a:pt x="171658" y="603848"/>
                </a:lnTo>
                <a:lnTo>
                  <a:pt x="148996" y="643001"/>
                </a:lnTo>
                <a:lnTo>
                  <a:pt x="127793" y="683028"/>
                </a:lnTo>
                <a:lnTo>
                  <a:pt x="108086" y="723895"/>
                </a:lnTo>
                <a:lnTo>
                  <a:pt x="89910" y="765569"/>
                </a:lnTo>
                <a:lnTo>
                  <a:pt x="73299" y="808015"/>
                </a:lnTo>
                <a:lnTo>
                  <a:pt x="58288" y="851200"/>
                </a:lnTo>
                <a:lnTo>
                  <a:pt x="44912" y="895089"/>
                </a:lnTo>
                <a:lnTo>
                  <a:pt x="33206" y="939649"/>
                </a:lnTo>
                <a:lnTo>
                  <a:pt x="23205" y="984847"/>
                </a:lnTo>
                <a:lnTo>
                  <a:pt x="14944" y="1030647"/>
                </a:lnTo>
                <a:lnTo>
                  <a:pt x="8458" y="1077016"/>
                </a:lnTo>
                <a:lnTo>
                  <a:pt x="3782" y="1123920"/>
                </a:lnTo>
                <a:lnTo>
                  <a:pt x="951" y="1171326"/>
                </a:lnTo>
                <a:lnTo>
                  <a:pt x="0" y="1219200"/>
                </a:lnTo>
                <a:lnTo>
                  <a:pt x="951" y="1267073"/>
                </a:lnTo>
                <a:lnTo>
                  <a:pt x="3782" y="1314479"/>
                </a:lnTo>
                <a:lnTo>
                  <a:pt x="8458" y="1361383"/>
                </a:lnTo>
                <a:lnTo>
                  <a:pt x="14944" y="1407752"/>
                </a:lnTo>
                <a:lnTo>
                  <a:pt x="23205" y="1453552"/>
                </a:lnTo>
                <a:lnTo>
                  <a:pt x="33206" y="1498750"/>
                </a:lnTo>
                <a:lnTo>
                  <a:pt x="44912" y="1543310"/>
                </a:lnTo>
                <a:lnTo>
                  <a:pt x="58288" y="1587199"/>
                </a:lnTo>
                <a:lnTo>
                  <a:pt x="73299" y="1630384"/>
                </a:lnTo>
                <a:lnTo>
                  <a:pt x="89910" y="1672830"/>
                </a:lnTo>
                <a:lnTo>
                  <a:pt x="108086" y="1714504"/>
                </a:lnTo>
                <a:lnTo>
                  <a:pt x="127793" y="1755371"/>
                </a:lnTo>
                <a:lnTo>
                  <a:pt x="148996" y="1795398"/>
                </a:lnTo>
                <a:lnTo>
                  <a:pt x="171658" y="1834551"/>
                </a:lnTo>
                <a:lnTo>
                  <a:pt x="195747" y="1872796"/>
                </a:lnTo>
                <a:lnTo>
                  <a:pt x="221225" y="1910100"/>
                </a:lnTo>
                <a:lnTo>
                  <a:pt x="248060" y="1946427"/>
                </a:lnTo>
                <a:lnTo>
                  <a:pt x="276215" y="1981745"/>
                </a:lnTo>
                <a:lnTo>
                  <a:pt x="305656" y="2016020"/>
                </a:lnTo>
                <a:lnTo>
                  <a:pt x="336348" y="2049217"/>
                </a:lnTo>
                <a:lnTo>
                  <a:pt x="368255" y="2081302"/>
                </a:lnTo>
                <a:lnTo>
                  <a:pt x="401344" y="2112243"/>
                </a:lnTo>
                <a:lnTo>
                  <a:pt x="435578" y="2142005"/>
                </a:lnTo>
                <a:lnTo>
                  <a:pt x="470923" y="2170554"/>
                </a:lnTo>
                <a:lnTo>
                  <a:pt x="507345" y="2197856"/>
                </a:lnTo>
                <a:lnTo>
                  <a:pt x="544808" y="2223877"/>
                </a:lnTo>
                <a:lnTo>
                  <a:pt x="583277" y="2248584"/>
                </a:lnTo>
                <a:lnTo>
                  <a:pt x="622717" y="2271942"/>
                </a:lnTo>
                <a:lnTo>
                  <a:pt x="663094" y="2293918"/>
                </a:lnTo>
                <a:lnTo>
                  <a:pt x="704372" y="2314478"/>
                </a:lnTo>
                <a:lnTo>
                  <a:pt x="746516" y="2333588"/>
                </a:lnTo>
                <a:lnTo>
                  <a:pt x="789492" y="2351213"/>
                </a:lnTo>
                <a:lnTo>
                  <a:pt x="833265" y="2367321"/>
                </a:lnTo>
                <a:lnTo>
                  <a:pt x="877799" y="2381878"/>
                </a:lnTo>
                <a:lnTo>
                  <a:pt x="923060" y="2394848"/>
                </a:lnTo>
                <a:lnTo>
                  <a:pt x="969013" y="2406199"/>
                </a:lnTo>
                <a:lnTo>
                  <a:pt x="1015622" y="2415897"/>
                </a:lnTo>
                <a:lnTo>
                  <a:pt x="1062854" y="2423908"/>
                </a:lnTo>
                <a:lnTo>
                  <a:pt x="1110672" y="2430197"/>
                </a:lnTo>
                <a:lnTo>
                  <a:pt x="1159043" y="2434731"/>
                </a:lnTo>
                <a:lnTo>
                  <a:pt x="1207930" y="2437477"/>
                </a:lnTo>
                <a:lnTo>
                  <a:pt x="1257300" y="2438400"/>
                </a:lnTo>
                <a:lnTo>
                  <a:pt x="1306669" y="2437477"/>
                </a:lnTo>
                <a:lnTo>
                  <a:pt x="1355556" y="2434731"/>
                </a:lnTo>
                <a:lnTo>
                  <a:pt x="1403927" y="2430197"/>
                </a:lnTo>
                <a:lnTo>
                  <a:pt x="1451745" y="2423908"/>
                </a:lnTo>
                <a:lnTo>
                  <a:pt x="1498977" y="2415897"/>
                </a:lnTo>
                <a:lnTo>
                  <a:pt x="1545586" y="2406199"/>
                </a:lnTo>
                <a:lnTo>
                  <a:pt x="1591539" y="2394848"/>
                </a:lnTo>
                <a:lnTo>
                  <a:pt x="1636800" y="2381878"/>
                </a:lnTo>
                <a:lnTo>
                  <a:pt x="1681334" y="2367321"/>
                </a:lnTo>
                <a:lnTo>
                  <a:pt x="1725107" y="2351213"/>
                </a:lnTo>
                <a:lnTo>
                  <a:pt x="1768083" y="2333588"/>
                </a:lnTo>
                <a:lnTo>
                  <a:pt x="1810227" y="2314478"/>
                </a:lnTo>
                <a:lnTo>
                  <a:pt x="1851505" y="2293918"/>
                </a:lnTo>
                <a:lnTo>
                  <a:pt x="1891882" y="2271942"/>
                </a:lnTo>
                <a:lnTo>
                  <a:pt x="1931322" y="2248584"/>
                </a:lnTo>
                <a:lnTo>
                  <a:pt x="1969791" y="2223877"/>
                </a:lnTo>
                <a:lnTo>
                  <a:pt x="2007254" y="2197856"/>
                </a:lnTo>
                <a:lnTo>
                  <a:pt x="2043676" y="2170554"/>
                </a:lnTo>
                <a:lnTo>
                  <a:pt x="2079021" y="2142005"/>
                </a:lnTo>
                <a:lnTo>
                  <a:pt x="2113255" y="2112243"/>
                </a:lnTo>
                <a:lnTo>
                  <a:pt x="2146344" y="2081302"/>
                </a:lnTo>
                <a:lnTo>
                  <a:pt x="2178251" y="2049217"/>
                </a:lnTo>
                <a:lnTo>
                  <a:pt x="2208943" y="2016020"/>
                </a:lnTo>
                <a:lnTo>
                  <a:pt x="2238384" y="1981745"/>
                </a:lnTo>
                <a:lnTo>
                  <a:pt x="2266539" y="1946427"/>
                </a:lnTo>
                <a:lnTo>
                  <a:pt x="2293374" y="1910100"/>
                </a:lnTo>
                <a:lnTo>
                  <a:pt x="2318852" y="1872796"/>
                </a:lnTo>
                <a:lnTo>
                  <a:pt x="2342941" y="1834551"/>
                </a:lnTo>
                <a:lnTo>
                  <a:pt x="2365603" y="1795398"/>
                </a:lnTo>
                <a:lnTo>
                  <a:pt x="2386806" y="1755371"/>
                </a:lnTo>
                <a:lnTo>
                  <a:pt x="2406513" y="1714504"/>
                </a:lnTo>
                <a:lnTo>
                  <a:pt x="2424689" y="1672830"/>
                </a:lnTo>
                <a:lnTo>
                  <a:pt x="2441300" y="1630384"/>
                </a:lnTo>
                <a:lnTo>
                  <a:pt x="2456311" y="1587199"/>
                </a:lnTo>
                <a:lnTo>
                  <a:pt x="2469687" y="1543310"/>
                </a:lnTo>
                <a:lnTo>
                  <a:pt x="2481393" y="1498750"/>
                </a:lnTo>
                <a:lnTo>
                  <a:pt x="2491394" y="1453552"/>
                </a:lnTo>
                <a:lnTo>
                  <a:pt x="2499655" y="1407752"/>
                </a:lnTo>
                <a:lnTo>
                  <a:pt x="2506141" y="1361383"/>
                </a:lnTo>
                <a:lnTo>
                  <a:pt x="2510817" y="1314479"/>
                </a:lnTo>
                <a:lnTo>
                  <a:pt x="2513648" y="1267073"/>
                </a:lnTo>
                <a:lnTo>
                  <a:pt x="2514600" y="1219200"/>
                </a:lnTo>
                <a:lnTo>
                  <a:pt x="2513648" y="1171326"/>
                </a:lnTo>
                <a:lnTo>
                  <a:pt x="2510817" y="1123920"/>
                </a:lnTo>
                <a:lnTo>
                  <a:pt x="2506141" y="1077016"/>
                </a:lnTo>
                <a:lnTo>
                  <a:pt x="2499655" y="1030647"/>
                </a:lnTo>
                <a:lnTo>
                  <a:pt x="2491394" y="984847"/>
                </a:lnTo>
                <a:lnTo>
                  <a:pt x="2481393" y="939649"/>
                </a:lnTo>
                <a:lnTo>
                  <a:pt x="2469687" y="895089"/>
                </a:lnTo>
                <a:lnTo>
                  <a:pt x="2456311" y="851200"/>
                </a:lnTo>
                <a:lnTo>
                  <a:pt x="2441300" y="808015"/>
                </a:lnTo>
                <a:lnTo>
                  <a:pt x="2424689" y="765569"/>
                </a:lnTo>
                <a:lnTo>
                  <a:pt x="2406513" y="723895"/>
                </a:lnTo>
                <a:lnTo>
                  <a:pt x="2386806" y="683028"/>
                </a:lnTo>
                <a:lnTo>
                  <a:pt x="2365603" y="643001"/>
                </a:lnTo>
                <a:lnTo>
                  <a:pt x="2342941" y="603848"/>
                </a:lnTo>
                <a:lnTo>
                  <a:pt x="2318852" y="565603"/>
                </a:lnTo>
                <a:lnTo>
                  <a:pt x="2293374" y="528299"/>
                </a:lnTo>
                <a:lnTo>
                  <a:pt x="2266539" y="491972"/>
                </a:lnTo>
                <a:lnTo>
                  <a:pt x="2238384" y="456654"/>
                </a:lnTo>
                <a:lnTo>
                  <a:pt x="2208943" y="422379"/>
                </a:lnTo>
                <a:lnTo>
                  <a:pt x="2178251" y="389182"/>
                </a:lnTo>
                <a:lnTo>
                  <a:pt x="2146344" y="357097"/>
                </a:lnTo>
                <a:lnTo>
                  <a:pt x="2113255" y="326156"/>
                </a:lnTo>
                <a:lnTo>
                  <a:pt x="2079021" y="296394"/>
                </a:lnTo>
                <a:lnTo>
                  <a:pt x="2043676" y="267845"/>
                </a:lnTo>
                <a:lnTo>
                  <a:pt x="2007254" y="240543"/>
                </a:lnTo>
                <a:lnTo>
                  <a:pt x="1969791" y="214522"/>
                </a:lnTo>
                <a:lnTo>
                  <a:pt x="1931322" y="189815"/>
                </a:lnTo>
                <a:lnTo>
                  <a:pt x="1891882" y="166457"/>
                </a:lnTo>
                <a:lnTo>
                  <a:pt x="1851505" y="144481"/>
                </a:lnTo>
                <a:lnTo>
                  <a:pt x="1810227" y="123921"/>
                </a:lnTo>
                <a:lnTo>
                  <a:pt x="1768083" y="104811"/>
                </a:lnTo>
                <a:lnTo>
                  <a:pt x="1725107" y="87186"/>
                </a:lnTo>
                <a:lnTo>
                  <a:pt x="1681334" y="71078"/>
                </a:lnTo>
                <a:lnTo>
                  <a:pt x="1636800" y="56521"/>
                </a:lnTo>
                <a:lnTo>
                  <a:pt x="1591539" y="43551"/>
                </a:lnTo>
                <a:lnTo>
                  <a:pt x="1545586" y="32200"/>
                </a:lnTo>
                <a:lnTo>
                  <a:pt x="1498977" y="22502"/>
                </a:lnTo>
                <a:lnTo>
                  <a:pt x="1451745" y="14491"/>
                </a:lnTo>
                <a:lnTo>
                  <a:pt x="1403927" y="8202"/>
                </a:lnTo>
                <a:lnTo>
                  <a:pt x="1355556" y="3668"/>
                </a:lnTo>
                <a:lnTo>
                  <a:pt x="1306669" y="922"/>
                </a:lnTo>
                <a:lnTo>
                  <a:pt x="1257300" y="0"/>
                </a:lnTo>
                <a:close/>
              </a:path>
            </a:pathLst>
          </a:custGeom>
          <a:solidFill>
            <a:srgbClr val="000031"/>
          </a:solidFill>
        </p:spPr>
        <p:txBody>
          <a:bodyPr wrap="square" lIns="0" tIns="0" rIns="0" bIns="0" rtlCol="0"/>
          <a:lstStyle/>
          <a:p>
            <a:endParaRPr/>
          </a:p>
        </p:txBody>
      </p:sp>
      <p:sp>
        <p:nvSpPr>
          <p:cNvPr id="5" name="object 5"/>
          <p:cNvSpPr/>
          <p:nvPr/>
        </p:nvSpPr>
        <p:spPr>
          <a:xfrm>
            <a:off x="3276980" y="2311526"/>
            <a:ext cx="2514600" cy="2438400"/>
          </a:xfrm>
          <a:custGeom>
            <a:avLst/>
            <a:gdLst/>
            <a:ahLst/>
            <a:cxnLst/>
            <a:rect l="l" t="t" r="r" b="b"/>
            <a:pathLst>
              <a:path w="2514600" h="2438400">
                <a:moveTo>
                  <a:pt x="0" y="1219200"/>
                </a:moveTo>
                <a:lnTo>
                  <a:pt x="951" y="1171326"/>
                </a:lnTo>
                <a:lnTo>
                  <a:pt x="3782" y="1123920"/>
                </a:lnTo>
                <a:lnTo>
                  <a:pt x="8458" y="1077016"/>
                </a:lnTo>
                <a:lnTo>
                  <a:pt x="14944" y="1030647"/>
                </a:lnTo>
                <a:lnTo>
                  <a:pt x="23205" y="984847"/>
                </a:lnTo>
                <a:lnTo>
                  <a:pt x="33206" y="939649"/>
                </a:lnTo>
                <a:lnTo>
                  <a:pt x="44912" y="895089"/>
                </a:lnTo>
                <a:lnTo>
                  <a:pt x="58288" y="851200"/>
                </a:lnTo>
                <a:lnTo>
                  <a:pt x="73299" y="808015"/>
                </a:lnTo>
                <a:lnTo>
                  <a:pt x="89910" y="765569"/>
                </a:lnTo>
                <a:lnTo>
                  <a:pt x="108086" y="723895"/>
                </a:lnTo>
                <a:lnTo>
                  <a:pt x="127793" y="683028"/>
                </a:lnTo>
                <a:lnTo>
                  <a:pt x="148996" y="643001"/>
                </a:lnTo>
                <a:lnTo>
                  <a:pt x="171658" y="603848"/>
                </a:lnTo>
                <a:lnTo>
                  <a:pt x="195747" y="565603"/>
                </a:lnTo>
                <a:lnTo>
                  <a:pt x="221225" y="528299"/>
                </a:lnTo>
                <a:lnTo>
                  <a:pt x="248060" y="491972"/>
                </a:lnTo>
                <a:lnTo>
                  <a:pt x="276215" y="456654"/>
                </a:lnTo>
                <a:lnTo>
                  <a:pt x="305656" y="422379"/>
                </a:lnTo>
                <a:lnTo>
                  <a:pt x="336348" y="389182"/>
                </a:lnTo>
                <a:lnTo>
                  <a:pt x="368255" y="357097"/>
                </a:lnTo>
                <a:lnTo>
                  <a:pt x="401344" y="326156"/>
                </a:lnTo>
                <a:lnTo>
                  <a:pt x="435578" y="296394"/>
                </a:lnTo>
                <a:lnTo>
                  <a:pt x="470923" y="267845"/>
                </a:lnTo>
                <a:lnTo>
                  <a:pt x="507345" y="240543"/>
                </a:lnTo>
                <a:lnTo>
                  <a:pt x="544808" y="214522"/>
                </a:lnTo>
                <a:lnTo>
                  <a:pt x="583277" y="189815"/>
                </a:lnTo>
                <a:lnTo>
                  <a:pt x="622717" y="166457"/>
                </a:lnTo>
                <a:lnTo>
                  <a:pt x="663094" y="144481"/>
                </a:lnTo>
                <a:lnTo>
                  <a:pt x="704372" y="123921"/>
                </a:lnTo>
                <a:lnTo>
                  <a:pt x="746516" y="104811"/>
                </a:lnTo>
                <a:lnTo>
                  <a:pt x="789492" y="87186"/>
                </a:lnTo>
                <a:lnTo>
                  <a:pt x="833265" y="71078"/>
                </a:lnTo>
                <a:lnTo>
                  <a:pt x="877799" y="56521"/>
                </a:lnTo>
                <a:lnTo>
                  <a:pt x="923060" y="43551"/>
                </a:lnTo>
                <a:lnTo>
                  <a:pt x="969013" y="32200"/>
                </a:lnTo>
                <a:lnTo>
                  <a:pt x="1015622" y="22502"/>
                </a:lnTo>
                <a:lnTo>
                  <a:pt x="1062854" y="14491"/>
                </a:lnTo>
                <a:lnTo>
                  <a:pt x="1110672" y="8202"/>
                </a:lnTo>
                <a:lnTo>
                  <a:pt x="1159043" y="3668"/>
                </a:lnTo>
                <a:lnTo>
                  <a:pt x="1207930" y="922"/>
                </a:lnTo>
                <a:lnTo>
                  <a:pt x="1257300" y="0"/>
                </a:lnTo>
                <a:lnTo>
                  <a:pt x="1306669" y="922"/>
                </a:lnTo>
                <a:lnTo>
                  <a:pt x="1355556" y="3668"/>
                </a:lnTo>
                <a:lnTo>
                  <a:pt x="1403927" y="8202"/>
                </a:lnTo>
                <a:lnTo>
                  <a:pt x="1451745" y="14491"/>
                </a:lnTo>
                <a:lnTo>
                  <a:pt x="1498977" y="22502"/>
                </a:lnTo>
                <a:lnTo>
                  <a:pt x="1545586" y="32200"/>
                </a:lnTo>
                <a:lnTo>
                  <a:pt x="1591539" y="43551"/>
                </a:lnTo>
                <a:lnTo>
                  <a:pt x="1636800" y="56521"/>
                </a:lnTo>
                <a:lnTo>
                  <a:pt x="1681334" y="71078"/>
                </a:lnTo>
                <a:lnTo>
                  <a:pt x="1725107" y="87186"/>
                </a:lnTo>
                <a:lnTo>
                  <a:pt x="1768083" y="104811"/>
                </a:lnTo>
                <a:lnTo>
                  <a:pt x="1810227" y="123921"/>
                </a:lnTo>
                <a:lnTo>
                  <a:pt x="1851505" y="144481"/>
                </a:lnTo>
                <a:lnTo>
                  <a:pt x="1891882" y="166457"/>
                </a:lnTo>
                <a:lnTo>
                  <a:pt x="1931322" y="189815"/>
                </a:lnTo>
                <a:lnTo>
                  <a:pt x="1969791" y="214522"/>
                </a:lnTo>
                <a:lnTo>
                  <a:pt x="2007254" y="240543"/>
                </a:lnTo>
                <a:lnTo>
                  <a:pt x="2043676" y="267845"/>
                </a:lnTo>
                <a:lnTo>
                  <a:pt x="2079021" y="296394"/>
                </a:lnTo>
                <a:lnTo>
                  <a:pt x="2113255" y="326156"/>
                </a:lnTo>
                <a:lnTo>
                  <a:pt x="2146344" y="357097"/>
                </a:lnTo>
                <a:lnTo>
                  <a:pt x="2178251" y="389182"/>
                </a:lnTo>
                <a:lnTo>
                  <a:pt x="2208943" y="422379"/>
                </a:lnTo>
                <a:lnTo>
                  <a:pt x="2238384" y="456654"/>
                </a:lnTo>
                <a:lnTo>
                  <a:pt x="2266539" y="491972"/>
                </a:lnTo>
                <a:lnTo>
                  <a:pt x="2293374" y="528299"/>
                </a:lnTo>
                <a:lnTo>
                  <a:pt x="2318852" y="565603"/>
                </a:lnTo>
                <a:lnTo>
                  <a:pt x="2342941" y="603848"/>
                </a:lnTo>
                <a:lnTo>
                  <a:pt x="2365603" y="643001"/>
                </a:lnTo>
                <a:lnTo>
                  <a:pt x="2386806" y="683028"/>
                </a:lnTo>
                <a:lnTo>
                  <a:pt x="2406513" y="723895"/>
                </a:lnTo>
                <a:lnTo>
                  <a:pt x="2424689" y="765569"/>
                </a:lnTo>
                <a:lnTo>
                  <a:pt x="2441300" y="808015"/>
                </a:lnTo>
                <a:lnTo>
                  <a:pt x="2456311" y="851200"/>
                </a:lnTo>
                <a:lnTo>
                  <a:pt x="2469687" y="895089"/>
                </a:lnTo>
                <a:lnTo>
                  <a:pt x="2481393" y="939649"/>
                </a:lnTo>
                <a:lnTo>
                  <a:pt x="2491394" y="984847"/>
                </a:lnTo>
                <a:lnTo>
                  <a:pt x="2499655" y="1030647"/>
                </a:lnTo>
                <a:lnTo>
                  <a:pt x="2506141" y="1077016"/>
                </a:lnTo>
                <a:lnTo>
                  <a:pt x="2510817" y="1123920"/>
                </a:lnTo>
                <a:lnTo>
                  <a:pt x="2513648" y="1171326"/>
                </a:lnTo>
                <a:lnTo>
                  <a:pt x="2514600" y="1219200"/>
                </a:lnTo>
                <a:lnTo>
                  <a:pt x="2513648" y="1267073"/>
                </a:lnTo>
                <a:lnTo>
                  <a:pt x="2510817" y="1314479"/>
                </a:lnTo>
                <a:lnTo>
                  <a:pt x="2506141" y="1361383"/>
                </a:lnTo>
                <a:lnTo>
                  <a:pt x="2499655" y="1407752"/>
                </a:lnTo>
                <a:lnTo>
                  <a:pt x="2491394" y="1453552"/>
                </a:lnTo>
                <a:lnTo>
                  <a:pt x="2481393" y="1498750"/>
                </a:lnTo>
                <a:lnTo>
                  <a:pt x="2469687" y="1543310"/>
                </a:lnTo>
                <a:lnTo>
                  <a:pt x="2456311" y="1587199"/>
                </a:lnTo>
                <a:lnTo>
                  <a:pt x="2441300" y="1630384"/>
                </a:lnTo>
                <a:lnTo>
                  <a:pt x="2424689" y="1672830"/>
                </a:lnTo>
                <a:lnTo>
                  <a:pt x="2406513" y="1714504"/>
                </a:lnTo>
                <a:lnTo>
                  <a:pt x="2386806" y="1755371"/>
                </a:lnTo>
                <a:lnTo>
                  <a:pt x="2365603" y="1795398"/>
                </a:lnTo>
                <a:lnTo>
                  <a:pt x="2342941" y="1834551"/>
                </a:lnTo>
                <a:lnTo>
                  <a:pt x="2318852" y="1872796"/>
                </a:lnTo>
                <a:lnTo>
                  <a:pt x="2293374" y="1910100"/>
                </a:lnTo>
                <a:lnTo>
                  <a:pt x="2266539" y="1946427"/>
                </a:lnTo>
                <a:lnTo>
                  <a:pt x="2238384" y="1981745"/>
                </a:lnTo>
                <a:lnTo>
                  <a:pt x="2208943" y="2016020"/>
                </a:lnTo>
                <a:lnTo>
                  <a:pt x="2178251" y="2049217"/>
                </a:lnTo>
                <a:lnTo>
                  <a:pt x="2146344" y="2081302"/>
                </a:lnTo>
                <a:lnTo>
                  <a:pt x="2113255" y="2112243"/>
                </a:lnTo>
                <a:lnTo>
                  <a:pt x="2079021" y="2142005"/>
                </a:lnTo>
                <a:lnTo>
                  <a:pt x="2043676" y="2170554"/>
                </a:lnTo>
                <a:lnTo>
                  <a:pt x="2007254" y="2197856"/>
                </a:lnTo>
                <a:lnTo>
                  <a:pt x="1969791" y="2223877"/>
                </a:lnTo>
                <a:lnTo>
                  <a:pt x="1931322" y="2248584"/>
                </a:lnTo>
                <a:lnTo>
                  <a:pt x="1891882" y="2271942"/>
                </a:lnTo>
                <a:lnTo>
                  <a:pt x="1851505" y="2293918"/>
                </a:lnTo>
                <a:lnTo>
                  <a:pt x="1810227" y="2314478"/>
                </a:lnTo>
                <a:lnTo>
                  <a:pt x="1768083" y="2333588"/>
                </a:lnTo>
                <a:lnTo>
                  <a:pt x="1725107" y="2351213"/>
                </a:lnTo>
                <a:lnTo>
                  <a:pt x="1681334" y="2367321"/>
                </a:lnTo>
                <a:lnTo>
                  <a:pt x="1636800" y="2381878"/>
                </a:lnTo>
                <a:lnTo>
                  <a:pt x="1591539" y="2394848"/>
                </a:lnTo>
                <a:lnTo>
                  <a:pt x="1545586" y="2406199"/>
                </a:lnTo>
                <a:lnTo>
                  <a:pt x="1498977" y="2415897"/>
                </a:lnTo>
                <a:lnTo>
                  <a:pt x="1451745" y="2423908"/>
                </a:lnTo>
                <a:lnTo>
                  <a:pt x="1403927" y="2430197"/>
                </a:lnTo>
                <a:lnTo>
                  <a:pt x="1355556" y="2434731"/>
                </a:lnTo>
                <a:lnTo>
                  <a:pt x="1306669" y="2437477"/>
                </a:lnTo>
                <a:lnTo>
                  <a:pt x="1257300" y="2438400"/>
                </a:lnTo>
                <a:lnTo>
                  <a:pt x="1207930" y="2437477"/>
                </a:lnTo>
                <a:lnTo>
                  <a:pt x="1159043" y="2434731"/>
                </a:lnTo>
                <a:lnTo>
                  <a:pt x="1110672" y="2430197"/>
                </a:lnTo>
                <a:lnTo>
                  <a:pt x="1062854" y="2423908"/>
                </a:lnTo>
                <a:lnTo>
                  <a:pt x="1015622" y="2415897"/>
                </a:lnTo>
                <a:lnTo>
                  <a:pt x="969013" y="2406199"/>
                </a:lnTo>
                <a:lnTo>
                  <a:pt x="923060" y="2394848"/>
                </a:lnTo>
                <a:lnTo>
                  <a:pt x="877799" y="2381878"/>
                </a:lnTo>
                <a:lnTo>
                  <a:pt x="833265" y="2367321"/>
                </a:lnTo>
                <a:lnTo>
                  <a:pt x="789492" y="2351213"/>
                </a:lnTo>
                <a:lnTo>
                  <a:pt x="746516" y="2333588"/>
                </a:lnTo>
                <a:lnTo>
                  <a:pt x="704372" y="2314478"/>
                </a:lnTo>
                <a:lnTo>
                  <a:pt x="663094" y="2293918"/>
                </a:lnTo>
                <a:lnTo>
                  <a:pt x="622717" y="2271942"/>
                </a:lnTo>
                <a:lnTo>
                  <a:pt x="583277" y="2248584"/>
                </a:lnTo>
                <a:lnTo>
                  <a:pt x="544808" y="2223877"/>
                </a:lnTo>
                <a:lnTo>
                  <a:pt x="507345" y="2197856"/>
                </a:lnTo>
                <a:lnTo>
                  <a:pt x="470923" y="2170554"/>
                </a:lnTo>
                <a:lnTo>
                  <a:pt x="435578" y="2142005"/>
                </a:lnTo>
                <a:lnTo>
                  <a:pt x="401344" y="2112243"/>
                </a:lnTo>
                <a:lnTo>
                  <a:pt x="368255" y="2081302"/>
                </a:lnTo>
                <a:lnTo>
                  <a:pt x="336348" y="2049217"/>
                </a:lnTo>
                <a:lnTo>
                  <a:pt x="305656" y="2016020"/>
                </a:lnTo>
                <a:lnTo>
                  <a:pt x="276215" y="1981745"/>
                </a:lnTo>
                <a:lnTo>
                  <a:pt x="248060" y="1946427"/>
                </a:lnTo>
                <a:lnTo>
                  <a:pt x="221225" y="1910100"/>
                </a:lnTo>
                <a:lnTo>
                  <a:pt x="195747" y="1872796"/>
                </a:lnTo>
                <a:lnTo>
                  <a:pt x="171658" y="1834551"/>
                </a:lnTo>
                <a:lnTo>
                  <a:pt x="148996" y="1795398"/>
                </a:lnTo>
                <a:lnTo>
                  <a:pt x="127793" y="1755371"/>
                </a:lnTo>
                <a:lnTo>
                  <a:pt x="108086" y="1714504"/>
                </a:lnTo>
                <a:lnTo>
                  <a:pt x="89910" y="1672830"/>
                </a:lnTo>
                <a:lnTo>
                  <a:pt x="73299" y="1630384"/>
                </a:lnTo>
                <a:lnTo>
                  <a:pt x="58288" y="1587199"/>
                </a:lnTo>
                <a:lnTo>
                  <a:pt x="44912" y="1543310"/>
                </a:lnTo>
                <a:lnTo>
                  <a:pt x="33206" y="1498750"/>
                </a:lnTo>
                <a:lnTo>
                  <a:pt x="23205" y="1453552"/>
                </a:lnTo>
                <a:lnTo>
                  <a:pt x="14944" y="1407752"/>
                </a:lnTo>
                <a:lnTo>
                  <a:pt x="8458" y="1361383"/>
                </a:lnTo>
                <a:lnTo>
                  <a:pt x="3782" y="1314479"/>
                </a:lnTo>
                <a:lnTo>
                  <a:pt x="951" y="1267073"/>
                </a:lnTo>
                <a:lnTo>
                  <a:pt x="0" y="1219200"/>
                </a:lnTo>
                <a:close/>
              </a:path>
            </a:pathLst>
          </a:custGeom>
          <a:ln w="25146">
            <a:solidFill>
              <a:srgbClr val="FF0000"/>
            </a:solidFill>
            <a:prstDash val="sysDash"/>
          </a:ln>
        </p:spPr>
        <p:txBody>
          <a:bodyPr wrap="square" lIns="0" tIns="0" rIns="0" bIns="0" rtlCol="0"/>
          <a:lstStyle/>
          <a:p>
            <a:endParaRPr/>
          </a:p>
        </p:txBody>
      </p:sp>
      <p:sp>
        <p:nvSpPr>
          <p:cNvPr id="6" name="object 6"/>
          <p:cNvSpPr/>
          <p:nvPr/>
        </p:nvSpPr>
        <p:spPr>
          <a:xfrm>
            <a:off x="2819400" y="1981200"/>
            <a:ext cx="3507651" cy="3282600"/>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842129" y="5028776"/>
            <a:ext cx="7458709" cy="1721485"/>
          </a:xfrm>
          <a:prstGeom prst="rect">
            <a:avLst/>
          </a:prstGeom>
        </p:spPr>
        <p:txBody>
          <a:bodyPr vert="horz" wrap="square" lIns="0" tIns="150495" rIns="0" bIns="0" rtlCol="0">
            <a:spAutoFit/>
          </a:bodyPr>
          <a:lstStyle/>
          <a:p>
            <a:pPr marL="635" algn="ctr">
              <a:lnSpc>
                <a:spcPct val="100000"/>
              </a:lnSpc>
              <a:spcBef>
                <a:spcPts val="1185"/>
              </a:spcBef>
            </a:pPr>
            <a:r>
              <a:rPr sz="2200" b="1" u="heavy" dirty="0">
                <a:solidFill>
                  <a:srgbClr val="002060"/>
                </a:solidFill>
                <a:uFill>
                  <a:solidFill>
                    <a:srgbClr val="002060"/>
                  </a:solidFill>
                </a:uFill>
                <a:latin typeface="Arial"/>
                <a:cs typeface="Arial"/>
              </a:rPr>
              <a:t>Mission</a:t>
            </a:r>
            <a:r>
              <a:rPr sz="2200" b="1" u="heavy" spc="10" dirty="0">
                <a:solidFill>
                  <a:srgbClr val="002060"/>
                </a:solidFill>
                <a:uFill>
                  <a:solidFill>
                    <a:srgbClr val="002060"/>
                  </a:solidFill>
                </a:uFill>
                <a:latin typeface="Arial"/>
                <a:cs typeface="Arial"/>
              </a:rPr>
              <a:t> </a:t>
            </a:r>
            <a:r>
              <a:rPr sz="2200" b="1" u="heavy" spc="-5" dirty="0">
                <a:solidFill>
                  <a:srgbClr val="002060"/>
                </a:solidFill>
                <a:uFill>
                  <a:solidFill>
                    <a:srgbClr val="002060"/>
                  </a:solidFill>
                </a:uFill>
                <a:latin typeface="Arial"/>
                <a:cs typeface="Arial"/>
              </a:rPr>
              <a:t>Statement</a:t>
            </a:r>
            <a:endParaRPr sz="2200">
              <a:latin typeface="Arial"/>
              <a:cs typeface="Arial"/>
            </a:endParaRPr>
          </a:p>
          <a:p>
            <a:pPr marL="12065" marR="5080" indent="-635" algn="ctr">
              <a:lnSpc>
                <a:spcPts val="1730"/>
              </a:lnSpc>
              <a:spcBef>
                <a:spcPts val="1010"/>
              </a:spcBef>
            </a:pPr>
            <a:r>
              <a:rPr sz="1600" b="1" spc="-45" dirty="0">
                <a:solidFill>
                  <a:srgbClr val="212121"/>
                </a:solidFill>
                <a:latin typeface="Arial"/>
                <a:cs typeface="Arial"/>
              </a:rPr>
              <a:t>“To </a:t>
            </a:r>
            <a:r>
              <a:rPr sz="1600" b="1" spc="-5" dirty="0">
                <a:solidFill>
                  <a:srgbClr val="212121"/>
                </a:solidFill>
                <a:latin typeface="Arial"/>
                <a:cs typeface="Arial"/>
              </a:rPr>
              <a:t>support the </a:t>
            </a:r>
            <a:r>
              <a:rPr sz="1600" b="1" spc="-10" dirty="0">
                <a:solidFill>
                  <a:srgbClr val="212121"/>
                </a:solidFill>
                <a:latin typeface="Arial"/>
                <a:cs typeface="Arial"/>
              </a:rPr>
              <a:t>Commandant’s </a:t>
            </a:r>
            <a:r>
              <a:rPr sz="1600" b="1" spc="-5" dirty="0">
                <a:solidFill>
                  <a:srgbClr val="212121"/>
                </a:solidFill>
                <a:latin typeface="Arial"/>
                <a:cs typeface="Arial"/>
              </a:rPr>
              <a:t>mission of supporting the warfighter while  ensuring that the Command maintains </a:t>
            </a:r>
            <a:r>
              <a:rPr sz="1600" b="1" dirty="0">
                <a:solidFill>
                  <a:srgbClr val="212121"/>
                </a:solidFill>
                <a:latin typeface="Arial"/>
                <a:cs typeface="Arial"/>
              </a:rPr>
              <a:t>a </a:t>
            </a:r>
            <a:r>
              <a:rPr sz="1600" b="1" spc="-5" dirty="0">
                <a:solidFill>
                  <a:srgbClr val="212121"/>
                </a:solidFill>
                <a:latin typeface="Arial"/>
                <a:cs typeface="Arial"/>
              </a:rPr>
              <a:t>successful Small Business Program  through providing opportunities for Small Business Concerns </a:t>
            </a:r>
            <a:r>
              <a:rPr sz="1600" b="1" dirty="0">
                <a:solidFill>
                  <a:srgbClr val="212121"/>
                </a:solidFill>
                <a:latin typeface="Arial"/>
                <a:cs typeface="Arial"/>
              </a:rPr>
              <a:t>to </a:t>
            </a:r>
            <a:r>
              <a:rPr sz="1600" b="1" spc="-5" dirty="0">
                <a:solidFill>
                  <a:srgbClr val="212121"/>
                </a:solidFill>
                <a:latin typeface="Arial"/>
                <a:cs typeface="Arial"/>
              </a:rPr>
              <a:t>assist the  Marine Corps Systems Command and </a:t>
            </a:r>
            <a:r>
              <a:rPr sz="1600" b="1" dirty="0">
                <a:solidFill>
                  <a:srgbClr val="212121"/>
                </a:solidFill>
                <a:latin typeface="Arial"/>
                <a:cs typeface="Arial"/>
              </a:rPr>
              <a:t>PEO </a:t>
            </a:r>
            <a:r>
              <a:rPr sz="1600" b="1" spc="-5" dirty="0">
                <a:solidFill>
                  <a:srgbClr val="212121"/>
                </a:solidFill>
                <a:latin typeface="Arial"/>
                <a:cs typeface="Arial"/>
              </a:rPr>
              <a:t>LS in</a:t>
            </a:r>
            <a:r>
              <a:rPr sz="1600" b="1" spc="15" dirty="0">
                <a:solidFill>
                  <a:srgbClr val="212121"/>
                </a:solidFill>
                <a:latin typeface="Arial"/>
                <a:cs typeface="Arial"/>
              </a:rPr>
              <a:t> </a:t>
            </a:r>
            <a:r>
              <a:rPr sz="1600" b="1" spc="-5" dirty="0">
                <a:solidFill>
                  <a:srgbClr val="212121"/>
                </a:solidFill>
                <a:latin typeface="Arial"/>
                <a:cs typeface="Arial"/>
              </a:rPr>
              <a:t>meeting</a:t>
            </a:r>
            <a:endParaRPr sz="1600">
              <a:latin typeface="Arial"/>
              <a:cs typeface="Arial"/>
            </a:endParaRPr>
          </a:p>
          <a:p>
            <a:pPr algn="ctr">
              <a:lnSpc>
                <a:spcPts val="1700"/>
              </a:lnSpc>
            </a:pPr>
            <a:r>
              <a:rPr sz="1600" b="1" spc="-5" dirty="0">
                <a:solidFill>
                  <a:srgbClr val="212121"/>
                </a:solidFill>
                <a:latin typeface="Arial"/>
                <a:cs typeface="Arial"/>
              </a:rPr>
              <a:t>its warfighting</a:t>
            </a:r>
            <a:r>
              <a:rPr sz="1600" b="1" spc="20" dirty="0">
                <a:solidFill>
                  <a:srgbClr val="212121"/>
                </a:solidFill>
                <a:latin typeface="Arial"/>
                <a:cs typeface="Arial"/>
              </a:rPr>
              <a:t> </a:t>
            </a:r>
            <a:r>
              <a:rPr sz="1600" b="1" spc="-5" dirty="0">
                <a:solidFill>
                  <a:srgbClr val="212121"/>
                </a:solidFill>
                <a:latin typeface="Arial"/>
                <a:cs typeface="Arial"/>
              </a:rPr>
              <a:t>missions.”</a:t>
            </a:r>
            <a:endParaRPr sz="1600">
              <a:latin typeface="Arial"/>
              <a:cs typeface="Arial"/>
            </a:endParaRPr>
          </a:p>
        </p:txBody>
      </p:sp>
      <p:sp>
        <p:nvSpPr>
          <p:cNvPr id="8" name="object 8"/>
          <p:cNvSpPr txBox="1">
            <a:spLocks noGrp="1"/>
          </p:cNvSpPr>
          <p:nvPr>
            <p:ph type="title"/>
          </p:nvPr>
        </p:nvSpPr>
        <p:spPr>
          <a:xfrm>
            <a:off x="371220" y="1003392"/>
            <a:ext cx="8402320" cy="920115"/>
          </a:xfrm>
          <a:prstGeom prst="rect">
            <a:avLst/>
          </a:prstGeom>
        </p:spPr>
        <p:txBody>
          <a:bodyPr vert="horz" wrap="square" lIns="0" tIns="12065" rIns="0" bIns="0" rtlCol="0">
            <a:spAutoFit/>
          </a:bodyPr>
          <a:lstStyle/>
          <a:p>
            <a:pPr algn="ctr">
              <a:lnSpc>
                <a:spcPts val="3765"/>
              </a:lnSpc>
              <a:spcBef>
                <a:spcPts val="95"/>
              </a:spcBef>
            </a:pPr>
            <a:r>
              <a:rPr sz="3200" spc="-5" dirty="0">
                <a:solidFill>
                  <a:srgbClr val="8E0000"/>
                </a:solidFill>
                <a:latin typeface="Arial"/>
                <a:cs typeface="Arial"/>
              </a:rPr>
              <a:t>OFFICE OF SMALL BUSINESS PROGRAMS</a:t>
            </a:r>
            <a:endParaRPr sz="3200">
              <a:latin typeface="Arial"/>
              <a:cs typeface="Arial"/>
            </a:endParaRPr>
          </a:p>
          <a:p>
            <a:pPr algn="ctr">
              <a:lnSpc>
                <a:spcPts val="3285"/>
              </a:lnSpc>
            </a:pPr>
            <a:r>
              <a:rPr spc="-5" dirty="0">
                <a:solidFill>
                  <a:srgbClr val="212121"/>
                </a:solidFill>
                <a:latin typeface="Arial"/>
                <a:cs typeface="Arial"/>
              </a:rPr>
              <a:t>Kyle Beagle, Director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847367" y="6656516"/>
            <a:ext cx="169545" cy="170815"/>
          </a:xfrm>
          <a:prstGeom prst="rect">
            <a:avLst/>
          </a:prstGeom>
        </p:spPr>
        <p:txBody>
          <a:bodyPr vert="horz" wrap="square" lIns="0" tIns="0" rIns="0" bIns="0" rtlCol="0">
            <a:spAutoFit/>
          </a:bodyPr>
          <a:lstStyle/>
          <a:p>
            <a:pPr>
              <a:lnSpc>
                <a:spcPts val="1325"/>
              </a:lnSpc>
            </a:pPr>
            <a:r>
              <a:rPr sz="1200" spc="-10" dirty="0">
                <a:solidFill>
                  <a:srgbClr val="808080"/>
                </a:solidFill>
                <a:latin typeface="Arial"/>
                <a:cs typeface="Arial"/>
              </a:rPr>
              <a:t>17</a:t>
            </a:r>
            <a:endParaRPr sz="1200">
              <a:latin typeface="Arial"/>
              <a:cs typeface="Arial"/>
            </a:endParaRPr>
          </a:p>
        </p:txBody>
      </p:sp>
      <p:sp>
        <p:nvSpPr>
          <p:cNvPr id="3" name="object 3"/>
          <p:cNvSpPr txBox="1"/>
          <p:nvPr/>
        </p:nvSpPr>
        <p:spPr>
          <a:xfrm>
            <a:off x="1158239" y="216699"/>
            <a:ext cx="3894454" cy="430530"/>
          </a:xfrm>
          <a:prstGeom prst="rect">
            <a:avLst/>
          </a:prstGeom>
        </p:spPr>
        <p:txBody>
          <a:bodyPr vert="horz" wrap="square" lIns="0" tIns="0" rIns="0" bIns="0" rtlCol="0">
            <a:spAutoFit/>
          </a:bodyPr>
          <a:lstStyle/>
          <a:p>
            <a:pPr>
              <a:lnSpc>
                <a:spcPts val="1810"/>
              </a:lnSpc>
            </a:pPr>
            <a:r>
              <a:rPr sz="1800" b="1" spc="-5" dirty="0">
                <a:solidFill>
                  <a:srgbClr val="161645"/>
                </a:solidFill>
                <a:latin typeface="Franklin Gothic Heavy"/>
                <a:cs typeface="Franklin Gothic Heavy"/>
              </a:rPr>
              <a:t>MARINE CORPS </a:t>
            </a:r>
            <a:r>
              <a:rPr sz="1800" b="1" spc="-15" dirty="0">
                <a:solidFill>
                  <a:srgbClr val="161645"/>
                </a:solidFill>
                <a:latin typeface="Franklin Gothic Heavy"/>
                <a:cs typeface="Franklin Gothic Heavy"/>
              </a:rPr>
              <a:t>SYSTEMS</a:t>
            </a:r>
            <a:r>
              <a:rPr sz="1800" b="1" spc="-65" dirty="0">
                <a:solidFill>
                  <a:srgbClr val="161645"/>
                </a:solidFill>
                <a:latin typeface="Franklin Gothic Heavy"/>
                <a:cs typeface="Franklin Gothic Heavy"/>
              </a:rPr>
              <a:t> </a:t>
            </a:r>
            <a:r>
              <a:rPr sz="1800" b="1" spc="-5" dirty="0">
                <a:solidFill>
                  <a:srgbClr val="161645"/>
                </a:solidFill>
                <a:latin typeface="Franklin Gothic Heavy"/>
                <a:cs typeface="Franklin Gothic Heavy"/>
              </a:rPr>
              <a:t>COMMAND</a:t>
            </a:r>
            <a:endParaRPr sz="1800">
              <a:latin typeface="Franklin Gothic Heavy"/>
              <a:cs typeface="Franklin Gothic Heavy"/>
            </a:endParaRPr>
          </a:p>
          <a:p>
            <a:pPr marL="6350">
              <a:lnSpc>
                <a:spcPts val="1480"/>
              </a:lnSpc>
            </a:pPr>
            <a:r>
              <a:rPr sz="1400" b="1" spc="-5" dirty="0">
                <a:solidFill>
                  <a:srgbClr val="A20000"/>
                </a:solidFill>
                <a:latin typeface="Bell MT"/>
                <a:cs typeface="Bell MT"/>
              </a:rPr>
              <a:t>Equipping our</a:t>
            </a:r>
            <a:r>
              <a:rPr sz="1400" b="1" spc="55" dirty="0">
                <a:solidFill>
                  <a:srgbClr val="A20000"/>
                </a:solidFill>
                <a:latin typeface="Bell MT"/>
                <a:cs typeface="Bell MT"/>
              </a:rPr>
              <a:t> </a:t>
            </a:r>
            <a:r>
              <a:rPr sz="1400" b="1" spc="-5" dirty="0">
                <a:solidFill>
                  <a:srgbClr val="A20000"/>
                </a:solidFill>
                <a:latin typeface="Bell MT"/>
                <a:cs typeface="Bell MT"/>
              </a:rPr>
              <a:t>MARINES</a:t>
            </a:r>
            <a:endParaRPr sz="1400">
              <a:latin typeface="Bell MT"/>
              <a:cs typeface="Bell MT"/>
            </a:endParaRPr>
          </a:p>
        </p:txBody>
      </p:sp>
      <p:sp>
        <p:nvSpPr>
          <p:cNvPr id="4" name="object 4"/>
          <p:cNvSpPr/>
          <p:nvPr/>
        </p:nvSpPr>
        <p:spPr>
          <a:xfrm>
            <a:off x="0" y="772668"/>
            <a:ext cx="9143999" cy="6085332"/>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0"/>
            <a:ext cx="9144000" cy="3873500"/>
          </a:xfrm>
          <a:custGeom>
            <a:avLst/>
            <a:gdLst/>
            <a:ahLst/>
            <a:cxnLst/>
            <a:rect l="l" t="t" r="r" b="b"/>
            <a:pathLst>
              <a:path w="9144000" h="3873500">
                <a:moveTo>
                  <a:pt x="0" y="3873246"/>
                </a:moveTo>
                <a:lnTo>
                  <a:pt x="9144000" y="3873246"/>
                </a:lnTo>
                <a:lnTo>
                  <a:pt x="9144000" y="0"/>
                </a:lnTo>
                <a:lnTo>
                  <a:pt x="0" y="0"/>
                </a:lnTo>
                <a:lnTo>
                  <a:pt x="0" y="3873246"/>
                </a:lnTo>
                <a:close/>
              </a:path>
            </a:pathLst>
          </a:custGeom>
          <a:solidFill>
            <a:srgbClr val="090A26"/>
          </a:solidFill>
        </p:spPr>
        <p:txBody>
          <a:bodyPr wrap="square" lIns="0" tIns="0" rIns="0" bIns="0" rtlCol="0"/>
          <a:lstStyle/>
          <a:p>
            <a:endParaRPr/>
          </a:p>
        </p:txBody>
      </p:sp>
      <p:sp>
        <p:nvSpPr>
          <p:cNvPr id="6" name="object 6"/>
          <p:cNvSpPr/>
          <p:nvPr/>
        </p:nvSpPr>
        <p:spPr>
          <a:xfrm>
            <a:off x="0" y="0"/>
            <a:ext cx="3890883" cy="3357583"/>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0" y="4330446"/>
            <a:ext cx="9144000" cy="2411730"/>
          </a:xfrm>
          <a:custGeom>
            <a:avLst/>
            <a:gdLst/>
            <a:ahLst/>
            <a:cxnLst/>
            <a:rect l="l" t="t" r="r" b="b"/>
            <a:pathLst>
              <a:path w="9144000" h="2411729">
                <a:moveTo>
                  <a:pt x="0" y="2411729"/>
                </a:moveTo>
                <a:lnTo>
                  <a:pt x="9144000" y="2411729"/>
                </a:lnTo>
                <a:lnTo>
                  <a:pt x="9144000" y="0"/>
                </a:lnTo>
                <a:lnTo>
                  <a:pt x="0" y="0"/>
                </a:lnTo>
                <a:lnTo>
                  <a:pt x="0" y="2411729"/>
                </a:lnTo>
                <a:close/>
              </a:path>
            </a:pathLst>
          </a:custGeom>
          <a:solidFill>
            <a:srgbClr val="F2F2F2">
              <a:alpha val="83920"/>
            </a:srgbClr>
          </a:solidFill>
        </p:spPr>
        <p:txBody>
          <a:bodyPr wrap="square" lIns="0" tIns="0" rIns="0" bIns="0" rtlCol="0"/>
          <a:lstStyle/>
          <a:p>
            <a:endParaRPr/>
          </a:p>
        </p:txBody>
      </p:sp>
      <p:sp>
        <p:nvSpPr>
          <p:cNvPr id="8" name="object 8"/>
          <p:cNvSpPr/>
          <p:nvPr/>
        </p:nvSpPr>
        <p:spPr>
          <a:xfrm>
            <a:off x="261365" y="4635246"/>
            <a:ext cx="748271" cy="748283"/>
          </a:xfrm>
          <a:prstGeom prst="rect">
            <a:avLst/>
          </a:prstGeom>
          <a:blipFill>
            <a:blip r:embed="rId4" cstate="print"/>
            <a:stretch>
              <a:fillRect/>
            </a:stretch>
          </a:blipFill>
        </p:spPr>
        <p:txBody>
          <a:bodyPr wrap="square" lIns="0" tIns="0" rIns="0" bIns="0" rtlCol="0"/>
          <a:lstStyle/>
          <a:p>
            <a:endParaRPr/>
          </a:p>
        </p:txBody>
      </p:sp>
      <p:sp>
        <p:nvSpPr>
          <p:cNvPr id="9" name="object 9"/>
          <p:cNvSpPr txBox="1"/>
          <p:nvPr/>
        </p:nvSpPr>
        <p:spPr>
          <a:xfrm>
            <a:off x="1252186" y="3879114"/>
            <a:ext cx="4573905" cy="2636520"/>
          </a:xfrm>
          <a:prstGeom prst="rect">
            <a:avLst/>
          </a:prstGeom>
        </p:spPr>
        <p:txBody>
          <a:bodyPr vert="horz" wrap="square" lIns="0" tIns="12700" rIns="0" bIns="0" rtlCol="0">
            <a:spAutoFit/>
          </a:bodyPr>
          <a:lstStyle/>
          <a:p>
            <a:pPr marL="2331085">
              <a:lnSpc>
                <a:spcPct val="100000"/>
              </a:lnSpc>
              <a:spcBef>
                <a:spcPts val="100"/>
              </a:spcBef>
            </a:pPr>
            <a:r>
              <a:rPr sz="2400" b="1" spc="-30" dirty="0">
                <a:solidFill>
                  <a:srgbClr val="A11E24"/>
                </a:solidFill>
                <a:latin typeface="Arial"/>
                <a:cs typeface="Arial"/>
              </a:rPr>
              <a:t>CONTACT</a:t>
            </a:r>
            <a:r>
              <a:rPr sz="2400" b="1" spc="-20" dirty="0">
                <a:solidFill>
                  <a:srgbClr val="A11E24"/>
                </a:solidFill>
                <a:latin typeface="Arial"/>
                <a:cs typeface="Arial"/>
              </a:rPr>
              <a:t> </a:t>
            </a:r>
            <a:r>
              <a:rPr sz="2400" b="1" spc="-5" dirty="0">
                <a:solidFill>
                  <a:srgbClr val="A11E24"/>
                </a:solidFill>
                <a:latin typeface="Arial"/>
                <a:cs typeface="Arial"/>
              </a:rPr>
              <a:t>US</a:t>
            </a:r>
            <a:endParaRPr sz="2400">
              <a:latin typeface="Arial"/>
              <a:cs typeface="Arial"/>
            </a:endParaRPr>
          </a:p>
          <a:p>
            <a:pPr>
              <a:lnSpc>
                <a:spcPct val="100000"/>
              </a:lnSpc>
              <a:spcBef>
                <a:spcPts val="25"/>
              </a:spcBef>
            </a:pPr>
            <a:endParaRPr sz="2200">
              <a:latin typeface="Times New Roman"/>
              <a:cs typeface="Times New Roman"/>
            </a:endParaRPr>
          </a:p>
          <a:p>
            <a:pPr marL="12700" marR="906780">
              <a:lnSpc>
                <a:spcPct val="100000"/>
              </a:lnSpc>
            </a:pPr>
            <a:r>
              <a:rPr sz="1800" b="1" spc="-5" dirty="0">
                <a:solidFill>
                  <a:srgbClr val="E6A129"/>
                </a:solidFill>
                <a:latin typeface="Arial"/>
                <a:cs typeface="Arial"/>
              </a:rPr>
              <a:t>Marine Corps Systems Command  </a:t>
            </a:r>
            <a:r>
              <a:rPr sz="1800" spc="-10" dirty="0">
                <a:solidFill>
                  <a:srgbClr val="A7A8A7"/>
                </a:solidFill>
                <a:latin typeface="Arial"/>
                <a:cs typeface="Arial"/>
                <a:hlinkClick r:id="rId5"/>
              </a:rPr>
              <a:t>MCSCPAO@usmc.mil </a:t>
            </a:r>
            <a:r>
              <a:rPr sz="1800" spc="-10" dirty="0">
                <a:solidFill>
                  <a:srgbClr val="A7A8A7"/>
                </a:solidFill>
                <a:latin typeface="Arial"/>
                <a:cs typeface="Arial"/>
              </a:rPr>
              <a:t> </a:t>
            </a:r>
            <a:r>
              <a:rPr sz="1800" spc="-5" dirty="0">
                <a:solidFill>
                  <a:srgbClr val="A7A8A7"/>
                </a:solidFill>
                <a:latin typeface="Arial"/>
                <a:cs typeface="Arial"/>
              </a:rPr>
              <a:t>703.432.3958</a:t>
            </a:r>
            <a:endParaRPr sz="1800">
              <a:latin typeface="Arial"/>
              <a:cs typeface="Arial"/>
            </a:endParaRPr>
          </a:p>
          <a:p>
            <a:pPr>
              <a:lnSpc>
                <a:spcPct val="100000"/>
              </a:lnSpc>
              <a:spcBef>
                <a:spcPts val="30"/>
              </a:spcBef>
            </a:pPr>
            <a:endParaRPr sz="1850">
              <a:latin typeface="Times New Roman"/>
              <a:cs typeface="Times New Roman"/>
            </a:endParaRPr>
          </a:p>
          <a:p>
            <a:pPr marL="12700">
              <a:lnSpc>
                <a:spcPct val="100000"/>
              </a:lnSpc>
            </a:pPr>
            <a:r>
              <a:rPr sz="1800" b="1" spc="-5" dirty="0">
                <a:solidFill>
                  <a:srgbClr val="E6A129"/>
                </a:solidFill>
                <a:latin typeface="Arial"/>
                <a:cs typeface="Arial"/>
              </a:rPr>
              <a:t>MCSC Office of Small Business</a:t>
            </a:r>
            <a:r>
              <a:rPr sz="1800" b="1" spc="15" dirty="0">
                <a:solidFill>
                  <a:srgbClr val="E6A129"/>
                </a:solidFill>
                <a:latin typeface="Arial"/>
                <a:cs typeface="Arial"/>
              </a:rPr>
              <a:t> </a:t>
            </a:r>
            <a:r>
              <a:rPr sz="1800" b="1" spc="-5" dirty="0">
                <a:solidFill>
                  <a:srgbClr val="E6A129"/>
                </a:solidFill>
                <a:latin typeface="Arial"/>
                <a:cs typeface="Arial"/>
              </a:rPr>
              <a:t>Programs</a:t>
            </a:r>
            <a:endParaRPr sz="1800">
              <a:latin typeface="Arial"/>
              <a:cs typeface="Arial"/>
            </a:endParaRPr>
          </a:p>
          <a:p>
            <a:pPr marL="12700" marR="1476375">
              <a:lnSpc>
                <a:spcPct val="100000"/>
              </a:lnSpc>
            </a:pPr>
            <a:r>
              <a:rPr sz="1800" spc="-5" dirty="0">
                <a:solidFill>
                  <a:srgbClr val="A7A8A7"/>
                </a:solidFill>
                <a:latin typeface="Arial"/>
                <a:cs typeface="Arial"/>
                <a:hlinkClick r:id="rId6"/>
              </a:rPr>
              <a:t>MCSCOSBP@usmc.mil </a:t>
            </a:r>
            <a:r>
              <a:rPr sz="1800" spc="-5" dirty="0">
                <a:solidFill>
                  <a:srgbClr val="A7A8A7"/>
                </a:solidFill>
                <a:latin typeface="Arial"/>
                <a:cs typeface="Arial"/>
              </a:rPr>
              <a:t> 703.432.3946 </a:t>
            </a:r>
            <a:r>
              <a:rPr sz="1800" dirty="0">
                <a:solidFill>
                  <a:srgbClr val="A7A8A7"/>
                </a:solidFill>
                <a:latin typeface="Arial"/>
                <a:cs typeface="Arial"/>
              </a:rPr>
              <a:t>&amp;</a:t>
            </a:r>
            <a:r>
              <a:rPr sz="1800" spc="-20" dirty="0">
                <a:solidFill>
                  <a:srgbClr val="A7A8A7"/>
                </a:solidFill>
                <a:latin typeface="Arial"/>
                <a:cs typeface="Arial"/>
              </a:rPr>
              <a:t> </a:t>
            </a:r>
            <a:r>
              <a:rPr sz="1800" spc="-5" dirty="0">
                <a:solidFill>
                  <a:srgbClr val="A7A8A7"/>
                </a:solidFill>
                <a:latin typeface="Arial"/>
                <a:cs typeface="Arial"/>
              </a:rPr>
              <a:t>703.432.3944</a:t>
            </a:r>
            <a:endParaRPr sz="1800">
              <a:latin typeface="Arial"/>
              <a:cs typeface="Arial"/>
            </a:endParaRPr>
          </a:p>
        </p:txBody>
      </p:sp>
      <p:sp>
        <p:nvSpPr>
          <p:cNvPr id="10" name="object 10"/>
          <p:cNvSpPr/>
          <p:nvPr/>
        </p:nvSpPr>
        <p:spPr>
          <a:xfrm>
            <a:off x="6553961" y="5649467"/>
            <a:ext cx="928115" cy="924305"/>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7687817" y="5641085"/>
            <a:ext cx="932687" cy="932687"/>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6557771" y="4559046"/>
            <a:ext cx="932687" cy="928115"/>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7687818" y="4559046"/>
            <a:ext cx="925829" cy="919733"/>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323088" y="5708141"/>
            <a:ext cx="653415" cy="677545"/>
          </a:xfrm>
          <a:custGeom>
            <a:avLst/>
            <a:gdLst/>
            <a:ahLst/>
            <a:cxnLst/>
            <a:rect l="l" t="t" r="r" b="b"/>
            <a:pathLst>
              <a:path w="653415" h="677545">
                <a:moveTo>
                  <a:pt x="326517" y="0"/>
                </a:moveTo>
                <a:lnTo>
                  <a:pt x="278267" y="3672"/>
                </a:lnTo>
                <a:lnTo>
                  <a:pt x="232215" y="14341"/>
                </a:lnTo>
                <a:lnTo>
                  <a:pt x="188866" y="31481"/>
                </a:lnTo>
                <a:lnTo>
                  <a:pt x="148726" y="54569"/>
                </a:lnTo>
                <a:lnTo>
                  <a:pt x="112299" y="83081"/>
                </a:lnTo>
                <a:lnTo>
                  <a:pt x="80090" y="116493"/>
                </a:lnTo>
                <a:lnTo>
                  <a:pt x="52604" y="154280"/>
                </a:lnTo>
                <a:lnTo>
                  <a:pt x="30347" y="195920"/>
                </a:lnTo>
                <a:lnTo>
                  <a:pt x="13824" y="240887"/>
                </a:lnTo>
                <a:lnTo>
                  <a:pt x="3540" y="288658"/>
                </a:lnTo>
                <a:lnTo>
                  <a:pt x="0" y="338708"/>
                </a:lnTo>
                <a:lnTo>
                  <a:pt x="3540" y="388759"/>
                </a:lnTo>
                <a:lnTo>
                  <a:pt x="13824" y="436530"/>
                </a:lnTo>
                <a:lnTo>
                  <a:pt x="30347" y="481497"/>
                </a:lnTo>
                <a:lnTo>
                  <a:pt x="52604" y="523137"/>
                </a:lnTo>
                <a:lnTo>
                  <a:pt x="80090" y="560924"/>
                </a:lnTo>
                <a:lnTo>
                  <a:pt x="112299" y="594336"/>
                </a:lnTo>
                <a:lnTo>
                  <a:pt x="148726" y="622848"/>
                </a:lnTo>
                <a:lnTo>
                  <a:pt x="188866" y="645936"/>
                </a:lnTo>
                <a:lnTo>
                  <a:pt x="232215" y="663076"/>
                </a:lnTo>
                <a:lnTo>
                  <a:pt x="278267" y="673745"/>
                </a:lnTo>
                <a:lnTo>
                  <a:pt x="326517" y="677417"/>
                </a:lnTo>
                <a:lnTo>
                  <a:pt x="374766" y="673745"/>
                </a:lnTo>
                <a:lnTo>
                  <a:pt x="420818" y="663076"/>
                </a:lnTo>
                <a:lnTo>
                  <a:pt x="464167" y="645936"/>
                </a:lnTo>
                <a:lnTo>
                  <a:pt x="504307" y="622848"/>
                </a:lnTo>
                <a:lnTo>
                  <a:pt x="540734" y="594336"/>
                </a:lnTo>
                <a:lnTo>
                  <a:pt x="572943" y="560924"/>
                </a:lnTo>
                <a:lnTo>
                  <a:pt x="600429" y="523137"/>
                </a:lnTo>
                <a:lnTo>
                  <a:pt x="622686" y="481497"/>
                </a:lnTo>
                <a:lnTo>
                  <a:pt x="639209" y="436530"/>
                </a:lnTo>
                <a:lnTo>
                  <a:pt x="649493" y="388759"/>
                </a:lnTo>
                <a:lnTo>
                  <a:pt x="653034" y="338708"/>
                </a:lnTo>
                <a:lnTo>
                  <a:pt x="649493" y="288658"/>
                </a:lnTo>
                <a:lnTo>
                  <a:pt x="639209" y="240887"/>
                </a:lnTo>
                <a:lnTo>
                  <a:pt x="622686" y="195920"/>
                </a:lnTo>
                <a:lnTo>
                  <a:pt x="600429" y="154280"/>
                </a:lnTo>
                <a:lnTo>
                  <a:pt x="572943" y="116493"/>
                </a:lnTo>
                <a:lnTo>
                  <a:pt x="540734" y="83081"/>
                </a:lnTo>
                <a:lnTo>
                  <a:pt x="504307" y="54569"/>
                </a:lnTo>
                <a:lnTo>
                  <a:pt x="464167" y="31481"/>
                </a:lnTo>
                <a:lnTo>
                  <a:pt x="420818" y="14341"/>
                </a:lnTo>
                <a:lnTo>
                  <a:pt x="374766" y="3672"/>
                </a:lnTo>
                <a:lnTo>
                  <a:pt x="326517" y="0"/>
                </a:lnTo>
                <a:close/>
              </a:path>
            </a:pathLst>
          </a:custGeom>
          <a:solidFill>
            <a:srgbClr val="090A26"/>
          </a:solidFill>
        </p:spPr>
        <p:txBody>
          <a:bodyPr wrap="square" lIns="0" tIns="0" rIns="0" bIns="0" rtlCol="0"/>
          <a:lstStyle/>
          <a:p>
            <a:endParaRPr/>
          </a:p>
        </p:txBody>
      </p:sp>
      <p:sp>
        <p:nvSpPr>
          <p:cNvPr id="15" name="object 15"/>
          <p:cNvSpPr/>
          <p:nvPr/>
        </p:nvSpPr>
        <p:spPr>
          <a:xfrm>
            <a:off x="0" y="5168646"/>
            <a:ext cx="3297174" cy="1624583"/>
          </a:xfrm>
          <a:prstGeom prst="rect">
            <a:avLst/>
          </a:prstGeom>
          <a:blipFill>
            <a:blip r:embed="rId11" cstate="print"/>
            <a:stretch>
              <a:fillRect/>
            </a:stretch>
          </a:blipFill>
        </p:spPr>
        <p:txBody>
          <a:bodyPr wrap="square" lIns="0" tIns="0" rIns="0" bIns="0" rtlCol="0"/>
          <a:lstStyle/>
          <a:p>
            <a:endParaRPr/>
          </a:p>
        </p:txBody>
      </p:sp>
      <p:sp>
        <p:nvSpPr>
          <p:cNvPr id="16" name="object 16"/>
          <p:cNvSpPr txBox="1">
            <a:spLocks noGrp="1"/>
          </p:cNvSpPr>
          <p:nvPr>
            <p:ph type="title"/>
          </p:nvPr>
        </p:nvSpPr>
        <p:spPr>
          <a:xfrm>
            <a:off x="4000830" y="712238"/>
            <a:ext cx="4153535" cy="787400"/>
          </a:xfrm>
          <a:prstGeom prst="rect">
            <a:avLst/>
          </a:prstGeom>
        </p:spPr>
        <p:txBody>
          <a:bodyPr vert="horz" wrap="square" lIns="0" tIns="12065" rIns="0" bIns="0" rtlCol="0">
            <a:spAutoFit/>
          </a:bodyPr>
          <a:lstStyle/>
          <a:p>
            <a:pPr marL="12700">
              <a:lnSpc>
                <a:spcPct val="100000"/>
              </a:lnSpc>
              <a:spcBef>
                <a:spcPts val="95"/>
              </a:spcBef>
            </a:pPr>
            <a:r>
              <a:rPr sz="5000" spc="-5" dirty="0">
                <a:latin typeface="Arial"/>
                <a:cs typeface="Arial"/>
              </a:rPr>
              <a:t>QUESTIONS?</a:t>
            </a:r>
            <a:endParaRPr sz="5000">
              <a:latin typeface="Arial"/>
              <a:cs typeface="Arial"/>
            </a:endParaRPr>
          </a:p>
        </p:txBody>
      </p:sp>
      <p:sp>
        <p:nvSpPr>
          <p:cNvPr id="17" name="object 17"/>
          <p:cNvSpPr txBox="1"/>
          <p:nvPr/>
        </p:nvSpPr>
        <p:spPr>
          <a:xfrm>
            <a:off x="4023174" y="1699713"/>
            <a:ext cx="1924685" cy="972819"/>
          </a:xfrm>
          <a:prstGeom prst="rect">
            <a:avLst/>
          </a:prstGeom>
        </p:spPr>
        <p:txBody>
          <a:bodyPr vert="horz" wrap="square" lIns="0" tIns="12065" rIns="0" bIns="0" rtlCol="0">
            <a:spAutoFit/>
          </a:bodyPr>
          <a:lstStyle/>
          <a:p>
            <a:pPr marL="12700">
              <a:lnSpc>
                <a:spcPct val="100000"/>
              </a:lnSpc>
              <a:spcBef>
                <a:spcPts val="95"/>
              </a:spcBef>
            </a:pPr>
            <a:r>
              <a:rPr sz="2000" b="1" spc="-5" dirty="0">
                <a:solidFill>
                  <a:srgbClr val="FFFFFF"/>
                </a:solidFill>
                <a:latin typeface="Arial"/>
                <a:cs typeface="Arial"/>
              </a:rPr>
              <a:t>Kyle J.</a:t>
            </a:r>
            <a:r>
              <a:rPr sz="2000" b="1" spc="-45" dirty="0">
                <a:solidFill>
                  <a:srgbClr val="FFFFFF"/>
                </a:solidFill>
                <a:latin typeface="Arial"/>
                <a:cs typeface="Arial"/>
              </a:rPr>
              <a:t> </a:t>
            </a:r>
            <a:r>
              <a:rPr sz="2000" b="1" spc="-5" dirty="0">
                <a:solidFill>
                  <a:srgbClr val="FFFFFF"/>
                </a:solidFill>
                <a:latin typeface="Arial"/>
                <a:cs typeface="Arial"/>
              </a:rPr>
              <a:t>Beagle</a:t>
            </a:r>
            <a:endParaRPr sz="2000" dirty="0">
              <a:latin typeface="Arial"/>
              <a:cs typeface="Arial"/>
            </a:endParaRPr>
          </a:p>
          <a:p>
            <a:pPr marL="12700" marR="335915">
              <a:lnSpc>
                <a:spcPct val="100000"/>
              </a:lnSpc>
              <a:spcBef>
                <a:spcPts val="20"/>
              </a:spcBef>
            </a:pPr>
            <a:r>
              <a:rPr sz="1400" b="1" spc="-5" dirty="0">
                <a:solidFill>
                  <a:srgbClr val="FFFFFF"/>
                </a:solidFill>
                <a:latin typeface="Arial"/>
                <a:cs typeface="Arial"/>
              </a:rPr>
              <a:t>Associate</a:t>
            </a:r>
            <a:r>
              <a:rPr sz="1400" b="1" spc="-80" dirty="0">
                <a:solidFill>
                  <a:srgbClr val="FFFFFF"/>
                </a:solidFill>
                <a:latin typeface="Arial"/>
                <a:cs typeface="Arial"/>
              </a:rPr>
              <a:t> </a:t>
            </a:r>
            <a:r>
              <a:rPr sz="1400" b="1" spc="-5" dirty="0">
                <a:solidFill>
                  <a:srgbClr val="FFFFFF"/>
                </a:solidFill>
                <a:latin typeface="Arial"/>
                <a:cs typeface="Arial"/>
              </a:rPr>
              <a:t>Director  (703)</a:t>
            </a:r>
            <a:r>
              <a:rPr sz="1400" b="1" spc="-40" dirty="0">
                <a:solidFill>
                  <a:srgbClr val="FFFFFF"/>
                </a:solidFill>
                <a:latin typeface="Arial"/>
                <a:cs typeface="Arial"/>
              </a:rPr>
              <a:t> </a:t>
            </a:r>
            <a:r>
              <a:rPr lang="en-US" sz="1400" b="1" spc="-5" dirty="0" smtClean="0">
                <a:solidFill>
                  <a:srgbClr val="FFFFFF"/>
                </a:solidFill>
                <a:latin typeface="Arial"/>
                <a:cs typeface="Arial"/>
              </a:rPr>
              <a:t>863-6781</a:t>
            </a:r>
            <a:endParaRPr sz="1400" dirty="0">
              <a:latin typeface="Arial"/>
              <a:cs typeface="Arial"/>
            </a:endParaRPr>
          </a:p>
          <a:p>
            <a:pPr marL="12700">
              <a:lnSpc>
                <a:spcPct val="100000"/>
              </a:lnSpc>
            </a:pPr>
            <a:r>
              <a:rPr sz="1400" b="1" spc="-5" dirty="0">
                <a:solidFill>
                  <a:srgbClr val="FFFFFF"/>
                </a:solidFill>
                <a:latin typeface="Arial"/>
                <a:cs typeface="Arial"/>
                <a:hlinkClick r:id="rId12"/>
              </a:rPr>
              <a:t>kyle.beagle@usmc.mil</a:t>
            </a:r>
            <a:endParaRPr sz="1400" dirty="0">
              <a:latin typeface="Arial"/>
              <a:cs typeface="Arial"/>
            </a:endParaRPr>
          </a:p>
        </p:txBody>
      </p:sp>
      <p:sp>
        <p:nvSpPr>
          <p:cNvPr id="18" name="object 18"/>
          <p:cNvSpPr txBox="1"/>
          <p:nvPr/>
        </p:nvSpPr>
        <p:spPr>
          <a:xfrm>
            <a:off x="6327140" y="1713932"/>
            <a:ext cx="2506980" cy="972819"/>
          </a:xfrm>
          <a:prstGeom prst="rect">
            <a:avLst/>
          </a:prstGeom>
        </p:spPr>
        <p:txBody>
          <a:bodyPr vert="horz" wrap="square" lIns="0" tIns="12065" rIns="0" bIns="0" rtlCol="0">
            <a:spAutoFit/>
          </a:bodyPr>
          <a:lstStyle/>
          <a:p>
            <a:pPr marL="12700">
              <a:lnSpc>
                <a:spcPct val="100000"/>
              </a:lnSpc>
              <a:spcBef>
                <a:spcPts val="95"/>
              </a:spcBef>
            </a:pPr>
            <a:r>
              <a:rPr sz="2000" b="1" spc="-5" dirty="0">
                <a:solidFill>
                  <a:srgbClr val="FFFFFF"/>
                </a:solidFill>
                <a:latin typeface="Arial"/>
                <a:cs typeface="Arial"/>
              </a:rPr>
              <a:t>Austin (AJ)</a:t>
            </a:r>
            <a:r>
              <a:rPr sz="2000" b="1" spc="-65" dirty="0">
                <a:solidFill>
                  <a:srgbClr val="FFFFFF"/>
                </a:solidFill>
                <a:latin typeface="Arial"/>
                <a:cs typeface="Arial"/>
              </a:rPr>
              <a:t> </a:t>
            </a:r>
            <a:r>
              <a:rPr sz="2000" b="1" spc="-5" dirty="0">
                <a:solidFill>
                  <a:srgbClr val="FFFFFF"/>
                </a:solidFill>
                <a:latin typeface="Arial"/>
                <a:cs typeface="Arial"/>
              </a:rPr>
              <a:t>Johnson</a:t>
            </a:r>
            <a:endParaRPr sz="2000">
              <a:latin typeface="Arial"/>
              <a:cs typeface="Arial"/>
            </a:endParaRPr>
          </a:p>
          <a:p>
            <a:pPr marL="12700" marR="275590">
              <a:lnSpc>
                <a:spcPct val="100000"/>
              </a:lnSpc>
              <a:spcBef>
                <a:spcPts val="20"/>
              </a:spcBef>
            </a:pPr>
            <a:r>
              <a:rPr sz="1400" b="1" spc="-5" dirty="0">
                <a:solidFill>
                  <a:srgbClr val="FFFFFF"/>
                </a:solidFill>
                <a:latin typeface="Arial"/>
                <a:cs typeface="Arial"/>
              </a:rPr>
              <a:t>Deputy Associate</a:t>
            </a:r>
            <a:r>
              <a:rPr sz="1400" b="1" spc="-140" dirty="0">
                <a:solidFill>
                  <a:srgbClr val="FFFFFF"/>
                </a:solidFill>
                <a:latin typeface="Arial"/>
                <a:cs typeface="Arial"/>
              </a:rPr>
              <a:t> </a:t>
            </a:r>
            <a:r>
              <a:rPr sz="1400" b="1" spc="-5" dirty="0">
                <a:solidFill>
                  <a:srgbClr val="FFFFFF"/>
                </a:solidFill>
                <a:latin typeface="Arial"/>
                <a:cs typeface="Arial"/>
              </a:rPr>
              <a:t>Director  (703)</a:t>
            </a:r>
            <a:r>
              <a:rPr sz="1400" b="1" spc="-35" dirty="0">
                <a:solidFill>
                  <a:srgbClr val="FFFFFF"/>
                </a:solidFill>
                <a:latin typeface="Arial"/>
                <a:cs typeface="Arial"/>
              </a:rPr>
              <a:t> </a:t>
            </a:r>
            <a:r>
              <a:rPr sz="1400" b="1" spc="-5" dirty="0">
                <a:solidFill>
                  <a:srgbClr val="FFFFFF"/>
                </a:solidFill>
                <a:latin typeface="Arial"/>
                <a:cs typeface="Arial"/>
              </a:rPr>
              <a:t>432-3944</a:t>
            </a:r>
            <a:endParaRPr sz="1400">
              <a:latin typeface="Arial"/>
              <a:cs typeface="Arial"/>
            </a:endParaRPr>
          </a:p>
          <a:p>
            <a:pPr marL="12700">
              <a:lnSpc>
                <a:spcPct val="100000"/>
              </a:lnSpc>
            </a:pPr>
            <a:r>
              <a:rPr sz="1400" b="1" spc="-5" dirty="0">
                <a:solidFill>
                  <a:srgbClr val="FFFFFF"/>
                </a:solidFill>
                <a:latin typeface="Arial"/>
                <a:cs typeface="Arial"/>
                <a:hlinkClick r:id="rId13"/>
              </a:rPr>
              <a:t>austin.johnson@usmc.mil</a:t>
            </a:r>
            <a:endParaRPr sz="1400">
              <a:latin typeface="Arial"/>
              <a:cs typeface="Arial"/>
            </a:endParaRPr>
          </a:p>
        </p:txBody>
      </p:sp>
      <p:sp>
        <p:nvSpPr>
          <p:cNvPr id="19" name="object 19"/>
          <p:cNvSpPr txBox="1"/>
          <p:nvPr/>
        </p:nvSpPr>
        <p:spPr>
          <a:xfrm>
            <a:off x="426398" y="3460916"/>
            <a:ext cx="8330565" cy="227626"/>
          </a:xfrm>
          <a:prstGeom prst="rect">
            <a:avLst/>
          </a:prstGeom>
        </p:spPr>
        <p:txBody>
          <a:bodyPr vert="horz" wrap="square" lIns="0" tIns="12065" rIns="0" bIns="0" rtlCol="0">
            <a:spAutoFit/>
          </a:bodyPr>
          <a:lstStyle/>
          <a:p>
            <a:pPr marL="12700">
              <a:lnSpc>
                <a:spcPct val="100000"/>
              </a:lnSpc>
              <a:spcBef>
                <a:spcPts val="95"/>
              </a:spcBef>
            </a:pPr>
            <a:r>
              <a:rPr sz="1400" b="1" spc="-5" dirty="0">
                <a:solidFill>
                  <a:schemeClr val="bg1"/>
                </a:solidFill>
                <a:latin typeface="Arial"/>
                <a:cs typeface="Arial"/>
                <a:hlinkClick r:id="rId14"/>
              </a:rPr>
              <a:t>http://www.marcorsyscom.marines.mil/Command-Staff/Office-Of-Small-Business-Programs-OSBP/</a:t>
            </a:r>
            <a:endParaRPr sz="1400" dirty="0">
              <a:solidFill>
                <a:schemeClr val="bg1"/>
              </a:solidFill>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9855">
              <a:lnSpc>
                <a:spcPts val="1425"/>
              </a:lnSpc>
            </a:pPr>
            <a:fld id="{81D60167-4931-47E6-BA6A-407CBD079E47}" type="slidenum">
              <a:rPr spc="-5" dirty="0"/>
              <a:t>2</a:t>
            </a:fld>
            <a:endParaRPr spc="-5" dirty="0"/>
          </a:p>
        </p:txBody>
      </p:sp>
      <p:sp>
        <p:nvSpPr>
          <p:cNvPr id="3" name="object 3"/>
          <p:cNvSpPr txBox="1"/>
          <p:nvPr/>
        </p:nvSpPr>
        <p:spPr>
          <a:xfrm>
            <a:off x="5521325" y="304800"/>
            <a:ext cx="3622675" cy="292735"/>
          </a:xfrm>
          <a:prstGeom prst="rect">
            <a:avLst/>
          </a:prstGeom>
        </p:spPr>
        <p:txBody>
          <a:bodyPr vert="horz" wrap="square" lIns="0" tIns="12700" rIns="0" bIns="0" rtlCol="0">
            <a:spAutoFit/>
          </a:bodyPr>
          <a:lstStyle/>
          <a:p>
            <a:pPr marL="12700">
              <a:lnSpc>
                <a:spcPct val="100000"/>
              </a:lnSpc>
              <a:spcBef>
                <a:spcPts val="100"/>
              </a:spcBef>
            </a:pPr>
            <a:r>
              <a:rPr sz="1750" b="1" dirty="0">
                <a:solidFill>
                  <a:srgbClr val="FFFFFF"/>
                </a:solidFill>
                <a:latin typeface="Arial"/>
                <a:cs typeface="Arial"/>
              </a:rPr>
              <a:t>USMC </a:t>
            </a:r>
            <a:r>
              <a:rPr sz="1750" b="1" spc="-5" dirty="0">
                <a:solidFill>
                  <a:srgbClr val="FFFFFF"/>
                </a:solidFill>
                <a:latin typeface="Arial"/>
                <a:cs typeface="Arial"/>
              </a:rPr>
              <a:t>Areas of Future</a:t>
            </a:r>
            <a:r>
              <a:rPr sz="1750" b="1" spc="-20" dirty="0">
                <a:solidFill>
                  <a:srgbClr val="FFFFFF"/>
                </a:solidFill>
                <a:latin typeface="Arial"/>
                <a:cs typeface="Arial"/>
              </a:rPr>
              <a:t> </a:t>
            </a:r>
            <a:r>
              <a:rPr sz="1750" b="1" spc="-5" dirty="0">
                <a:solidFill>
                  <a:srgbClr val="FFFFFF"/>
                </a:solidFill>
                <a:latin typeface="Arial"/>
                <a:cs typeface="Arial"/>
              </a:rPr>
              <a:t>Investment</a:t>
            </a:r>
            <a:endParaRPr sz="1750" dirty="0">
              <a:latin typeface="Arial"/>
              <a:cs typeface="Arial"/>
            </a:endParaRPr>
          </a:p>
        </p:txBody>
      </p:sp>
      <p:sp>
        <p:nvSpPr>
          <p:cNvPr id="4" name="object 4"/>
          <p:cNvSpPr txBox="1"/>
          <p:nvPr/>
        </p:nvSpPr>
        <p:spPr>
          <a:xfrm>
            <a:off x="535940" y="1066728"/>
            <a:ext cx="7741284" cy="4624070"/>
          </a:xfrm>
          <a:prstGeom prst="rect">
            <a:avLst/>
          </a:prstGeom>
        </p:spPr>
        <p:txBody>
          <a:bodyPr vert="horz" wrap="square" lIns="0" tIns="111125" rIns="0" bIns="0" rtlCol="0">
            <a:spAutoFit/>
          </a:bodyPr>
          <a:lstStyle/>
          <a:p>
            <a:pPr marR="984885" algn="ctr">
              <a:lnSpc>
                <a:spcPct val="100000"/>
              </a:lnSpc>
              <a:spcBef>
                <a:spcPts val="875"/>
              </a:spcBef>
            </a:pPr>
            <a:r>
              <a:rPr sz="3200" b="1" spc="-5" dirty="0">
                <a:solidFill>
                  <a:srgbClr val="A20000"/>
                </a:solidFill>
                <a:latin typeface="Arial"/>
                <a:cs typeface="Arial"/>
              </a:rPr>
              <a:t>Commandant’s Planning</a:t>
            </a:r>
            <a:r>
              <a:rPr sz="3200" b="1" spc="-80" dirty="0">
                <a:solidFill>
                  <a:srgbClr val="A20000"/>
                </a:solidFill>
                <a:latin typeface="Arial"/>
                <a:cs typeface="Arial"/>
              </a:rPr>
              <a:t> </a:t>
            </a:r>
            <a:r>
              <a:rPr sz="3200" b="1" spc="-5" dirty="0">
                <a:solidFill>
                  <a:srgbClr val="A20000"/>
                </a:solidFill>
                <a:latin typeface="Arial"/>
                <a:cs typeface="Arial"/>
              </a:rPr>
              <a:t>Guidance</a:t>
            </a:r>
            <a:endParaRPr sz="3200" dirty="0">
              <a:latin typeface="Arial"/>
              <a:cs typeface="Arial"/>
            </a:endParaRPr>
          </a:p>
          <a:p>
            <a:pPr marL="469900">
              <a:lnSpc>
                <a:spcPct val="100000"/>
              </a:lnSpc>
              <a:spcBef>
                <a:spcPts val="680"/>
              </a:spcBef>
            </a:pPr>
            <a:r>
              <a:rPr sz="2800" spc="-5" dirty="0">
                <a:solidFill>
                  <a:srgbClr val="A20000"/>
                </a:solidFill>
                <a:latin typeface="Arial"/>
                <a:cs typeface="Arial"/>
              </a:rPr>
              <a:t>►</a:t>
            </a:r>
            <a:r>
              <a:rPr sz="2800" b="1" spc="-5" dirty="0">
                <a:latin typeface="Arial"/>
                <a:cs typeface="Arial"/>
              </a:rPr>
              <a:t>Talent retention</a:t>
            </a:r>
            <a:endParaRPr sz="2800" dirty="0">
              <a:latin typeface="Arial"/>
              <a:cs typeface="Arial"/>
            </a:endParaRPr>
          </a:p>
          <a:p>
            <a:pPr marL="469900">
              <a:lnSpc>
                <a:spcPct val="100000"/>
              </a:lnSpc>
              <a:spcBef>
                <a:spcPts val="670"/>
              </a:spcBef>
            </a:pPr>
            <a:r>
              <a:rPr sz="2800" spc="-5" dirty="0">
                <a:solidFill>
                  <a:srgbClr val="A20000"/>
                </a:solidFill>
                <a:latin typeface="Arial"/>
                <a:cs typeface="Arial"/>
              </a:rPr>
              <a:t>►</a:t>
            </a:r>
            <a:r>
              <a:rPr sz="2800" b="1" spc="-5" dirty="0">
                <a:latin typeface="Arial"/>
                <a:cs typeface="Arial"/>
              </a:rPr>
              <a:t>Training and</a:t>
            </a:r>
            <a:r>
              <a:rPr sz="2800" b="1" spc="-15" dirty="0">
                <a:latin typeface="Arial"/>
                <a:cs typeface="Arial"/>
              </a:rPr>
              <a:t> </a:t>
            </a:r>
            <a:r>
              <a:rPr sz="2800" b="1" spc="-5" dirty="0">
                <a:latin typeface="Arial"/>
                <a:cs typeface="Arial"/>
              </a:rPr>
              <a:t>education</a:t>
            </a:r>
            <a:endParaRPr sz="2800" dirty="0">
              <a:latin typeface="Arial"/>
              <a:cs typeface="Arial"/>
            </a:endParaRPr>
          </a:p>
          <a:p>
            <a:pPr marL="469900">
              <a:lnSpc>
                <a:spcPct val="100000"/>
              </a:lnSpc>
              <a:spcBef>
                <a:spcPts val="675"/>
              </a:spcBef>
            </a:pPr>
            <a:r>
              <a:rPr sz="2800" spc="-5" dirty="0">
                <a:solidFill>
                  <a:srgbClr val="A20000"/>
                </a:solidFill>
                <a:latin typeface="Arial"/>
                <a:cs typeface="Arial"/>
              </a:rPr>
              <a:t>►</a:t>
            </a:r>
            <a:r>
              <a:rPr sz="2800" b="1" spc="-5" dirty="0">
                <a:latin typeface="Arial"/>
                <a:cs typeface="Arial"/>
              </a:rPr>
              <a:t>Ground-based long-range precision</a:t>
            </a:r>
            <a:r>
              <a:rPr sz="2800" b="1" spc="60" dirty="0">
                <a:latin typeface="Arial"/>
                <a:cs typeface="Arial"/>
              </a:rPr>
              <a:t> </a:t>
            </a:r>
            <a:r>
              <a:rPr sz="2800" b="1" dirty="0">
                <a:latin typeface="Arial"/>
                <a:cs typeface="Arial"/>
              </a:rPr>
              <a:t>fires</a:t>
            </a:r>
            <a:endParaRPr sz="2800" dirty="0">
              <a:latin typeface="Arial"/>
              <a:cs typeface="Arial"/>
            </a:endParaRPr>
          </a:p>
          <a:p>
            <a:pPr marL="469900">
              <a:lnSpc>
                <a:spcPct val="100000"/>
              </a:lnSpc>
              <a:spcBef>
                <a:spcPts val="670"/>
              </a:spcBef>
            </a:pPr>
            <a:r>
              <a:rPr sz="2800" spc="-5" dirty="0">
                <a:solidFill>
                  <a:srgbClr val="A20000"/>
                </a:solidFill>
                <a:latin typeface="Arial"/>
                <a:cs typeface="Arial"/>
              </a:rPr>
              <a:t>►</a:t>
            </a:r>
            <a:r>
              <a:rPr sz="2800" b="1" spc="-5" dirty="0">
                <a:latin typeface="Arial"/>
                <a:cs typeface="Arial"/>
              </a:rPr>
              <a:t>Unmanned</a:t>
            </a:r>
            <a:r>
              <a:rPr sz="2800" b="1" spc="5" dirty="0">
                <a:latin typeface="Arial"/>
                <a:cs typeface="Arial"/>
              </a:rPr>
              <a:t> </a:t>
            </a:r>
            <a:r>
              <a:rPr sz="2800" b="1" dirty="0">
                <a:latin typeface="Arial"/>
                <a:cs typeface="Arial"/>
              </a:rPr>
              <a:t>systems</a:t>
            </a:r>
            <a:endParaRPr sz="2800" dirty="0">
              <a:latin typeface="Arial"/>
              <a:cs typeface="Arial"/>
            </a:endParaRPr>
          </a:p>
          <a:p>
            <a:pPr marL="469900">
              <a:lnSpc>
                <a:spcPct val="100000"/>
              </a:lnSpc>
              <a:spcBef>
                <a:spcPts val="675"/>
              </a:spcBef>
            </a:pPr>
            <a:r>
              <a:rPr sz="2800" spc="-5" dirty="0">
                <a:solidFill>
                  <a:srgbClr val="A20000"/>
                </a:solidFill>
                <a:latin typeface="Arial"/>
                <a:cs typeface="Arial"/>
              </a:rPr>
              <a:t>►</a:t>
            </a:r>
            <a:r>
              <a:rPr sz="2800" b="1" spc="-5" dirty="0">
                <a:latin typeface="Arial"/>
                <a:cs typeface="Arial"/>
              </a:rPr>
              <a:t>C2 </a:t>
            </a:r>
            <a:r>
              <a:rPr sz="2800" b="1" dirty="0">
                <a:latin typeface="Arial"/>
                <a:cs typeface="Arial"/>
              </a:rPr>
              <a:t>in a </a:t>
            </a:r>
            <a:r>
              <a:rPr sz="2800" b="1" spc="-5" dirty="0">
                <a:latin typeface="Arial"/>
                <a:cs typeface="Arial"/>
              </a:rPr>
              <a:t>degraded environment</a:t>
            </a:r>
            <a:endParaRPr sz="2800" dirty="0">
              <a:latin typeface="Arial"/>
              <a:cs typeface="Arial"/>
            </a:endParaRPr>
          </a:p>
          <a:p>
            <a:pPr marL="469900">
              <a:lnSpc>
                <a:spcPct val="100000"/>
              </a:lnSpc>
              <a:spcBef>
                <a:spcPts val="670"/>
              </a:spcBef>
            </a:pPr>
            <a:r>
              <a:rPr sz="2800" spc="-5" dirty="0">
                <a:solidFill>
                  <a:srgbClr val="A20000"/>
                </a:solidFill>
                <a:latin typeface="Arial"/>
                <a:cs typeface="Arial"/>
              </a:rPr>
              <a:t>►</a:t>
            </a:r>
            <a:r>
              <a:rPr sz="2800" b="1" spc="-5" dirty="0">
                <a:latin typeface="Arial"/>
                <a:cs typeface="Arial"/>
              </a:rPr>
              <a:t>Air and </a:t>
            </a:r>
            <a:r>
              <a:rPr sz="2800" b="1" dirty="0">
                <a:latin typeface="Arial"/>
                <a:cs typeface="Arial"/>
              </a:rPr>
              <a:t>missile </a:t>
            </a:r>
            <a:r>
              <a:rPr sz="2800" b="1" spc="-5" dirty="0">
                <a:latin typeface="Arial"/>
                <a:cs typeface="Arial"/>
              </a:rPr>
              <a:t>defense</a:t>
            </a:r>
            <a:r>
              <a:rPr sz="2800" b="1" dirty="0">
                <a:latin typeface="Arial"/>
                <a:cs typeface="Arial"/>
              </a:rPr>
              <a:t> </a:t>
            </a:r>
            <a:r>
              <a:rPr sz="2800" b="1" spc="-5" dirty="0">
                <a:latin typeface="Arial"/>
                <a:cs typeface="Arial"/>
              </a:rPr>
              <a:t>(GBAD)</a:t>
            </a:r>
            <a:endParaRPr sz="2800" dirty="0">
              <a:latin typeface="Arial"/>
              <a:cs typeface="Arial"/>
            </a:endParaRPr>
          </a:p>
          <a:p>
            <a:pPr marL="755650" marR="360045" indent="-286385">
              <a:lnSpc>
                <a:spcPct val="100000"/>
              </a:lnSpc>
              <a:spcBef>
                <a:spcPts val="670"/>
              </a:spcBef>
            </a:pPr>
            <a:r>
              <a:rPr sz="2800" dirty="0">
                <a:solidFill>
                  <a:srgbClr val="A20000"/>
                </a:solidFill>
                <a:latin typeface="Arial"/>
                <a:cs typeface="Arial"/>
              </a:rPr>
              <a:t>►</a:t>
            </a:r>
            <a:r>
              <a:rPr sz="2800" b="1" dirty="0">
                <a:latin typeface="Arial"/>
                <a:cs typeface="Arial"/>
              </a:rPr>
              <a:t>Artificial </a:t>
            </a:r>
            <a:r>
              <a:rPr sz="2800" b="1" spc="-5" dirty="0">
                <a:latin typeface="Arial"/>
                <a:cs typeface="Arial"/>
              </a:rPr>
              <a:t>intelligence, data </a:t>
            </a:r>
            <a:r>
              <a:rPr sz="2800" b="1" dirty="0">
                <a:latin typeface="Arial"/>
                <a:cs typeface="Arial"/>
              </a:rPr>
              <a:t>science </a:t>
            </a:r>
            <a:r>
              <a:rPr sz="2800" b="1" spc="-5" dirty="0">
                <a:latin typeface="Arial"/>
                <a:cs typeface="Arial"/>
              </a:rPr>
              <a:t>and  emerging </a:t>
            </a:r>
            <a:r>
              <a:rPr sz="2800" b="1" dirty="0">
                <a:latin typeface="Arial"/>
                <a:cs typeface="Arial"/>
              </a:rPr>
              <a:t>tech</a:t>
            </a:r>
            <a:r>
              <a:rPr sz="2800" b="1" spc="-5" dirty="0">
                <a:latin typeface="Arial"/>
                <a:cs typeface="Arial"/>
              </a:rPr>
              <a:t> (wargaming)</a:t>
            </a:r>
            <a:endParaRPr sz="2800" dirty="0">
              <a:latin typeface="Arial"/>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9855">
              <a:lnSpc>
                <a:spcPts val="1425"/>
              </a:lnSpc>
            </a:pPr>
            <a:fld id="{81D60167-4931-47E6-BA6A-407CBD079E47}" type="slidenum">
              <a:rPr spc="-5" dirty="0"/>
              <a:t>3</a:t>
            </a:fld>
            <a:endParaRPr spc="-5" dirty="0"/>
          </a:p>
        </p:txBody>
      </p:sp>
      <p:sp>
        <p:nvSpPr>
          <p:cNvPr id="3" name="object 3"/>
          <p:cNvSpPr txBox="1"/>
          <p:nvPr/>
        </p:nvSpPr>
        <p:spPr>
          <a:xfrm>
            <a:off x="459740" y="999052"/>
            <a:ext cx="8014970" cy="4531369"/>
          </a:xfrm>
          <a:prstGeom prst="rect">
            <a:avLst/>
          </a:prstGeom>
        </p:spPr>
        <p:txBody>
          <a:bodyPr vert="horz" wrap="square" lIns="0" tIns="103505" rIns="0" bIns="0" rtlCol="0">
            <a:spAutoFit/>
          </a:bodyPr>
          <a:lstStyle/>
          <a:p>
            <a:pPr marL="12700">
              <a:lnSpc>
                <a:spcPct val="100000"/>
              </a:lnSpc>
              <a:spcBef>
                <a:spcPts val="815"/>
              </a:spcBef>
            </a:pPr>
            <a:r>
              <a:rPr sz="2800" b="1" spc="-5" dirty="0">
                <a:solidFill>
                  <a:srgbClr val="A20000"/>
                </a:solidFill>
                <a:latin typeface="Arial"/>
                <a:cs typeface="Arial"/>
              </a:rPr>
              <a:t>USMC Buying</a:t>
            </a:r>
            <a:r>
              <a:rPr sz="2800" b="1" spc="5" dirty="0">
                <a:solidFill>
                  <a:srgbClr val="A20000"/>
                </a:solidFill>
                <a:latin typeface="Arial"/>
                <a:cs typeface="Arial"/>
              </a:rPr>
              <a:t> </a:t>
            </a:r>
            <a:r>
              <a:rPr sz="2800" b="1" spc="-5" dirty="0">
                <a:solidFill>
                  <a:srgbClr val="A20000"/>
                </a:solidFill>
                <a:latin typeface="Arial"/>
                <a:cs typeface="Arial"/>
              </a:rPr>
              <a:t>Structure</a:t>
            </a:r>
            <a:endParaRPr sz="2800" dirty="0">
              <a:latin typeface="Arial"/>
              <a:cs typeface="Arial"/>
            </a:endParaRPr>
          </a:p>
          <a:p>
            <a:pPr marL="12700">
              <a:lnSpc>
                <a:spcPct val="100000"/>
              </a:lnSpc>
              <a:spcBef>
                <a:spcPts val="459"/>
              </a:spcBef>
            </a:pPr>
            <a:r>
              <a:rPr sz="2000" dirty="0">
                <a:solidFill>
                  <a:srgbClr val="A20000"/>
                </a:solidFill>
                <a:latin typeface="Arial"/>
                <a:cs typeface="Arial"/>
              </a:rPr>
              <a:t>► </a:t>
            </a:r>
            <a:r>
              <a:rPr sz="2000" b="1" spc="-5" dirty="0">
                <a:latin typeface="Arial"/>
                <a:cs typeface="Arial"/>
              </a:rPr>
              <a:t>2 major buying offices (MARCORSYSCOM and USMC</a:t>
            </a:r>
            <a:r>
              <a:rPr sz="2000" b="1" spc="-65" dirty="0">
                <a:latin typeface="Arial"/>
                <a:cs typeface="Arial"/>
              </a:rPr>
              <a:t> </a:t>
            </a:r>
            <a:r>
              <a:rPr sz="2000" b="1" spc="-5" dirty="0">
                <a:latin typeface="Arial"/>
                <a:cs typeface="Arial"/>
              </a:rPr>
              <a:t>I&amp;L)</a:t>
            </a:r>
            <a:endParaRPr sz="2000" dirty="0">
              <a:latin typeface="Arial"/>
              <a:cs typeface="Arial"/>
            </a:endParaRPr>
          </a:p>
          <a:p>
            <a:pPr>
              <a:lnSpc>
                <a:spcPct val="100000"/>
              </a:lnSpc>
              <a:spcBef>
                <a:spcPts val="35"/>
              </a:spcBef>
            </a:pPr>
            <a:endParaRPr sz="2000" dirty="0">
              <a:latin typeface="Times New Roman"/>
              <a:cs typeface="Times New Roman"/>
            </a:endParaRPr>
          </a:p>
          <a:p>
            <a:pPr marL="355600" marR="17145" indent="-342900">
              <a:lnSpc>
                <a:spcPct val="100000"/>
              </a:lnSpc>
            </a:pPr>
            <a:r>
              <a:rPr sz="2000" dirty="0">
                <a:solidFill>
                  <a:srgbClr val="A20000"/>
                </a:solidFill>
                <a:latin typeface="Arial"/>
                <a:cs typeface="Arial"/>
              </a:rPr>
              <a:t>► </a:t>
            </a:r>
            <a:r>
              <a:rPr sz="2000" b="1" spc="-5" dirty="0">
                <a:latin typeface="Arial"/>
                <a:cs typeface="Arial"/>
              </a:rPr>
              <a:t>MCSC manages all weapons and IT systems, and programs in support  of those areas </a:t>
            </a:r>
            <a:r>
              <a:rPr sz="2000" b="1" dirty="0">
                <a:latin typeface="Arial"/>
                <a:cs typeface="Arial"/>
              </a:rPr>
              <a:t>to </a:t>
            </a:r>
            <a:r>
              <a:rPr sz="2000" b="1" spc="-5" dirty="0">
                <a:latin typeface="Arial"/>
                <a:cs typeface="Arial"/>
              </a:rPr>
              <a:t>equip</a:t>
            </a:r>
            <a:r>
              <a:rPr sz="2000" b="1" dirty="0">
                <a:latin typeface="Arial"/>
                <a:cs typeface="Arial"/>
              </a:rPr>
              <a:t> </a:t>
            </a:r>
            <a:r>
              <a:rPr lang="en-US" sz="2000" b="1" spc="-5" dirty="0">
                <a:latin typeface="Arial"/>
                <a:cs typeface="Arial"/>
              </a:rPr>
              <a:t>M</a:t>
            </a:r>
            <a:r>
              <a:rPr sz="2000" b="1" spc="-5" dirty="0" smtClean="0">
                <a:latin typeface="Arial"/>
                <a:cs typeface="Arial"/>
              </a:rPr>
              <a:t>arines</a:t>
            </a:r>
            <a:r>
              <a:rPr sz="2000" b="1" spc="-5" dirty="0">
                <a:latin typeface="Arial"/>
                <a:cs typeface="Arial"/>
              </a:rPr>
              <a:t>.</a:t>
            </a:r>
            <a:endParaRPr sz="2000" dirty="0">
              <a:latin typeface="Arial"/>
              <a:cs typeface="Arial"/>
            </a:endParaRPr>
          </a:p>
          <a:p>
            <a:pPr>
              <a:lnSpc>
                <a:spcPct val="100000"/>
              </a:lnSpc>
              <a:spcBef>
                <a:spcPts val="35"/>
              </a:spcBef>
            </a:pPr>
            <a:endParaRPr sz="2000" dirty="0">
              <a:latin typeface="Times New Roman"/>
              <a:cs typeface="Times New Roman"/>
            </a:endParaRPr>
          </a:p>
          <a:p>
            <a:pPr marL="355600" marR="5080" indent="-342900">
              <a:lnSpc>
                <a:spcPct val="100000"/>
              </a:lnSpc>
            </a:pPr>
            <a:r>
              <a:rPr sz="2000" dirty="0">
                <a:solidFill>
                  <a:srgbClr val="A20000"/>
                </a:solidFill>
                <a:latin typeface="Arial"/>
                <a:cs typeface="Arial"/>
              </a:rPr>
              <a:t>► </a:t>
            </a:r>
            <a:r>
              <a:rPr sz="2000" b="1" spc="-5" dirty="0">
                <a:latin typeface="Arial"/>
                <a:cs typeface="Arial"/>
              </a:rPr>
              <a:t>USMC I&amp;L manages installation and logistics for the Marine Corps:  (more information can be provided by the regional contracting</a:t>
            </a:r>
            <a:r>
              <a:rPr sz="2000" b="1" spc="110" dirty="0">
                <a:latin typeface="Arial"/>
                <a:cs typeface="Arial"/>
              </a:rPr>
              <a:t> </a:t>
            </a:r>
            <a:r>
              <a:rPr sz="2000" b="1" spc="-5" dirty="0">
                <a:latin typeface="Arial"/>
                <a:cs typeface="Arial"/>
              </a:rPr>
              <a:t>offices)</a:t>
            </a:r>
            <a:endParaRPr sz="2000" dirty="0">
              <a:latin typeface="Arial"/>
              <a:cs typeface="Arial"/>
            </a:endParaRPr>
          </a:p>
          <a:p>
            <a:pPr>
              <a:lnSpc>
                <a:spcPct val="100000"/>
              </a:lnSpc>
              <a:spcBef>
                <a:spcPts val="35"/>
              </a:spcBef>
            </a:pPr>
            <a:endParaRPr sz="2000" dirty="0">
              <a:latin typeface="Times New Roman"/>
              <a:cs typeface="Times New Roman"/>
            </a:endParaRPr>
          </a:p>
          <a:p>
            <a:pPr marL="12700">
              <a:lnSpc>
                <a:spcPct val="100000"/>
              </a:lnSpc>
            </a:pPr>
            <a:r>
              <a:rPr sz="2000" dirty="0">
                <a:solidFill>
                  <a:srgbClr val="A20000"/>
                </a:solidFill>
                <a:latin typeface="Arial"/>
                <a:cs typeface="Arial"/>
              </a:rPr>
              <a:t>► </a:t>
            </a:r>
            <a:r>
              <a:rPr sz="2000" b="1" spc="-5" dirty="0">
                <a:latin typeface="Arial"/>
                <a:cs typeface="Arial"/>
              </a:rPr>
              <a:t>Key things </a:t>
            </a:r>
            <a:r>
              <a:rPr sz="2000" b="1" dirty="0">
                <a:latin typeface="Arial"/>
                <a:cs typeface="Arial"/>
              </a:rPr>
              <a:t>to </a:t>
            </a:r>
            <a:r>
              <a:rPr sz="2000" b="1" spc="-5" dirty="0">
                <a:latin typeface="Arial"/>
                <a:cs typeface="Arial"/>
              </a:rPr>
              <a:t>remember when doing business with the</a:t>
            </a:r>
            <a:r>
              <a:rPr sz="2000" b="1" spc="-45" dirty="0">
                <a:latin typeface="Arial"/>
                <a:cs typeface="Arial"/>
              </a:rPr>
              <a:t> </a:t>
            </a:r>
            <a:r>
              <a:rPr sz="2000" b="1" spc="-5" dirty="0" smtClean="0">
                <a:latin typeface="Arial"/>
                <a:cs typeface="Arial"/>
              </a:rPr>
              <a:t>USMC</a:t>
            </a:r>
            <a:endParaRPr sz="2000" dirty="0">
              <a:latin typeface="Arial"/>
              <a:cs typeface="Arial"/>
            </a:endParaRPr>
          </a:p>
          <a:p>
            <a:pPr marL="812800" indent="-342900">
              <a:lnSpc>
                <a:spcPct val="100000"/>
              </a:lnSpc>
              <a:spcBef>
                <a:spcPts val="345"/>
              </a:spcBef>
              <a:buFont typeface="+mj-lt"/>
              <a:buAutoNum type="arabicPeriod"/>
            </a:pPr>
            <a:r>
              <a:rPr sz="1600" b="1" spc="-5" dirty="0" smtClean="0">
                <a:latin typeface="Arial"/>
                <a:cs typeface="Arial"/>
              </a:rPr>
              <a:t>Understand </a:t>
            </a:r>
            <a:r>
              <a:rPr sz="1600" b="1" spc="-10" dirty="0">
                <a:latin typeface="Arial"/>
                <a:cs typeface="Arial"/>
              </a:rPr>
              <a:t>your</a:t>
            </a:r>
            <a:r>
              <a:rPr sz="1600" b="1" spc="85" dirty="0">
                <a:latin typeface="Arial"/>
                <a:cs typeface="Arial"/>
              </a:rPr>
              <a:t> </a:t>
            </a:r>
            <a:r>
              <a:rPr sz="1600" b="1" spc="-5" dirty="0">
                <a:latin typeface="Arial"/>
                <a:cs typeface="Arial"/>
              </a:rPr>
              <a:t>customer</a:t>
            </a:r>
            <a:endParaRPr sz="1600" dirty="0">
              <a:latin typeface="Arial"/>
              <a:cs typeface="Arial"/>
            </a:endParaRPr>
          </a:p>
          <a:p>
            <a:pPr marL="812800" indent="-342900">
              <a:lnSpc>
                <a:spcPct val="100000"/>
              </a:lnSpc>
              <a:spcBef>
                <a:spcPts val="335"/>
              </a:spcBef>
              <a:buFont typeface="+mj-lt"/>
              <a:buAutoNum type="arabicPeriod"/>
            </a:pPr>
            <a:r>
              <a:rPr sz="1600" b="1" spc="-5" dirty="0" smtClean="0">
                <a:latin typeface="Arial"/>
                <a:cs typeface="Arial"/>
              </a:rPr>
              <a:t>Provide </a:t>
            </a:r>
            <a:r>
              <a:rPr sz="1600" b="1" spc="-5" dirty="0">
                <a:latin typeface="Arial"/>
                <a:cs typeface="Arial"/>
              </a:rPr>
              <a:t>a solution (not just what </a:t>
            </a:r>
            <a:r>
              <a:rPr sz="1600" b="1" spc="-10" dirty="0">
                <a:latin typeface="Arial"/>
                <a:cs typeface="Arial"/>
              </a:rPr>
              <a:t>you </a:t>
            </a:r>
            <a:r>
              <a:rPr sz="1600" b="1" spc="-5" dirty="0">
                <a:latin typeface="Arial"/>
                <a:cs typeface="Arial"/>
              </a:rPr>
              <a:t>do or</a:t>
            </a:r>
            <a:r>
              <a:rPr sz="1600" b="1" spc="45" dirty="0">
                <a:latin typeface="Arial"/>
                <a:cs typeface="Arial"/>
              </a:rPr>
              <a:t> </a:t>
            </a:r>
            <a:r>
              <a:rPr sz="1600" b="1" spc="-5" dirty="0">
                <a:latin typeface="Arial"/>
                <a:cs typeface="Arial"/>
              </a:rPr>
              <a:t>sell)</a:t>
            </a:r>
            <a:endParaRPr sz="1600" dirty="0">
              <a:latin typeface="Arial"/>
              <a:cs typeface="Arial"/>
            </a:endParaRPr>
          </a:p>
          <a:p>
            <a:pPr marL="812800" indent="-342900">
              <a:lnSpc>
                <a:spcPct val="100000"/>
              </a:lnSpc>
              <a:spcBef>
                <a:spcPts val="335"/>
              </a:spcBef>
              <a:buFont typeface="+mj-lt"/>
              <a:buAutoNum type="arabicPeriod"/>
            </a:pPr>
            <a:r>
              <a:rPr sz="1600" b="1" spc="-5" dirty="0" smtClean="0">
                <a:latin typeface="Arial"/>
                <a:cs typeface="Arial"/>
              </a:rPr>
              <a:t>Show </a:t>
            </a:r>
            <a:r>
              <a:rPr sz="1600" b="1" spc="-5" dirty="0">
                <a:latin typeface="Arial"/>
                <a:cs typeface="Arial"/>
              </a:rPr>
              <a:t>us how we can get to </a:t>
            </a:r>
            <a:r>
              <a:rPr sz="1600" b="1" spc="-10" dirty="0">
                <a:latin typeface="Arial"/>
                <a:cs typeface="Arial"/>
              </a:rPr>
              <a:t>you </a:t>
            </a:r>
            <a:r>
              <a:rPr sz="1600" b="1" spc="-5" dirty="0">
                <a:latin typeface="Arial"/>
                <a:cs typeface="Arial"/>
              </a:rPr>
              <a:t>in an efficient manner when</a:t>
            </a:r>
            <a:r>
              <a:rPr sz="1600" b="1" spc="30" dirty="0">
                <a:latin typeface="Arial"/>
                <a:cs typeface="Arial"/>
              </a:rPr>
              <a:t> </a:t>
            </a:r>
            <a:r>
              <a:rPr sz="1600" b="1" spc="-5" dirty="0">
                <a:latin typeface="Arial"/>
                <a:cs typeface="Arial"/>
              </a:rPr>
              <a:t>needed</a:t>
            </a:r>
            <a:endParaRPr sz="1600" dirty="0">
              <a:latin typeface="Arial"/>
              <a:cs typeface="Arial"/>
            </a:endParaRPr>
          </a:p>
        </p:txBody>
      </p:sp>
      <p:sp>
        <p:nvSpPr>
          <p:cNvPr id="4" name="object 4"/>
          <p:cNvSpPr txBox="1"/>
          <p:nvPr/>
        </p:nvSpPr>
        <p:spPr>
          <a:xfrm>
            <a:off x="5920104" y="320135"/>
            <a:ext cx="2713355" cy="292735"/>
          </a:xfrm>
          <a:prstGeom prst="rect">
            <a:avLst/>
          </a:prstGeom>
        </p:spPr>
        <p:txBody>
          <a:bodyPr vert="horz" wrap="square" lIns="0" tIns="12700" rIns="0" bIns="0" rtlCol="0">
            <a:spAutoFit/>
          </a:bodyPr>
          <a:lstStyle/>
          <a:p>
            <a:pPr marL="12700">
              <a:lnSpc>
                <a:spcPct val="100000"/>
              </a:lnSpc>
              <a:spcBef>
                <a:spcPts val="100"/>
              </a:spcBef>
            </a:pPr>
            <a:r>
              <a:rPr sz="1750" b="1" spc="-5" dirty="0">
                <a:solidFill>
                  <a:srgbClr val="FFFFFF"/>
                </a:solidFill>
                <a:latin typeface="Arial"/>
                <a:cs typeface="Arial"/>
              </a:rPr>
              <a:t>Understanding the</a:t>
            </a:r>
            <a:r>
              <a:rPr sz="1750" b="1" spc="15" dirty="0">
                <a:solidFill>
                  <a:srgbClr val="FFFFFF"/>
                </a:solidFill>
                <a:latin typeface="Arial"/>
                <a:cs typeface="Arial"/>
              </a:rPr>
              <a:t> </a:t>
            </a:r>
            <a:r>
              <a:rPr sz="1750" b="1" spc="-5" dirty="0">
                <a:solidFill>
                  <a:srgbClr val="FFFFFF"/>
                </a:solidFill>
                <a:latin typeface="Arial"/>
                <a:cs typeface="Arial"/>
              </a:rPr>
              <a:t>USMC</a:t>
            </a:r>
            <a:endParaRPr sz="1750">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09855">
              <a:lnSpc>
                <a:spcPts val="1425"/>
              </a:lnSpc>
            </a:pPr>
            <a:fld id="{81D60167-4931-47E6-BA6A-407CBD079E47}" type="slidenum">
              <a:rPr spc="-5" dirty="0"/>
              <a:t>4</a:t>
            </a:fld>
            <a:endParaRPr spc="-5" dirty="0"/>
          </a:p>
        </p:txBody>
      </p:sp>
      <p:sp>
        <p:nvSpPr>
          <p:cNvPr id="3" name="object 3"/>
          <p:cNvSpPr txBox="1"/>
          <p:nvPr/>
        </p:nvSpPr>
        <p:spPr>
          <a:xfrm>
            <a:off x="5730039" y="277935"/>
            <a:ext cx="3206115" cy="292735"/>
          </a:xfrm>
          <a:prstGeom prst="rect">
            <a:avLst/>
          </a:prstGeom>
        </p:spPr>
        <p:txBody>
          <a:bodyPr vert="horz" wrap="square" lIns="0" tIns="12700" rIns="0" bIns="0" rtlCol="0">
            <a:spAutoFit/>
          </a:bodyPr>
          <a:lstStyle/>
          <a:p>
            <a:pPr marL="12700">
              <a:lnSpc>
                <a:spcPct val="100000"/>
              </a:lnSpc>
              <a:spcBef>
                <a:spcPts val="100"/>
              </a:spcBef>
            </a:pPr>
            <a:r>
              <a:rPr sz="1750" b="1" dirty="0">
                <a:solidFill>
                  <a:srgbClr val="FFFFFF"/>
                </a:solidFill>
                <a:latin typeface="Arial"/>
                <a:cs typeface="Arial"/>
              </a:rPr>
              <a:t>MCSC OSBP </a:t>
            </a:r>
            <a:r>
              <a:rPr sz="1750" b="1" spc="-5" dirty="0">
                <a:solidFill>
                  <a:srgbClr val="FFFFFF"/>
                </a:solidFill>
                <a:latin typeface="Arial"/>
                <a:cs typeface="Arial"/>
              </a:rPr>
              <a:t>Mission </a:t>
            </a:r>
            <a:r>
              <a:rPr sz="1750" b="1" dirty="0">
                <a:solidFill>
                  <a:srgbClr val="FFFFFF"/>
                </a:solidFill>
                <a:latin typeface="Arial"/>
                <a:cs typeface="Arial"/>
              </a:rPr>
              <a:t>&amp;</a:t>
            </a:r>
            <a:r>
              <a:rPr sz="1750" b="1" spc="-100" dirty="0">
                <a:solidFill>
                  <a:srgbClr val="FFFFFF"/>
                </a:solidFill>
                <a:latin typeface="Arial"/>
                <a:cs typeface="Arial"/>
              </a:rPr>
              <a:t> </a:t>
            </a:r>
            <a:r>
              <a:rPr sz="1750" b="1" spc="-10" dirty="0">
                <a:solidFill>
                  <a:srgbClr val="FFFFFF"/>
                </a:solidFill>
                <a:latin typeface="Arial"/>
                <a:cs typeface="Arial"/>
              </a:rPr>
              <a:t>Vision</a:t>
            </a:r>
            <a:endParaRPr sz="1750">
              <a:latin typeface="Arial"/>
              <a:cs typeface="Arial"/>
            </a:endParaRPr>
          </a:p>
        </p:txBody>
      </p:sp>
      <p:sp>
        <p:nvSpPr>
          <p:cNvPr id="4" name="object 4"/>
          <p:cNvSpPr txBox="1"/>
          <p:nvPr/>
        </p:nvSpPr>
        <p:spPr>
          <a:xfrm>
            <a:off x="296139" y="999322"/>
            <a:ext cx="8630920" cy="5644494"/>
          </a:xfrm>
          <a:prstGeom prst="rect">
            <a:avLst/>
          </a:prstGeom>
        </p:spPr>
        <p:txBody>
          <a:bodyPr vert="horz" wrap="square" lIns="0" tIns="12065" rIns="0" bIns="0" rtlCol="0">
            <a:spAutoFit/>
          </a:bodyPr>
          <a:lstStyle/>
          <a:p>
            <a:pPr marL="824865" marR="767080" algn="ctr">
              <a:lnSpc>
                <a:spcPct val="100000"/>
              </a:lnSpc>
              <a:spcBef>
                <a:spcPts val="95"/>
              </a:spcBef>
            </a:pPr>
            <a:r>
              <a:rPr sz="2000" b="1" spc="-5" dirty="0">
                <a:latin typeface="Arial"/>
                <a:cs typeface="Arial"/>
              </a:rPr>
              <a:t>“Supporting the Marine warfighter utilizing small business  capabilities and technology</a:t>
            </a:r>
            <a:r>
              <a:rPr sz="2000" b="1" spc="5" dirty="0">
                <a:latin typeface="Arial"/>
                <a:cs typeface="Arial"/>
              </a:rPr>
              <a:t> </a:t>
            </a:r>
            <a:r>
              <a:rPr sz="2000" b="1" spc="-5" dirty="0">
                <a:latin typeface="Arial"/>
                <a:cs typeface="Arial"/>
              </a:rPr>
              <a:t>solutions”</a:t>
            </a:r>
            <a:endParaRPr sz="2000" dirty="0">
              <a:latin typeface="Arial"/>
              <a:cs typeface="Arial"/>
            </a:endParaRPr>
          </a:p>
          <a:p>
            <a:pPr>
              <a:lnSpc>
                <a:spcPct val="100000"/>
              </a:lnSpc>
              <a:spcBef>
                <a:spcPts val="5"/>
              </a:spcBef>
            </a:pPr>
            <a:endParaRPr sz="2500" dirty="0">
              <a:latin typeface="Times New Roman"/>
              <a:cs typeface="Times New Roman"/>
            </a:endParaRPr>
          </a:p>
          <a:p>
            <a:pPr marL="50165" algn="ctr">
              <a:lnSpc>
                <a:spcPct val="100000"/>
              </a:lnSpc>
            </a:pPr>
            <a:r>
              <a:rPr sz="2000" b="1" spc="-10" dirty="0">
                <a:solidFill>
                  <a:srgbClr val="A20000"/>
                </a:solidFill>
                <a:latin typeface="Arial"/>
                <a:cs typeface="Arial"/>
              </a:rPr>
              <a:t>MCSC OSBP</a:t>
            </a:r>
            <a:r>
              <a:rPr sz="2000" b="1" spc="-5" dirty="0">
                <a:solidFill>
                  <a:srgbClr val="A20000"/>
                </a:solidFill>
                <a:latin typeface="Arial"/>
                <a:cs typeface="Arial"/>
              </a:rPr>
              <a:t> MISSION:</a:t>
            </a:r>
            <a:endParaRPr sz="2000" dirty="0">
              <a:latin typeface="Arial"/>
              <a:cs typeface="Arial"/>
            </a:endParaRPr>
          </a:p>
          <a:p>
            <a:pPr>
              <a:lnSpc>
                <a:spcPct val="100000"/>
              </a:lnSpc>
              <a:spcBef>
                <a:spcPts val="45"/>
              </a:spcBef>
            </a:pPr>
            <a:endParaRPr sz="2050" dirty="0">
              <a:latin typeface="Times New Roman"/>
              <a:cs typeface="Times New Roman"/>
            </a:endParaRPr>
          </a:p>
          <a:p>
            <a:pPr marL="12700" marR="5080">
              <a:lnSpc>
                <a:spcPct val="100000"/>
              </a:lnSpc>
            </a:pPr>
            <a:r>
              <a:rPr sz="2000" i="1" spc="-65" dirty="0">
                <a:latin typeface="Arial"/>
                <a:cs typeface="Arial"/>
              </a:rPr>
              <a:t>“To </a:t>
            </a:r>
            <a:r>
              <a:rPr sz="2000" i="1" spc="-5" dirty="0">
                <a:latin typeface="Arial"/>
                <a:cs typeface="Arial"/>
              </a:rPr>
              <a:t>support the </a:t>
            </a:r>
            <a:r>
              <a:rPr sz="2000" i="1" spc="-10" dirty="0">
                <a:latin typeface="Arial"/>
                <a:cs typeface="Arial"/>
              </a:rPr>
              <a:t>Commandant’s </a:t>
            </a:r>
            <a:r>
              <a:rPr sz="2000" i="1" spc="-5" dirty="0">
                <a:latin typeface="Arial"/>
                <a:cs typeface="Arial"/>
              </a:rPr>
              <a:t>mission of supporting the warfighter while  ensuring that the </a:t>
            </a:r>
            <a:r>
              <a:rPr sz="2000" i="1" spc="-10" dirty="0">
                <a:latin typeface="Arial"/>
                <a:cs typeface="Arial"/>
              </a:rPr>
              <a:t>Command </a:t>
            </a:r>
            <a:r>
              <a:rPr sz="2000" i="1" spc="-5" dirty="0">
                <a:latin typeface="Arial"/>
                <a:cs typeface="Arial"/>
              </a:rPr>
              <a:t>maintains a successful Small Business Program  </a:t>
            </a:r>
            <a:r>
              <a:rPr lang="en-US" sz="2000" i="1" spc="-5" dirty="0" smtClean="0">
                <a:latin typeface="Arial"/>
                <a:cs typeface="Arial"/>
              </a:rPr>
              <a:t>by</a:t>
            </a:r>
            <a:r>
              <a:rPr sz="2000" i="1" spc="-5" dirty="0" smtClean="0">
                <a:latin typeface="Arial"/>
                <a:cs typeface="Arial"/>
              </a:rPr>
              <a:t> </a:t>
            </a:r>
            <a:r>
              <a:rPr sz="2000" i="1" spc="-5" dirty="0">
                <a:latin typeface="Arial"/>
                <a:cs typeface="Arial"/>
              </a:rPr>
              <a:t>providing opportunities for Small Business Concerns to assist the  Marine Corps Systems </a:t>
            </a:r>
            <a:r>
              <a:rPr sz="2000" i="1" spc="-10" dirty="0">
                <a:latin typeface="Arial"/>
                <a:cs typeface="Arial"/>
              </a:rPr>
              <a:t>Command </a:t>
            </a:r>
            <a:r>
              <a:rPr sz="2000" i="1" spc="-5" dirty="0">
                <a:latin typeface="Arial"/>
                <a:cs typeface="Arial"/>
              </a:rPr>
              <a:t>and PEO LS in meeting its </a:t>
            </a:r>
            <a:r>
              <a:rPr sz="2000" i="1" spc="-5" dirty="0" smtClean="0">
                <a:latin typeface="Arial"/>
                <a:cs typeface="Arial"/>
              </a:rPr>
              <a:t>missions.”</a:t>
            </a:r>
            <a:endParaRPr lang="en-US" sz="2000" i="1" spc="-5" dirty="0" smtClean="0">
              <a:latin typeface="Arial"/>
              <a:cs typeface="Arial"/>
            </a:endParaRPr>
          </a:p>
          <a:p>
            <a:pPr marL="12700" marR="5080">
              <a:lnSpc>
                <a:spcPct val="100000"/>
              </a:lnSpc>
            </a:pPr>
            <a:endParaRPr sz="2000" dirty="0">
              <a:latin typeface="Arial"/>
              <a:cs typeface="Arial"/>
            </a:endParaRPr>
          </a:p>
          <a:p>
            <a:pPr marL="48895" algn="ctr">
              <a:lnSpc>
                <a:spcPts val="2400"/>
              </a:lnSpc>
            </a:pPr>
            <a:r>
              <a:rPr sz="2000" b="1" spc="-10" dirty="0">
                <a:solidFill>
                  <a:srgbClr val="A20000"/>
                </a:solidFill>
                <a:latin typeface="Arial"/>
                <a:cs typeface="Arial"/>
              </a:rPr>
              <a:t>MCSC OSBP</a:t>
            </a:r>
            <a:r>
              <a:rPr sz="2000" b="1" spc="-5" dirty="0">
                <a:solidFill>
                  <a:srgbClr val="A20000"/>
                </a:solidFill>
                <a:latin typeface="Arial"/>
                <a:cs typeface="Arial"/>
              </a:rPr>
              <a:t> VISION:</a:t>
            </a:r>
            <a:endParaRPr sz="2000" dirty="0">
              <a:latin typeface="Arial"/>
              <a:cs typeface="Arial"/>
            </a:endParaRPr>
          </a:p>
          <a:p>
            <a:pPr>
              <a:lnSpc>
                <a:spcPct val="100000"/>
              </a:lnSpc>
              <a:spcBef>
                <a:spcPts val="40"/>
              </a:spcBef>
            </a:pPr>
            <a:endParaRPr sz="2050" dirty="0">
              <a:latin typeface="Times New Roman"/>
              <a:cs typeface="Times New Roman"/>
            </a:endParaRPr>
          </a:p>
          <a:p>
            <a:pPr marL="12700" marR="329565">
              <a:lnSpc>
                <a:spcPct val="100000"/>
              </a:lnSpc>
            </a:pPr>
            <a:r>
              <a:rPr sz="2000" i="1" spc="-5" dirty="0">
                <a:latin typeface="Arial"/>
                <a:cs typeface="Arial"/>
              </a:rPr>
              <a:t>“The Small Business Program promotes acquisition opportunities where  small businesses can best support the </a:t>
            </a:r>
            <a:r>
              <a:rPr sz="2000" i="1" spc="-10" dirty="0">
                <a:latin typeface="Arial"/>
                <a:cs typeface="Arial"/>
              </a:rPr>
              <a:t>needs </a:t>
            </a:r>
            <a:r>
              <a:rPr sz="2000" i="1" spc="-5" dirty="0">
                <a:latin typeface="Arial"/>
                <a:cs typeface="Arial"/>
              </a:rPr>
              <a:t>of our Marines and Sailors.  Through </a:t>
            </a:r>
            <a:r>
              <a:rPr sz="2000" i="1" spc="-25" dirty="0">
                <a:latin typeface="Arial"/>
                <a:cs typeface="Arial"/>
              </a:rPr>
              <a:t>policy, </a:t>
            </a:r>
            <a:r>
              <a:rPr sz="2000" i="1" spc="-5" dirty="0">
                <a:latin typeface="Arial"/>
                <a:cs typeface="Arial"/>
              </a:rPr>
              <a:t>advocacy and training, we foster industry innovation,  technology development, and the acquisition of quality products, services,  and solutions from small business providers. Our vision is to ensure small  businesses are the first option in the acquisition planning</a:t>
            </a:r>
            <a:r>
              <a:rPr sz="2000" i="1" spc="40" dirty="0">
                <a:latin typeface="Arial"/>
                <a:cs typeface="Arial"/>
              </a:rPr>
              <a:t> </a:t>
            </a:r>
            <a:r>
              <a:rPr sz="2000" i="1" spc="-5" dirty="0">
                <a:latin typeface="Arial"/>
                <a:cs typeface="Arial"/>
              </a:rPr>
              <a:t>process.”</a:t>
            </a:r>
            <a:endParaRPr sz="2000" dirty="0">
              <a:latin typeface="Arial"/>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fld id="{81D60167-4931-47E6-BA6A-407CBD079E47}" type="slidenum">
              <a:rPr spc="-5" dirty="0"/>
              <a:t>5</a:t>
            </a:fld>
            <a:endParaRPr spc="-5" dirty="0"/>
          </a:p>
        </p:txBody>
      </p:sp>
      <p:sp>
        <p:nvSpPr>
          <p:cNvPr id="3" name="object 3"/>
          <p:cNvSpPr txBox="1"/>
          <p:nvPr/>
        </p:nvSpPr>
        <p:spPr>
          <a:xfrm>
            <a:off x="5992495" y="289972"/>
            <a:ext cx="2645410" cy="292735"/>
          </a:xfrm>
          <a:prstGeom prst="rect">
            <a:avLst/>
          </a:prstGeom>
        </p:spPr>
        <p:txBody>
          <a:bodyPr vert="horz" wrap="square" lIns="0" tIns="12700" rIns="0" bIns="0" rtlCol="0">
            <a:spAutoFit/>
          </a:bodyPr>
          <a:lstStyle/>
          <a:p>
            <a:pPr marL="12700">
              <a:lnSpc>
                <a:spcPct val="100000"/>
              </a:lnSpc>
              <a:spcBef>
                <a:spcPts val="100"/>
              </a:spcBef>
            </a:pPr>
            <a:r>
              <a:rPr sz="1750" b="1" spc="-5" dirty="0">
                <a:solidFill>
                  <a:srgbClr val="FFFFFF"/>
                </a:solidFill>
                <a:latin typeface="Arial"/>
                <a:cs typeface="Arial"/>
              </a:rPr>
              <a:t>Prime vs</a:t>
            </a:r>
            <a:r>
              <a:rPr sz="1750" b="1" spc="-30" dirty="0">
                <a:solidFill>
                  <a:srgbClr val="FFFFFF"/>
                </a:solidFill>
                <a:latin typeface="Arial"/>
                <a:cs typeface="Arial"/>
              </a:rPr>
              <a:t> </a:t>
            </a:r>
            <a:r>
              <a:rPr sz="1750" b="1" spc="-5" dirty="0">
                <a:solidFill>
                  <a:srgbClr val="FFFFFF"/>
                </a:solidFill>
                <a:latin typeface="Arial"/>
                <a:cs typeface="Arial"/>
              </a:rPr>
              <a:t>Subcontracting</a:t>
            </a:r>
            <a:endParaRPr sz="1750">
              <a:latin typeface="Arial"/>
              <a:cs typeface="Arial"/>
            </a:endParaRPr>
          </a:p>
        </p:txBody>
      </p:sp>
      <p:sp>
        <p:nvSpPr>
          <p:cNvPr id="4" name="object 4"/>
          <p:cNvSpPr txBox="1"/>
          <p:nvPr/>
        </p:nvSpPr>
        <p:spPr>
          <a:xfrm>
            <a:off x="273050" y="815942"/>
            <a:ext cx="8548917" cy="5925981"/>
          </a:xfrm>
          <a:prstGeom prst="rect">
            <a:avLst/>
          </a:prstGeom>
        </p:spPr>
        <p:txBody>
          <a:bodyPr vert="horz" wrap="square" lIns="0" tIns="67310" rIns="0" bIns="0" rtlCol="0">
            <a:spAutoFit/>
          </a:bodyPr>
          <a:lstStyle/>
          <a:p>
            <a:pPr marL="12700">
              <a:lnSpc>
                <a:spcPct val="100000"/>
              </a:lnSpc>
              <a:spcBef>
                <a:spcPts val="530"/>
              </a:spcBef>
            </a:pPr>
            <a:r>
              <a:rPr sz="2800" b="1" spc="-5" dirty="0" smtClean="0">
                <a:solidFill>
                  <a:srgbClr val="A20000"/>
                </a:solidFill>
                <a:latin typeface="Arial"/>
                <a:cs typeface="Arial"/>
              </a:rPr>
              <a:t>Prime</a:t>
            </a:r>
            <a:r>
              <a:rPr sz="2800" b="1" spc="-90" dirty="0" smtClean="0">
                <a:solidFill>
                  <a:srgbClr val="A20000"/>
                </a:solidFill>
                <a:latin typeface="Arial"/>
                <a:cs typeface="Arial"/>
              </a:rPr>
              <a:t> </a:t>
            </a:r>
            <a:r>
              <a:rPr sz="2800" b="1" spc="-5" dirty="0">
                <a:solidFill>
                  <a:srgbClr val="A20000"/>
                </a:solidFill>
                <a:latin typeface="Arial"/>
                <a:cs typeface="Arial"/>
              </a:rPr>
              <a:t>Contracts</a:t>
            </a:r>
            <a:endParaRPr sz="2800" dirty="0">
              <a:latin typeface="Arial"/>
              <a:cs typeface="Arial"/>
            </a:endParaRPr>
          </a:p>
          <a:p>
            <a:pPr marL="469900">
              <a:lnSpc>
                <a:spcPct val="100000"/>
              </a:lnSpc>
              <a:spcBef>
                <a:spcPts val="434"/>
              </a:spcBef>
            </a:pPr>
            <a:r>
              <a:rPr sz="1800" dirty="0">
                <a:solidFill>
                  <a:srgbClr val="A20000"/>
                </a:solidFill>
                <a:latin typeface="Arial"/>
                <a:cs typeface="Arial"/>
              </a:rPr>
              <a:t>► </a:t>
            </a:r>
            <a:r>
              <a:rPr sz="1800" b="1" spc="-5" dirty="0">
                <a:latin typeface="Arial"/>
                <a:cs typeface="Arial"/>
              </a:rPr>
              <a:t>Award directly from</a:t>
            </a:r>
            <a:r>
              <a:rPr sz="1800" b="1" spc="-35" dirty="0">
                <a:latin typeface="Arial"/>
                <a:cs typeface="Arial"/>
              </a:rPr>
              <a:t> </a:t>
            </a:r>
            <a:r>
              <a:rPr sz="1800" b="1" spc="-5" dirty="0">
                <a:latin typeface="Arial"/>
                <a:cs typeface="Arial"/>
              </a:rPr>
              <a:t>MCSC</a:t>
            </a:r>
            <a:endParaRPr sz="1800" dirty="0">
              <a:latin typeface="Arial"/>
              <a:cs typeface="Arial"/>
            </a:endParaRPr>
          </a:p>
          <a:p>
            <a:pPr marL="469900">
              <a:lnSpc>
                <a:spcPct val="100000"/>
              </a:lnSpc>
              <a:spcBef>
                <a:spcPts val="430"/>
              </a:spcBef>
            </a:pPr>
            <a:r>
              <a:rPr sz="1800" dirty="0">
                <a:solidFill>
                  <a:srgbClr val="A20000"/>
                </a:solidFill>
                <a:latin typeface="Arial"/>
                <a:cs typeface="Arial"/>
              </a:rPr>
              <a:t>► </a:t>
            </a:r>
            <a:r>
              <a:rPr sz="1800" b="1" spc="-5" dirty="0">
                <a:latin typeface="Arial"/>
                <a:cs typeface="Arial"/>
              </a:rPr>
              <a:t>Potential for set-aside when market research</a:t>
            </a:r>
            <a:r>
              <a:rPr sz="1800" b="1" spc="-30" dirty="0">
                <a:latin typeface="Arial"/>
                <a:cs typeface="Arial"/>
              </a:rPr>
              <a:t> </a:t>
            </a:r>
            <a:r>
              <a:rPr sz="1800" b="1" spc="-5" dirty="0">
                <a:latin typeface="Arial"/>
                <a:cs typeface="Arial"/>
              </a:rPr>
              <a:t>supports</a:t>
            </a:r>
            <a:endParaRPr sz="1800" dirty="0">
              <a:latin typeface="Arial"/>
              <a:cs typeface="Arial"/>
            </a:endParaRPr>
          </a:p>
          <a:p>
            <a:pPr marL="469900">
              <a:lnSpc>
                <a:spcPct val="100000"/>
              </a:lnSpc>
              <a:spcBef>
                <a:spcPts val="430"/>
              </a:spcBef>
            </a:pPr>
            <a:r>
              <a:rPr sz="1800" dirty="0">
                <a:solidFill>
                  <a:srgbClr val="A20000"/>
                </a:solidFill>
                <a:latin typeface="Arial"/>
                <a:cs typeface="Arial"/>
              </a:rPr>
              <a:t>► </a:t>
            </a:r>
            <a:r>
              <a:rPr sz="1800" b="1" spc="-5" dirty="0">
                <a:latin typeface="Arial"/>
                <a:cs typeface="Arial"/>
              </a:rPr>
              <a:t>Respond </a:t>
            </a:r>
            <a:r>
              <a:rPr sz="1800" b="1" dirty="0">
                <a:latin typeface="Arial"/>
                <a:cs typeface="Arial"/>
              </a:rPr>
              <a:t>to </a:t>
            </a:r>
            <a:r>
              <a:rPr sz="1800" b="1" spc="-5" dirty="0">
                <a:latin typeface="Arial"/>
                <a:cs typeface="Arial"/>
              </a:rPr>
              <a:t>RFIs </a:t>
            </a:r>
            <a:r>
              <a:rPr sz="1800" b="1" dirty="0">
                <a:latin typeface="Arial"/>
                <a:cs typeface="Arial"/>
              </a:rPr>
              <a:t>to </a:t>
            </a:r>
            <a:r>
              <a:rPr sz="1800" b="1" spc="-5" dirty="0">
                <a:latin typeface="Arial"/>
                <a:cs typeface="Arial"/>
              </a:rPr>
              <a:t>show how you can</a:t>
            </a:r>
            <a:r>
              <a:rPr sz="1800" b="1" spc="-25" dirty="0">
                <a:latin typeface="Arial"/>
                <a:cs typeface="Arial"/>
              </a:rPr>
              <a:t> </a:t>
            </a:r>
            <a:r>
              <a:rPr sz="1800" b="1" spc="-5" dirty="0">
                <a:latin typeface="Arial"/>
                <a:cs typeface="Arial"/>
              </a:rPr>
              <a:t>benefit</a:t>
            </a:r>
            <a:endParaRPr sz="1800" dirty="0">
              <a:latin typeface="Arial"/>
              <a:cs typeface="Arial"/>
            </a:endParaRPr>
          </a:p>
          <a:p>
            <a:pPr marL="755650" marR="120014" indent="-285750">
              <a:lnSpc>
                <a:spcPct val="100000"/>
              </a:lnSpc>
              <a:spcBef>
                <a:spcPts val="434"/>
              </a:spcBef>
            </a:pPr>
            <a:r>
              <a:rPr sz="1800" dirty="0">
                <a:solidFill>
                  <a:srgbClr val="A20000"/>
                </a:solidFill>
                <a:latin typeface="Arial"/>
                <a:cs typeface="Arial"/>
              </a:rPr>
              <a:t>► </a:t>
            </a:r>
            <a:r>
              <a:rPr sz="1800" b="1" spc="-5" dirty="0">
                <a:latin typeface="Arial"/>
                <a:cs typeface="Arial"/>
              </a:rPr>
              <a:t>Engage in command forums for businesses </a:t>
            </a:r>
            <a:r>
              <a:rPr sz="1800" b="1" dirty="0">
                <a:latin typeface="Arial"/>
                <a:cs typeface="Arial"/>
              </a:rPr>
              <a:t>to </a:t>
            </a:r>
            <a:r>
              <a:rPr sz="1800" b="1" spc="-5" dirty="0">
                <a:latin typeface="Arial"/>
                <a:cs typeface="Arial"/>
              </a:rPr>
              <a:t>include roundtables,  tech demos and innovation</a:t>
            </a:r>
            <a:r>
              <a:rPr sz="1800" b="1" spc="5" dirty="0">
                <a:latin typeface="Arial"/>
                <a:cs typeface="Arial"/>
              </a:rPr>
              <a:t> </a:t>
            </a:r>
            <a:r>
              <a:rPr sz="1800" b="1" spc="-5" dirty="0">
                <a:latin typeface="Arial"/>
                <a:cs typeface="Arial"/>
              </a:rPr>
              <a:t>symposiums</a:t>
            </a:r>
            <a:endParaRPr sz="1800" dirty="0">
              <a:latin typeface="Arial"/>
              <a:cs typeface="Arial"/>
            </a:endParaRPr>
          </a:p>
          <a:p>
            <a:pPr>
              <a:lnSpc>
                <a:spcPct val="100000"/>
              </a:lnSpc>
              <a:spcBef>
                <a:spcPts val="30"/>
              </a:spcBef>
            </a:pPr>
            <a:endParaRPr sz="2800" dirty="0">
              <a:latin typeface="Times New Roman"/>
              <a:cs typeface="Times New Roman"/>
            </a:endParaRPr>
          </a:p>
          <a:p>
            <a:pPr marL="12700">
              <a:lnSpc>
                <a:spcPct val="100000"/>
              </a:lnSpc>
              <a:spcBef>
                <a:spcPts val="5"/>
              </a:spcBef>
            </a:pPr>
            <a:r>
              <a:rPr sz="2800" b="1" spc="-5" dirty="0" smtClean="0">
                <a:solidFill>
                  <a:srgbClr val="A20000"/>
                </a:solidFill>
                <a:latin typeface="Arial"/>
                <a:cs typeface="Arial"/>
              </a:rPr>
              <a:t>Subcontracts</a:t>
            </a:r>
            <a:endParaRPr sz="2800" dirty="0">
              <a:latin typeface="Arial"/>
              <a:cs typeface="Arial"/>
            </a:endParaRPr>
          </a:p>
          <a:p>
            <a:pPr marL="755650" marR="335915" indent="-285750">
              <a:lnSpc>
                <a:spcPct val="100000"/>
              </a:lnSpc>
              <a:spcBef>
                <a:spcPts val="430"/>
              </a:spcBef>
            </a:pPr>
            <a:r>
              <a:rPr sz="1800" dirty="0">
                <a:solidFill>
                  <a:srgbClr val="A20000"/>
                </a:solidFill>
                <a:latin typeface="Arial"/>
                <a:cs typeface="Arial"/>
              </a:rPr>
              <a:t>► </a:t>
            </a:r>
            <a:r>
              <a:rPr sz="1800" b="1" spc="-5" dirty="0">
                <a:latin typeface="Arial"/>
                <a:cs typeface="Arial"/>
              </a:rPr>
              <a:t>Many opportunities coming from major primes OSBP can provide  list of regular primes and what they might be looking</a:t>
            </a:r>
            <a:r>
              <a:rPr sz="1800" b="1" spc="45" dirty="0">
                <a:latin typeface="Arial"/>
                <a:cs typeface="Arial"/>
              </a:rPr>
              <a:t> </a:t>
            </a:r>
            <a:r>
              <a:rPr sz="1800" b="1" spc="-5" dirty="0">
                <a:latin typeface="Arial"/>
                <a:cs typeface="Arial"/>
              </a:rPr>
              <a:t>for.</a:t>
            </a:r>
            <a:endParaRPr sz="1800" dirty="0">
              <a:latin typeface="Arial"/>
              <a:cs typeface="Arial"/>
            </a:endParaRPr>
          </a:p>
          <a:p>
            <a:pPr marL="755650" marR="1096645" indent="-285750">
              <a:lnSpc>
                <a:spcPct val="100000"/>
              </a:lnSpc>
              <a:spcBef>
                <a:spcPts val="430"/>
              </a:spcBef>
            </a:pPr>
            <a:r>
              <a:rPr sz="1800" dirty="0">
                <a:solidFill>
                  <a:srgbClr val="A20000"/>
                </a:solidFill>
                <a:latin typeface="Arial"/>
                <a:cs typeface="Arial"/>
              </a:rPr>
              <a:t>► </a:t>
            </a:r>
            <a:r>
              <a:rPr sz="1800" b="1" spc="-5" dirty="0">
                <a:latin typeface="Arial"/>
                <a:cs typeface="Arial"/>
              </a:rPr>
              <a:t>Contracts over $700K </a:t>
            </a:r>
            <a:r>
              <a:rPr sz="1800" b="1" dirty="0">
                <a:latin typeface="Arial"/>
                <a:cs typeface="Arial"/>
              </a:rPr>
              <a:t>to </a:t>
            </a:r>
            <a:r>
              <a:rPr sz="1800" b="1" spc="-5" dirty="0">
                <a:latin typeface="Arial"/>
                <a:cs typeface="Arial"/>
              </a:rPr>
              <a:t>other than small business require  subcontracting plans</a:t>
            </a:r>
            <a:endParaRPr sz="1800" dirty="0">
              <a:latin typeface="Arial"/>
              <a:cs typeface="Arial"/>
            </a:endParaRPr>
          </a:p>
          <a:p>
            <a:pPr marL="755650" marR="996315" indent="-285750">
              <a:lnSpc>
                <a:spcPct val="100000"/>
              </a:lnSpc>
              <a:spcBef>
                <a:spcPts val="434"/>
              </a:spcBef>
            </a:pPr>
            <a:r>
              <a:rPr sz="1800" dirty="0">
                <a:solidFill>
                  <a:srgbClr val="A20000"/>
                </a:solidFill>
                <a:latin typeface="Arial"/>
                <a:cs typeface="Arial"/>
              </a:rPr>
              <a:t>► </a:t>
            </a:r>
            <a:r>
              <a:rPr sz="1800" b="1" spc="-5" dirty="0">
                <a:latin typeface="Arial"/>
                <a:cs typeface="Arial"/>
              </a:rPr>
              <a:t>Understand the need and specify if you are interested in  subcontracting work </a:t>
            </a:r>
            <a:r>
              <a:rPr sz="1800" b="1" dirty="0">
                <a:latin typeface="Arial"/>
                <a:cs typeface="Arial"/>
              </a:rPr>
              <a:t>so </a:t>
            </a:r>
            <a:r>
              <a:rPr sz="1800" b="1" spc="-5" dirty="0">
                <a:latin typeface="Arial"/>
                <a:cs typeface="Arial"/>
              </a:rPr>
              <a:t>the OSBP can link you </a:t>
            </a:r>
            <a:r>
              <a:rPr sz="1800" b="1" dirty="0">
                <a:latin typeface="Arial"/>
                <a:cs typeface="Arial"/>
              </a:rPr>
              <a:t>to </a:t>
            </a:r>
            <a:r>
              <a:rPr sz="1800" b="1" spc="-5" dirty="0">
                <a:latin typeface="Arial"/>
                <a:cs typeface="Arial"/>
              </a:rPr>
              <a:t>the prime  subcontract manager</a:t>
            </a:r>
            <a:r>
              <a:rPr sz="1800" b="1" spc="-15" dirty="0">
                <a:latin typeface="Arial"/>
                <a:cs typeface="Arial"/>
              </a:rPr>
              <a:t> </a:t>
            </a:r>
            <a:r>
              <a:rPr sz="1800" b="1" spc="-5" dirty="0">
                <a:latin typeface="Arial"/>
                <a:cs typeface="Arial"/>
              </a:rPr>
              <a:t>POC</a:t>
            </a:r>
            <a:endParaRPr sz="1800" dirty="0">
              <a:latin typeface="Arial"/>
              <a:cs typeface="Arial"/>
            </a:endParaRPr>
          </a:p>
          <a:p>
            <a:pPr marL="755650" marR="5080" indent="-285750">
              <a:lnSpc>
                <a:spcPct val="100000"/>
              </a:lnSpc>
              <a:spcBef>
                <a:spcPts val="430"/>
              </a:spcBef>
            </a:pPr>
            <a:r>
              <a:rPr sz="1800" dirty="0">
                <a:solidFill>
                  <a:srgbClr val="A20000"/>
                </a:solidFill>
                <a:latin typeface="Arial"/>
                <a:cs typeface="Arial"/>
              </a:rPr>
              <a:t>► </a:t>
            </a:r>
            <a:r>
              <a:rPr sz="1800" b="1" spc="-5" dirty="0">
                <a:latin typeface="Arial"/>
                <a:cs typeface="Arial"/>
              </a:rPr>
              <a:t>Know the programs you </a:t>
            </a:r>
            <a:r>
              <a:rPr sz="1800" b="1" dirty="0">
                <a:latin typeface="Arial"/>
                <a:cs typeface="Arial"/>
              </a:rPr>
              <a:t>can </a:t>
            </a:r>
            <a:r>
              <a:rPr sz="1800" b="1" spc="-5" dirty="0">
                <a:latin typeface="Arial"/>
                <a:cs typeface="Arial"/>
              </a:rPr>
              <a:t>use as </a:t>
            </a:r>
            <a:r>
              <a:rPr sz="1800" b="1" dirty="0">
                <a:latin typeface="Arial"/>
                <a:cs typeface="Arial"/>
              </a:rPr>
              <a:t>an </a:t>
            </a:r>
            <a:r>
              <a:rPr sz="1800" b="1" spc="-5" dirty="0">
                <a:latin typeface="Arial"/>
                <a:cs typeface="Arial"/>
              </a:rPr>
              <a:t>entry point (Mentor Protégé, </a:t>
            </a:r>
            <a:r>
              <a:rPr sz="1800" b="1" spc="-5" dirty="0" smtClean="0">
                <a:latin typeface="Arial"/>
                <a:cs typeface="Arial"/>
              </a:rPr>
              <a:t>socio-economic </a:t>
            </a:r>
            <a:r>
              <a:rPr sz="1800" b="1" spc="-5" dirty="0">
                <a:latin typeface="Arial"/>
                <a:cs typeface="Arial"/>
              </a:rPr>
              <a:t>achievements, specialized technology related </a:t>
            </a:r>
            <a:r>
              <a:rPr sz="1800" b="1" dirty="0">
                <a:latin typeface="Arial"/>
                <a:cs typeface="Arial"/>
              </a:rPr>
              <a:t>to </a:t>
            </a:r>
            <a:r>
              <a:rPr sz="1800" b="1" spc="-5" dirty="0">
                <a:latin typeface="Arial"/>
                <a:cs typeface="Arial"/>
              </a:rPr>
              <a:t>the  work, etc.)</a:t>
            </a:r>
            <a:endParaRPr sz="1800" dirty="0">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fld id="{81D60167-4931-47E6-BA6A-407CBD079E47}" type="slidenum">
              <a:rPr spc="-5" dirty="0"/>
              <a:t>6</a:t>
            </a:fld>
            <a:endParaRPr spc="-5" dirty="0"/>
          </a:p>
        </p:txBody>
      </p:sp>
      <p:sp>
        <p:nvSpPr>
          <p:cNvPr id="3" name="object 3"/>
          <p:cNvSpPr txBox="1"/>
          <p:nvPr/>
        </p:nvSpPr>
        <p:spPr>
          <a:xfrm>
            <a:off x="516801" y="1066800"/>
            <a:ext cx="8382000" cy="5238037"/>
          </a:xfrm>
          <a:prstGeom prst="rect">
            <a:avLst/>
          </a:prstGeom>
        </p:spPr>
        <p:txBody>
          <a:bodyPr vert="horz" wrap="square" lIns="0" tIns="82550" rIns="0" bIns="0" rtlCol="0">
            <a:spAutoFit/>
          </a:bodyPr>
          <a:lstStyle/>
          <a:p>
            <a:pPr marR="2672715">
              <a:lnSpc>
                <a:spcPct val="150000"/>
              </a:lnSpc>
              <a:spcBef>
                <a:spcPts val="650"/>
              </a:spcBef>
            </a:pPr>
            <a:r>
              <a:rPr lang="en-US" sz="2800" b="1" spc="-10" dirty="0" smtClean="0">
                <a:solidFill>
                  <a:srgbClr val="A20000"/>
                </a:solidFill>
                <a:latin typeface="Arial"/>
                <a:cs typeface="Arial"/>
              </a:rPr>
              <a:t>Initiatives</a:t>
            </a:r>
            <a:endParaRPr sz="2800" dirty="0">
              <a:latin typeface="Arial"/>
              <a:cs typeface="Arial"/>
            </a:endParaRPr>
          </a:p>
          <a:p>
            <a:pPr marL="456565">
              <a:lnSpc>
                <a:spcPct val="150000"/>
              </a:lnSpc>
              <a:spcBef>
                <a:spcPts val="415"/>
              </a:spcBef>
            </a:pPr>
            <a:r>
              <a:rPr sz="1800" dirty="0">
                <a:solidFill>
                  <a:srgbClr val="A20000"/>
                </a:solidFill>
                <a:latin typeface="Arial"/>
                <a:cs typeface="Arial"/>
              </a:rPr>
              <a:t>► </a:t>
            </a:r>
            <a:r>
              <a:rPr sz="2000" b="1" spc="-10" dirty="0">
                <a:latin typeface="Arial"/>
                <a:cs typeface="Arial"/>
              </a:rPr>
              <a:t>Small business</a:t>
            </a:r>
            <a:r>
              <a:rPr sz="2000" b="1" spc="-20" dirty="0">
                <a:latin typeface="Arial"/>
                <a:cs typeface="Arial"/>
              </a:rPr>
              <a:t> </a:t>
            </a:r>
            <a:r>
              <a:rPr sz="2000" b="1" spc="-10" dirty="0" smtClean="0">
                <a:latin typeface="Arial"/>
                <a:cs typeface="Arial"/>
              </a:rPr>
              <a:t>roundtables</a:t>
            </a:r>
            <a:r>
              <a:rPr lang="en-US" sz="2000" b="1" spc="-10" dirty="0" smtClean="0">
                <a:latin typeface="Arial"/>
                <a:cs typeface="Arial"/>
              </a:rPr>
              <a:t> (using MS TEAMS)</a:t>
            </a:r>
            <a:endParaRPr sz="2000" dirty="0">
              <a:latin typeface="Arial"/>
              <a:cs typeface="Arial"/>
            </a:endParaRPr>
          </a:p>
          <a:p>
            <a:pPr marL="456565">
              <a:lnSpc>
                <a:spcPct val="150000"/>
              </a:lnSpc>
              <a:spcBef>
                <a:spcPts val="400"/>
              </a:spcBef>
            </a:pPr>
            <a:r>
              <a:rPr sz="2000" dirty="0">
                <a:solidFill>
                  <a:srgbClr val="A20000"/>
                </a:solidFill>
                <a:latin typeface="Arial"/>
                <a:cs typeface="Arial"/>
              </a:rPr>
              <a:t>► </a:t>
            </a:r>
            <a:r>
              <a:rPr sz="2000" b="1" spc="-10" dirty="0">
                <a:latin typeface="Arial"/>
                <a:cs typeface="Arial"/>
              </a:rPr>
              <a:t>Command Small Business </a:t>
            </a:r>
            <a:r>
              <a:rPr sz="2000" b="1" spc="-10" dirty="0" smtClean="0">
                <a:latin typeface="Arial"/>
                <a:cs typeface="Arial"/>
              </a:rPr>
              <a:t>Day</a:t>
            </a:r>
            <a:r>
              <a:rPr lang="en-US" sz="2000" b="1" spc="-10" dirty="0">
                <a:latin typeface="Arial"/>
                <a:cs typeface="Arial"/>
              </a:rPr>
              <a:t> </a:t>
            </a:r>
            <a:r>
              <a:rPr lang="en-US" sz="2000" b="1" spc="-10" dirty="0" smtClean="0">
                <a:latin typeface="Arial"/>
                <a:cs typeface="Arial"/>
              </a:rPr>
              <a:t>FY 2022 pending funding</a:t>
            </a:r>
            <a:endParaRPr sz="2000" dirty="0">
              <a:latin typeface="Arial"/>
              <a:cs typeface="Arial"/>
            </a:endParaRPr>
          </a:p>
          <a:p>
            <a:pPr marL="456565">
              <a:lnSpc>
                <a:spcPct val="150000"/>
              </a:lnSpc>
              <a:spcBef>
                <a:spcPts val="405"/>
              </a:spcBef>
            </a:pPr>
            <a:r>
              <a:rPr sz="2000" dirty="0">
                <a:solidFill>
                  <a:srgbClr val="A20000"/>
                </a:solidFill>
                <a:latin typeface="Arial"/>
                <a:cs typeface="Arial"/>
              </a:rPr>
              <a:t>► </a:t>
            </a:r>
            <a:r>
              <a:rPr sz="2000" b="1" spc="-10" dirty="0">
                <a:latin typeface="Arial"/>
                <a:cs typeface="Arial"/>
              </a:rPr>
              <a:t>Modern Day</a:t>
            </a:r>
            <a:r>
              <a:rPr sz="2000" b="1" spc="-105" dirty="0">
                <a:latin typeface="Arial"/>
                <a:cs typeface="Arial"/>
              </a:rPr>
              <a:t> </a:t>
            </a:r>
            <a:r>
              <a:rPr sz="2000" b="1" spc="-15" dirty="0">
                <a:latin typeface="Arial"/>
                <a:cs typeface="Arial"/>
              </a:rPr>
              <a:t>Marine</a:t>
            </a:r>
            <a:endParaRPr sz="2000" dirty="0">
              <a:latin typeface="Arial"/>
              <a:cs typeface="Arial"/>
            </a:endParaRPr>
          </a:p>
          <a:p>
            <a:pPr marL="456565">
              <a:lnSpc>
                <a:spcPct val="150000"/>
              </a:lnSpc>
              <a:spcBef>
                <a:spcPts val="395"/>
              </a:spcBef>
            </a:pPr>
            <a:r>
              <a:rPr sz="2000" dirty="0">
                <a:solidFill>
                  <a:srgbClr val="A20000"/>
                </a:solidFill>
                <a:latin typeface="Arial"/>
                <a:cs typeface="Arial"/>
              </a:rPr>
              <a:t>► </a:t>
            </a:r>
            <a:r>
              <a:rPr sz="2000" b="1" spc="-10" dirty="0" smtClean="0">
                <a:latin typeface="Arial"/>
                <a:cs typeface="Arial"/>
              </a:rPr>
              <a:t>One-on-one</a:t>
            </a:r>
            <a:r>
              <a:rPr lang="en-US" sz="2000" b="1" spc="-10" dirty="0" smtClean="0">
                <a:latin typeface="Arial"/>
                <a:cs typeface="Arial"/>
              </a:rPr>
              <a:t> virtual</a:t>
            </a:r>
            <a:r>
              <a:rPr sz="2000" b="1" spc="-10" dirty="0" smtClean="0">
                <a:latin typeface="Arial"/>
                <a:cs typeface="Arial"/>
              </a:rPr>
              <a:t> </a:t>
            </a:r>
            <a:r>
              <a:rPr sz="2000" b="1" spc="-10" dirty="0">
                <a:latin typeface="Arial"/>
                <a:cs typeface="Arial"/>
              </a:rPr>
              <a:t>meetings with</a:t>
            </a:r>
            <a:r>
              <a:rPr sz="2000" b="1" spc="-95" dirty="0">
                <a:latin typeface="Arial"/>
                <a:cs typeface="Arial"/>
              </a:rPr>
              <a:t> </a:t>
            </a:r>
            <a:r>
              <a:rPr sz="2000" b="1" spc="-10" dirty="0">
                <a:latin typeface="Arial"/>
                <a:cs typeface="Arial"/>
              </a:rPr>
              <a:t>industry</a:t>
            </a:r>
            <a:endParaRPr sz="2000" dirty="0">
              <a:latin typeface="Arial"/>
              <a:cs typeface="Arial"/>
            </a:endParaRPr>
          </a:p>
          <a:p>
            <a:pPr marL="742315" marR="5080" indent="-285750">
              <a:lnSpc>
                <a:spcPct val="150000"/>
              </a:lnSpc>
              <a:spcBef>
                <a:spcPts val="400"/>
              </a:spcBef>
            </a:pPr>
            <a:r>
              <a:rPr sz="2000" dirty="0">
                <a:solidFill>
                  <a:srgbClr val="A20000"/>
                </a:solidFill>
                <a:latin typeface="Arial"/>
                <a:cs typeface="Arial"/>
              </a:rPr>
              <a:t>► </a:t>
            </a:r>
            <a:r>
              <a:rPr sz="2000" b="1" spc="-5" dirty="0">
                <a:latin typeface="Arial"/>
                <a:cs typeface="Arial"/>
              </a:rPr>
              <a:t>Increase </a:t>
            </a:r>
            <a:r>
              <a:rPr sz="2000" b="1" spc="-10" dirty="0">
                <a:latin typeface="Arial"/>
                <a:cs typeface="Arial"/>
              </a:rPr>
              <a:t>knowledge </a:t>
            </a:r>
            <a:r>
              <a:rPr sz="2000" b="1" spc="-5" dirty="0">
                <a:latin typeface="Arial"/>
                <a:cs typeface="Arial"/>
              </a:rPr>
              <a:t>of HUBZONE and women-owned </a:t>
            </a:r>
            <a:r>
              <a:rPr sz="2000" b="1" spc="-10" dirty="0">
                <a:latin typeface="Arial"/>
                <a:cs typeface="Arial"/>
              </a:rPr>
              <a:t>small </a:t>
            </a:r>
            <a:r>
              <a:rPr lang="en-US" sz="2000" b="1" spc="-10" dirty="0" smtClean="0">
                <a:latin typeface="Arial"/>
                <a:cs typeface="Arial"/>
              </a:rPr>
              <a:t/>
            </a:r>
            <a:br>
              <a:rPr lang="en-US" sz="2000" b="1" spc="-10" dirty="0" smtClean="0">
                <a:latin typeface="Arial"/>
                <a:cs typeface="Arial"/>
              </a:rPr>
            </a:br>
            <a:r>
              <a:rPr sz="2000" b="1" spc="-10" dirty="0" smtClean="0">
                <a:latin typeface="Arial"/>
                <a:cs typeface="Arial"/>
              </a:rPr>
              <a:t>business</a:t>
            </a:r>
            <a:r>
              <a:rPr sz="2000" b="1" spc="90" dirty="0" smtClean="0">
                <a:latin typeface="Arial"/>
                <a:cs typeface="Arial"/>
              </a:rPr>
              <a:t> </a:t>
            </a:r>
            <a:r>
              <a:rPr sz="2000" b="1" spc="-10" dirty="0">
                <a:latin typeface="Arial"/>
                <a:cs typeface="Arial"/>
              </a:rPr>
              <a:t>community</a:t>
            </a:r>
            <a:endParaRPr sz="2000" dirty="0">
              <a:latin typeface="Arial"/>
              <a:cs typeface="Arial"/>
            </a:endParaRPr>
          </a:p>
          <a:p>
            <a:pPr marL="456565">
              <a:lnSpc>
                <a:spcPct val="150000"/>
              </a:lnSpc>
              <a:spcBef>
                <a:spcPts val="395"/>
              </a:spcBef>
            </a:pPr>
            <a:r>
              <a:rPr sz="2000" dirty="0" smtClean="0">
                <a:solidFill>
                  <a:srgbClr val="A20000"/>
                </a:solidFill>
                <a:latin typeface="Arial"/>
                <a:cs typeface="Arial"/>
              </a:rPr>
              <a:t>► </a:t>
            </a:r>
            <a:r>
              <a:rPr sz="2000" b="1" spc="-10" dirty="0">
                <a:latin typeface="Arial"/>
                <a:cs typeface="Arial"/>
              </a:rPr>
              <a:t>Technology demos </a:t>
            </a:r>
            <a:r>
              <a:rPr sz="2000" b="1" spc="-5" dirty="0">
                <a:latin typeface="Arial"/>
                <a:cs typeface="Arial"/>
              </a:rPr>
              <a:t>and</a:t>
            </a:r>
            <a:r>
              <a:rPr sz="2000" b="1" spc="-30" dirty="0">
                <a:latin typeface="Arial"/>
                <a:cs typeface="Arial"/>
              </a:rPr>
              <a:t> </a:t>
            </a:r>
            <a:r>
              <a:rPr sz="2000" b="1" spc="-10" dirty="0" smtClean="0">
                <a:latin typeface="Arial"/>
                <a:cs typeface="Arial"/>
              </a:rPr>
              <a:t>experiments</a:t>
            </a:r>
            <a:endParaRPr sz="2000" dirty="0">
              <a:latin typeface="Arial"/>
              <a:cs typeface="Arial"/>
            </a:endParaRPr>
          </a:p>
          <a:p>
            <a:pPr marL="742315" marR="403225" indent="-285750">
              <a:lnSpc>
                <a:spcPct val="150000"/>
              </a:lnSpc>
              <a:spcBef>
                <a:spcPts val="400"/>
              </a:spcBef>
            </a:pPr>
            <a:r>
              <a:rPr sz="2000" dirty="0">
                <a:solidFill>
                  <a:srgbClr val="A20000"/>
                </a:solidFill>
                <a:latin typeface="Arial"/>
                <a:cs typeface="Arial"/>
              </a:rPr>
              <a:t>► </a:t>
            </a:r>
            <a:r>
              <a:rPr sz="2000" b="1" spc="-10" dirty="0">
                <a:latin typeface="Arial"/>
                <a:cs typeface="Arial"/>
              </a:rPr>
              <a:t>Greater usage </a:t>
            </a:r>
            <a:r>
              <a:rPr sz="2000" b="1" spc="-5" dirty="0">
                <a:latin typeface="Arial"/>
                <a:cs typeface="Arial"/>
              </a:rPr>
              <a:t>of </a:t>
            </a:r>
            <a:r>
              <a:rPr sz="2000" b="1" spc="-10" dirty="0">
                <a:latin typeface="Arial"/>
                <a:cs typeface="Arial"/>
              </a:rPr>
              <a:t>DoD mentor protégé </a:t>
            </a:r>
            <a:r>
              <a:rPr sz="2000" b="1" spc="-10" dirty="0" smtClean="0">
                <a:latin typeface="Arial"/>
                <a:cs typeface="Arial"/>
              </a:rPr>
              <a:t>program</a:t>
            </a:r>
            <a:endParaRPr lang="en-US" sz="2000" b="1" spc="-10" dirty="0" smtClean="0">
              <a:latin typeface="Arial"/>
              <a:cs typeface="Arial"/>
            </a:endParaRPr>
          </a:p>
          <a:p>
            <a:pPr marL="742315" marR="403225" indent="-285750">
              <a:lnSpc>
                <a:spcPct val="150000"/>
              </a:lnSpc>
              <a:spcBef>
                <a:spcPts val="400"/>
              </a:spcBef>
            </a:pPr>
            <a:r>
              <a:rPr lang="en-US" sz="2000" dirty="0">
                <a:solidFill>
                  <a:srgbClr val="A20000"/>
                </a:solidFill>
                <a:latin typeface="Arial"/>
                <a:cs typeface="Arial"/>
              </a:rPr>
              <a:t>► </a:t>
            </a:r>
            <a:r>
              <a:rPr lang="en-US" sz="2000" b="1" spc="-10" dirty="0">
                <a:latin typeface="Arial"/>
                <a:cs typeface="Arial"/>
              </a:rPr>
              <a:t>Greater usage </a:t>
            </a:r>
            <a:r>
              <a:rPr lang="en-US" sz="2000" b="1" spc="-5" dirty="0" smtClean="0">
                <a:latin typeface="Arial"/>
                <a:cs typeface="Arial"/>
              </a:rPr>
              <a:t>of SDVOSB, WOSB, and HUBZone set-asides</a:t>
            </a:r>
            <a:endParaRPr lang="en-US" sz="2000" dirty="0" smtClean="0">
              <a:latin typeface="Arial"/>
              <a:cs typeface="Arial"/>
            </a:endParaRPr>
          </a:p>
        </p:txBody>
      </p:sp>
      <p:sp>
        <p:nvSpPr>
          <p:cNvPr id="4" name="object 4"/>
          <p:cNvSpPr txBox="1"/>
          <p:nvPr/>
        </p:nvSpPr>
        <p:spPr>
          <a:xfrm>
            <a:off x="5742601" y="186785"/>
            <a:ext cx="3068955" cy="559435"/>
          </a:xfrm>
          <a:prstGeom prst="rect">
            <a:avLst/>
          </a:prstGeom>
        </p:spPr>
        <p:txBody>
          <a:bodyPr vert="horz" wrap="square" lIns="0" tIns="12700" rIns="0" bIns="0" rtlCol="0">
            <a:spAutoFit/>
          </a:bodyPr>
          <a:lstStyle/>
          <a:p>
            <a:pPr marL="12700" marR="5080" indent="17780">
              <a:lnSpc>
                <a:spcPct val="100000"/>
              </a:lnSpc>
              <a:spcBef>
                <a:spcPts val="100"/>
              </a:spcBef>
            </a:pPr>
            <a:r>
              <a:rPr sz="1750" b="1" spc="-5" dirty="0">
                <a:solidFill>
                  <a:srgbClr val="FFFFFF"/>
                </a:solidFill>
                <a:latin typeface="Arial"/>
                <a:cs typeface="Arial"/>
              </a:rPr>
              <a:t>Small Business initiatives to  increase industry</a:t>
            </a:r>
            <a:r>
              <a:rPr sz="1750" b="1" spc="-10" dirty="0">
                <a:solidFill>
                  <a:srgbClr val="FFFFFF"/>
                </a:solidFill>
                <a:latin typeface="Arial"/>
                <a:cs typeface="Arial"/>
              </a:rPr>
              <a:t> </a:t>
            </a:r>
            <a:r>
              <a:rPr sz="1750" b="1" spc="-5" dirty="0">
                <a:solidFill>
                  <a:srgbClr val="FFFFFF"/>
                </a:solidFill>
                <a:latin typeface="Arial"/>
                <a:cs typeface="Arial"/>
              </a:rPr>
              <a:t>awareness</a:t>
            </a:r>
            <a:endParaRPr sz="1750">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4519" cy="4062651"/>
          </a:xfrm>
        </p:spPr>
        <p:txBody>
          <a:bodyPr/>
          <a:lstStyle/>
          <a:p>
            <a:pPr marL="0" indent="0">
              <a:buNone/>
            </a:pPr>
            <a:r>
              <a:rPr lang="en-US" sz="2400" b="1" dirty="0" smtClean="0">
                <a:solidFill>
                  <a:srgbClr val="C00000"/>
                </a:solidFill>
                <a:latin typeface="Arial" panose="020B0604020202020204" pitchFamily="34" charset="0"/>
                <a:cs typeface="Arial" panose="020B0604020202020204" pitchFamily="34" charset="0"/>
              </a:rPr>
              <a:t>Command Forecast for FY 21-FY22</a:t>
            </a:r>
          </a:p>
          <a:p>
            <a:pPr marL="0" indent="0">
              <a:buNone/>
            </a:pPr>
            <a:r>
              <a:rPr lang="en-US" sz="2400" dirty="0" smtClean="0">
                <a:latin typeface="Arial" panose="020B0604020202020204" pitchFamily="34" charset="0"/>
                <a:cs typeface="Arial" panose="020B0604020202020204" pitchFamily="34" charset="0"/>
                <a:hlinkClick r:id="rId2"/>
              </a:rPr>
              <a:t>https</a:t>
            </a:r>
            <a:r>
              <a:rPr lang="en-US" sz="2400" dirty="0">
                <a:latin typeface="Arial" panose="020B0604020202020204" pitchFamily="34" charset="0"/>
                <a:cs typeface="Arial" panose="020B0604020202020204" pitchFamily="34" charset="0"/>
                <a:hlinkClick r:id="rId2"/>
              </a:rPr>
              <a:t>://</a:t>
            </a:r>
            <a:r>
              <a:rPr lang="en-US" sz="2400" dirty="0" smtClean="0">
                <a:latin typeface="Arial" panose="020B0604020202020204" pitchFamily="34" charset="0"/>
                <a:cs typeface="Arial" panose="020B0604020202020204" pitchFamily="34" charset="0"/>
                <a:hlinkClick r:id="rId2"/>
              </a:rPr>
              <a:t>www.marcorsyscom.marines.mil/Portals/105/FY%202021-2022%20Public%20Forecast_1.xlsx</a:t>
            </a:r>
            <a:endParaRPr lang="en-US" sz="2400" dirty="0" smtClean="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hlinkClick r:id="rId3"/>
              </a:rPr>
              <a:t>https://</a:t>
            </a:r>
            <a:r>
              <a:rPr lang="en-US" sz="2400" dirty="0" smtClean="0">
                <a:latin typeface="Arial" panose="020B0604020202020204" pitchFamily="34" charset="0"/>
                <a:cs typeface="Arial" panose="020B0604020202020204" pitchFamily="34" charset="0"/>
                <a:hlinkClick r:id="rId3"/>
              </a:rPr>
              <a:t>www.marcorsyscom.marines.mil/Portals/105/MARCORSYSCOM%20Small%20Business%20Strategy%20FY%2021-22%20as%20of%204%20Dec%2020.pdf</a:t>
            </a:r>
            <a:endParaRPr lang="en-US" sz="2400" dirty="0" smtClean="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b="1" dirty="0">
                <a:solidFill>
                  <a:srgbClr val="C00000"/>
                </a:solidFill>
                <a:latin typeface="Arial" panose="020B0604020202020204" pitchFamily="34" charset="0"/>
                <a:cs typeface="Arial" panose="020B0604020202020204" pitchFamily="34" charset="0"/>
              </a:rPr>
              <a:t>Available on website </a:t>
            </a:r>
            <a:r>
              <a:rPr lang="en-US"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hlinkClick r:id="rId4"/>
              </a:rPr>
              <a:t>https://www.marcorsyscom.marines.mil/Command-Staff/Office-Of-Small-Business-Programs-OSBP</a:t>
            </a:r>
            <a:r>
              <a:rPr lang="en-US" sz="2400" dirty="0" smtClean="0">
                <a:latin typeface="Arial" panose="020B0604020202020204" pitchFamily="34" charset="0"/>
                <a:cs typeface="Arial" panose="020B0604020202020204" pitchFamily="34" charset="0"/>
                <a:hlinkClick r:id="rId4"/>
              </a:rPr>
              <a:t>/</a:t>
            </a:r>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5562600" y="304800"/>
            <a:ext cx="3429000" cy="376555"/>
          </a:xfrm>
        </p:spPr>
        <p:txBody>
          <a:bodyPr/>
          <a:lstStyle/>
          <a:p>
            <a:pPr algn="ctr"/>
            <a:r>
              <a:rPr lang="en-US" sz="1800" dirty="0" smtClean="0">
                <a:latin typeface="Arial" panose="020B0604020202020204" pitchFamily="34" charset="0"/>
                <a:cs typeface="Arial" panose="020B0604020202020204" pitchFamily="34" charset="0"/>
              </a:rPr>
              <a:t>Forecast and Strategy</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9478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5539" y="184911"/>
            <a:ext cx="3919854" cy="462280"/>
          </a:xfrm>
          <a:prstGeom prst="rect">
            <a:avLst/>
          </a:prstGeom>
        </p:spPr>
        <p:txBody>
          <a:bodyPr vert="horz" wrap="square" lIns="0" tIns="12700" rIns="0" bIns="0" rtlCol="0">
            <a:spAutoFit/>
          </a:bodyPr>
          <a:lstStyle/>
          <a:p>
            <a:pPr marL="12700">
              <a:lnSpc>
                <a:spcPts val="1960"/>
              </a:lnSpc>
              <a:spcBef>
                <a:spcPts val="100"/>
              </a:spcBef>
            </a:pPr>
            <a:r>
              <a:rPr sz="1800" b="1" spc="-5" dirty="0">
                <a:solidFill>
                  <a:srgbClr val="161645"/>
                </a:solidFill>
                <a:latin typeface="Franklin Gothic Heavy"/>
                <a:cs typeface="Franklin Gothic Heavy"/>
              </a:rPr>
              <a:t>MARINE CORPS </a:t>
            </a:r>
            <a:r>
              <a:rPr sz="1800" b="1" spc="-15" dirty="0">
                <a:solidFill>
                  <a:srgbClr val="161645"/>
                </a:solidFill>
                <a:latin typeface="Franklin Gothic Heavy"/>
                <a:cs typeface="Franklin Gothic Heavy"/>
              </a:rPr>
              <a:t>SYSTEMS</a:t>
            </a:r>
            <a:r>
              <a:rPr sz="1800" b="1" spc="-60" dirty="0">
                <a:solidFill>
                  <a:srgbClr val="161645"/>
                </a:solidFill>
                <a:latin typeface="Franklin Gothic Heavy"/>
                <a:cs typeface="Franklin Gothic Heavy"/>
              </a:rPr>
              <a:t> </a:t>
            </a:r>
            <a:r>
              <a:rPr sz="1800" b="1" spc="-5" dirty="0">
                <a:solidFill>
                  <a:srgbClr val="161645"/>
                </a:solidFill>
                <a:latin typeface="Franklin Gothic Heavy"/>
                <a:cs typeface="Franklin Gothic Heavy"/>
              </a:rPr>
              <a:t>COMMAND</a:t>
            </a:r>
            <a:endParaRPr sz="1800">
              <a:latin typeface="Franklin Gothic Heavy"/>
              <a:cs typeface="Franklin Gothic Heavy"/>
            </a:endParaRPr>
          </a:p>
          <a:p>
            <a:pPr marL="19050">
              <a:lnSpc>
                <a:spcPts val="1480"/>
              </a:lnSpc>
            </a:pPr>
            <a:r>
              <a:rPr sz="1400" b="1" spc="-5" dirty="0">
                <a:solidFill>
                  <a:srgbClr val="A20000"/>
                </a:solidFill>
                <a:latin typeface="Bell MT"/>
                <a:cs typeface="Bell MT"/>
              </a:rPr>
              <a:t>Equipping our</a:t>
            </a:r>
            <a:r>
              <a:rPr sz="1400" b="1" spc="55" dirty="0">
                <a:solidFill>
                  <a:srgbClr val="A20000"/>
                </a:solidFill>
                <a:latin typeface="Bell MT"/>
                <a:cs typeface="Bell MT"/>
              </a:rPr>
              <a:t> </a:t>
            </a:r>
            <a:r>
              <a:rPr sz="1400" b="1" spc="-5" dirty="0">
                <a:solidFill>
                  <a:srgbClr val="A20000"/>
                </a:solidFill>
                <a:latin typeface="Bell MT"/>
                <a:cs typeface="Bell MT"/>
              </a:rPr>
              <a:t>MARINES</a:t>
            </a:r>
            <a:endParaRPr sz="1400">
              <a:latin typeface="Bell MT"/>
              <a:cs typeface="Bell MT"/>
            </a:endParaRP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25400">
              <a:lnSpc>
                <a:spcPts val="1425"/>
              </a:lnSpc>
            </a:pPr>
            <a:fld id="{81D60167-4931-47E6-BA6A-407CBD079E47}" type="slidenum">
              <a:rPr spc="-5" dirty="0"/>
              <a:t>8</a:t>
            </a:fld>
            <a:endParaRPr spc="-5" dirty="0"/>
          </a:p>
        </p:txBody>
      </p:sp>
      <p:sp>
        <p:nvSpPr>
          <p:cNvPr id="3" name="object 3"/>
          <p:cNvSpPr txBox="1"/>
          <p:nvPr/>
        </p:nvSpPr>
        <p:spPr>
          <a:xfrm>
            <a:off x="5530754" y="255524"/>
            <a:ext cx="3341370" cy="292735"/>
          </a:xfrm>
          <a:prstGeom prst="rect">
            <a:avLst/>
          </a:prstGeom>
        </p:spPr>
        <p:txBody>
          <a:bodyPr vert="horz" wrap="square" lIns="0" tIns="12700" rIns="0" bIns="0" rtlCol="0">
            <a:spAutoFit/>
          </a:bodyPr>
          <a:lstStyle/>
          <a:p>
            <a:pPr marL="12700">
              <a:lnSpc>
                <a:spcPct val="100000"/>
              </a:lnSpc>
              <a:spcBef>
                <a:spcPts val="100"/>
              </a:spcBef>
            </a:pPr>
            <a:r>
              <a:rPr sz="1750" b="1" spc="-5" dirty="0">
                <a:solidFill>
                  <a:srgbClr val="FFFFFF"/>
                </a:solidFill>
                <a:latin typeface="Arial"/>
                <a:cs typeface="Arial"/>
              </a:rPr>
              <a:t>Recommendations for</a:t>
            </a:r>
            <a:r>
              <a:rPr sz="1750" b="1" dirty="0">
                <a:solidFill>
                  <a:srgbClr val="FFFFFF"/>
                </a:solidFill>
                <a:latin typeface="Arial"/>
                <a:cs typeface="Arial"/>
              </a:rPr>
              <a:t> </a:t>
            </a:r>
            <a:r>
              <a:rPr sz="1750" b="1" spc="-5" dirty="0">
                <a:solidFill>
                  <a:srgbClr val="FFFFFF"/>
                </a:solidFill>
                <a:latin typeface="Arial"/>
                <a:cs typeface="Arial"/>
              </a:rPr>
              <a:t>Success</a:t>
            </a:r>
            <a:endParaRPr sz="1750">
              <a:latin typeface="Arial"/>
              <a:cs typeface="Arial"/>
            </a:endParaRPr>
          </a:p>
        </p:txBody>
      </p:sp>
      <p:sp>
        <p:nvSpPr>
          <p:cNvPr id="4" name="object 4"/>
          <p:cNvSpPr txBox="1"/>
          <p:nvPr/>
        </p:nvSpPr>
        <p:spPr>
          <a:xfrm>
            <a:off x="993139" y="1040383"/>
            <a:ext cx="7710805" cy="5151755"/>
          </a:xfrm>
          <a:prstGeom prst="rect">
            <a:avLst/>
          </a:prstGeom>
        </p:spPr>
        <p:txBody>
          <a:bodyPr vert="horz" wrap="square" lIns="0" tIns="12065" rIns="0" bIns="0" rtlCol="0">
            <a:spAutoFit/>
          </a:bodyPr>
          <a:lstStyle/>
          <a:p>
            <a:pPr marL="362585">
              <a:lnSpc>
                <a:spcPct val="100000"/>
              </a:lnSpc>
              <a:spcBef>
                <a:spcPts val="95"/>
              </a:spcBef>
            </a:pPr>
            <a:r>
              <a:rPr sz="3200" b="1" u="heavy" spc="-5" dirty="0">
                <a:solidFill>
                  <a:srgbClr val="A20000"/>
                </a:solidFill>
                <a:uFill>
                  <a:solidFill>
                    <a:srgbClr val="A20000"/>
                  </a:solidFill>
                </a:uFill>
                <a:latin typeface="Arial"/>
                <a:cs typeface="Arial"/>
              </a:rPr>
              <a:t>Recommended Contract</a:t>
            </a:r>
            <a:r>
              <a:rPr sz="3200" b="1" u="heavy" spc="-25" dirty="0">
                <a:solidFill>
                  <a:srgbClr val="A20000"/>
                </a:solidFill>
                <a:uFill>
                  <a:solidFill>
                    <a:srgbClr val="A20000"/>
                  </a:solidFill>
                </a:uFill>
                <a:latin typeface="Arial"/>
                <a:cs typeface="Arial"/>
              </a:rPr>
              <a:t> </a:t>
            </a:r>
            <a:r>
              <a:rPr sz="3200" b="1" u="heavy" spc="-30" dirty="0">
                <a:solidFill>
                  <a:srgbClr val="A20000"/>
                </a:solidFill>
                <a:uFill>
                  <a:solidFill>
                    <a:srgbClr val="A20000"/>
                  </a:solidFill>
                </a:uFill>
                <a:latin typeface="Arial"/>
                <a:cs typeface="Arial"/>
              </a:rPr>
              <a:t>Vehicles</a:t>
            </a:r>
            <a:endParaRPr sz="3200">
              <a:latin typeface="Arial"/>
              <a:cs typeface="Arial"/>
            </a:endParaRPr>
          </a:p>
          <a:p>
            <a:pPr marL="469900" indent="-457200">
              <a:lnSpc>
                <a:spcPts val="2735"/>
              </a:lnSpc>
              <a:spcBef>
                <a:spcPts val="2325"/>
              </a:spcBef>
              <a:buAutoNum type="arabicPeriod"/>
              <a:tabLst>
                <a:tab pos="469265" algn="l"/>
                <a:tab pos="469900" algn="l"/>
              </a:tabLst>
            </a:pPr>
            <a:r>
              <a:rPr sz="2400" b="1" i="1" spc="-5" dirty="0">
                <a:latin typeface="Arial"/>
                <a:cs typeface="Arial"/>
              </a:rPr>
              <a:t>SeaPort-nxg</a:t>
            </a:r>
            <a:endParaRPr sz="2400">
              <a:latin typeface="Arial"/>
              <a:cs typeface="Arial"/>
            </a:endParaRPr>
          </a:p>
          <a:p>
            <a:pPr marL="469900">
              <a:lnSpc>
                <a:spcPts val="2735"/>
              </a:lnSpc>
            </a:pPr>
            <a:r>
              <a:rPr sz="2400" b="1" spc="-15" dirty="0">
                <a:latin typeface="Arial"/>
                <a:cs typeface="Arial"/>
                <a:hlinkClick r:id="rId2"/>
              </a:rPr>
              <a:t>http://www.seaport.navy.mil/default.aspx</a:t>
            </a:r>
            <a:endParaRPr sz="2400">
              <a:latin typeface="Arial"/>
              <a:cs typeface="Arial"/>
            </a:endParaRPr>
          </a:p>
          <a:p>
            <a:pPr marL="469900" indent="-457200">
              <a:lnSpc>
                <a:spcPct val="100000"/>
              </a:lnSpc>
              <a:spcBef>
                <a:spcPts val="2275"/>
              </a:spcBef>
              <a:buAutoNum type="arabicPeriod" startAt="2"/>
              <a:tabLst>
                <a:tab pos="469265" algn="l"/>
                <a:tab pos="469900" algn="l"/>
              </a:tabLst>
            </a:pPr>
            <a:r>
              <a:rPr sz="2600" b="1" spc="-5" dirty="0">
                <a:solidFill>
                  <a:srgbClr val="A20000"/>
                </a:solidFill>
                <a:latin typeface="Arial"/>
                <a:cs typeface="Arial"/>
              </a:rPr>
              <a:t>NASA SEWP V (IT related</a:t>
            </a:r>
            <a:r>
              <a:rPr sz="2600" b="1" spc="-110" dirty="0">
                <a:solidFill>
                  <a:srgbClr val="A20000"/>
                </a:solidFill>
                <a:latin typeface="Arial"/>
                <a:cs typeface="Arial"/>
              </a:rPr>
              <a:t> </a:t>
            </a:r>
            <a:r>
              <a:rPr sz="2600" b="1" spc="-5" dirty="0">
                <a:solidFill>
                  <a:srgbClr val="A20000"/>
                </a:solidFill>
                <a:latin typeface="Arial"/>
                <a:cs typeface="Arial"/>
              </a:rPr>
              <a:t>requirements)</a:t>
            </a:r>
            <a:endParaRPr sz="2600">
              <a:latin typeface="Arial"/>
              <a:cs typeface="Arial"/>
            </a:endParaRPr>
          </a:p>
          <a:p>
            <a:pPr marL="469900" indent="-457200">
              <a:lnSpc>
                <a:spcPct val="100000"/>
              </a:lnSpc>
              <a:spcBef>
                <a:spcPts val="2310"/>
              </a:spcBef>
              <a:buAutoNum type="arabicPeriod" startAt="2"/>
              <a:tabLst>
                <a:tab pos="469265" algn="l"/>
                <a:tab pos="469900" algn="l"/>
              </a:tabLst>
            </a:pPr>
            <a:r>
              <a:rPr sz="2400" b="1" spc="-5" dirty="0">
                <a:latin typeface="Arial"/>
                <a:cs typeface="Arial"/>
              </a:rPr>
              <a:t>GSA Schedule</a:t>
            </a:r>
            <a:r>
              <a:rPr sz="2400" b="1" spc="-100" dirty="0">
                <a:latin typeface="Arial"/>
                <a:cs typeface="Arial"/>
              </a:rPr>
              <a:t> </a:t>
            </a:r>
            <a:r>
              <a:rPr sz="2400" b="1" spc="-5" dirty="0">
                <a:latin typeface="Arial"/>
                <a:cs typeface="Arial"/>
              </a:rPr>
              <a:t>Contracts</a:t>
            </a:r>
            <a:endParaRPr sz="2400">
              <a:latin typeface="Arial"/>
              <a:cs typeface="Arial"/>
            </a:endParaRPr>
          </a:p>
          <a:p>
            <a:pPr marL="469900" indent="-457200">
              <a:lnSpc>
                <a:spcPct val="100000"/>
              </a:lnSpc>
              <a:spcBef>
                <a:spcPts val="2305"/>
              </a:spcBef>
              <a:buAutoNum type="arabicPeriod" startAt="2"/>
              <a:tabLst>
                <a:tab pos="469265" algn="l"/>
                <a:tab pos="469900" algn="l"/>
              </a:tabLst>
            </a:pPr>
            <a:r>
              <a:rPr sz="2400" b="1" spc="-5" dirty="0">
                <a:latin typeface="Arial"/>
                <a:cs typeface="Arial"/>
              </a:rPr>
              <a:t>GSA Stars II Schedule</a:t>
            </a:r>
            <a:r>
              <a:rPr sz="2400" b="1" spc="-110" dirty="0">
                <a:latin typeface="Arial"/>
                <a:cs typeface="Arial"/>
              </a:rPr>
              <a:t> </a:t>
            </a:r>
            <a:r>
              <a:rPr sz="2400" b="1" spc="-5" dirty="0">
                <a:latin typeface="Arial"/>
                <a:cs typeface="Arial"/>
              </a:rPr>
              <a:t>Contracts</a:t>
            </a:r>
            <a:endParaRPr sz="2400">
              <a:latin typeface="Arial"/>
              <a:cs typeface="Arial"/>
            </a:endParaRPr>
          </a:p>
          <a:p>
            <a:pPr marL="469900" indent="-457200">
              <a:lnSpc>
                <a:spcPct val="100000"/>
              </a:lnSpc>
              <a:spcBef>
                <a:spcPts val="2305"/>
              </a:spcBef>
              <a:buAutoNum type="arabicPeriod" startAt="2"/>
              <a:tabLst>
                <a:tab pos="469265" algn="l"/>
                <a:tab pos="469900" algn="l"/>
              </a:tabLst>
            </a:pPr>
            <a:r>
              <a:rPr sz="2400" b="1" spc="-5" dirty="0">
                <a:latin typeface="Arial"/>
                <a:cs typeface="Arial"/>
              </a:rPr>
              <a:t>Small Business set asides outside of</a:t>
            </a:r>
            <a:r>
              <a:rPr sz="2400" b="1" spc="-10" dirty="0">
                <a:latin typeface="Arial"/>
                <a:cs typeface="Arial"/>
              </a:rPr>
              <a:t> </a:t>
            </a:r>
            <a:r>
              <a:rPr sz="2400" b="1" spc="-5" dirty="0">
                <a:latin typeface="Arial"/>
                <a:cs typeface="Arial"/>
              </a:rPr>
              <a:t>SeaPort-nxg</a:t>
            </a:r>
            <a:endParaRPr sz="2400">
              <a:latin typeface="Arial"/>
              <a:cs typeface="Arial"/>
            </a:endParaRPr>
          </a:p>
          <a:p>
            <a:pPr>
              <a:lnSpc>
                <a:spcPct val="100000"/>
              </a:lnSpc>
              <a:spcBef>
                <a:spcPts val="40"/>
              </a:spcBef>
              <a:buAutoNum type="arabicPeriod" startAt="2"/>
            </a:pPr>
            <a:endParaRPr sz="2250">
              <a:latin typeface="Times New Roman"/>
              <a:cs typeface="Times New Roman"/>
            </a:endParaRPr>
          </a:p>
          <a:p>
            <a:pPr marL="469900" marR="512445" indent="-457200">
              <a:lnSpc>
                <a:spcPts val="2590"/>
              </a:lnSpc>
              <a:buAutoNum type="arabicPeriod" startAt="2"/>
              <a:tabLst>
                <a:tab pos="469265" algn="l"/>
                <a:tab pos="469900" algn="l"/>
              </a:tabLst>
            </a:pPr>
            <a:r>
              <a:rPr sz="2400" b="1" spc="-5" dirty="0">
                <a:latin typeface="Arial"/>
                <a:cs typeface="Arial"/>
              </a:rPr>
              <a:t>All Other </a:t>
            </a:r>
            <a:r>
              <a:rPr sz="2400" b="1" spc="-35" dirty="0">
                <a:latin typeface="Arial"/>
                <a:cs typeface="Arial"/>
              </a:rPr>
              <a:t>GWAC </a:t>
            </a:r>
            <a:r>
              <a:rPr sz="2400" b="1" dirty="0">
                <a:latin typeface="Arial"/>
                <a:cs typeface="Arial"/>
              </a:rPr>
              <a:t>/ </a:t>
            </a:r>
            <a:r>
              <a:rPr sz="2400" b="1" spc="-35" dirty="0">
                <a:latin typeface="Arial"/>
                <a:cs typeface="Arial"/>
              </a:rPr>
              <a:t>DWAC </a:t>
            </a:r>
            <a:r>
              <a:rPr sz="2400" b="1" spc="-5" dirty="0">
                <a:latin typeface="Arial"/>
                <a:cs typeface="Arial"/>
              </a:rPr>
              <a:t>contract vehicles that  MARCORSYSCOM can</a:t>
            </a:r>
            <a:r>
              <a:rPr sz="2400" b="1" spc="10" dirty="0">
                <a:latin typeface="Arial"/>
                <a:cs typeface="Arial"/>
              </a:rPr>
              <a:t> </a:t>
            </a:r>
            <a:r>
              <a:rPr sz="2400" b="1" spc="-5" dirty="0">
                <a:latin typeface="Arial"/>
                <a:cs typeface="Arial"/>
              </a:rPr>
              <a:t>utilize</a:t>
            </a:r>
            <a:endParaRPr sz="24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304800"/>
            <a:ext cx="3581400" cy="452755"/>
          </a:xfrm>
        </p:spPr>
        <p:txBody>
          <a:bodyPr/>
          <a:lstStyle/>
          <a:p>
            <a:pPr algn="ctr"/>
            <a:r>
              <a:rPr lang="en-US" sz="1800" dirty="0" smtClean="0">
                <a:latin typeface="Arial" panose="020B0604020202020204" pitchFamily="34" charset="0"/>
                <a:cs typeface="Arial" panose="020B0604020202020204" pitchFamily="34" charset="0"/>
              </a:rPr>
              <a:t>Outreach Opportunities</a:t>
            </a:r>
            <a:endParaRPr lang="en-US" sz="1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914400"/>
            <a:ext cx="8224519" cy="5447645"/>
          </a:xfrm>
        </p:spPr>
        <p:txBody>
          <a:bodyPr/>
          <a:lstStyle/>
          <a:p>
            <a:pPr>
              <a:lnSpc>
                <a:spcPct val="200000"/>
              </a:lnSpc>
            </a:pPr>
            <a:r>
              <a:rPr lang="en-US" sz="2800" b="1" dirty="0" smtClean="0">
                <a:solidFill>
                  <a:srgbClr val="C00000"/>
                </a:solidFill>
                <a:latin typeface="Arial" panose="020B0604020202020204" pitchFamily="34" charset="0"/>
                <a:cs typeface="Arial" panose="020B0604020202020204" pitchFamily="34" charset="0"/>
              </a:rPr>
              <a:t>Upcoming Outreach</a:t>
            </a:r>
            <a:endParaRPr lang="en-US" sz="2800" b="1" dirty="0">
              <a:solidFill>
                <a:srgbClr val="C00000"/>
              </a:solidFill>
              <a:latin typeface="Arial" panose="020B0604020202020204" pitchFamily="34" charset="0"/>
              <a:cs typeface="Arial" panose="020B0604020202020204" pitchFamily="34" charset="0"/>
            </a:endParaRPr>
          </a:p>
          <a:p>
            <a:pPr marL="800100" lvl="1" indent="-342900">
              <a:lnSpc>
                <a:spcPct val="200000"/>
              </a:lnSpc>
              <a:buClr>
                <a:srgbClr val="C00000"/>
              </a:buClr>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Virtual AFCEA Quantico (27 May)</a:t>
            </a:r>
            <a:endParaRPr lang="en-US" sz="2000" b="1" dirty="0">
              <a:latin typeface="Arial" panose="020B0604020202020204" pitchFamily="34" charset="0"/>
              <a:cs typeface="Arial" panose="020B0604020202020204" pitchFamily="34" charset="0"/>
            </a:endParaRPr>
          </a:p>
          <a:p>
            <a:pPr marL="800100" lvl="1" indent="-342900">
              <a:lnSpc>
                <a:spcPct val="200000"/>
              </a:lnSpc>
              <a:buClr>
                <a:srgbClr val="C00000"/>
              </a:buClr>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Sea </a:t>
            </a:r>
            <a:r>
              <a:rPr lang="en-US" sz="2000" b="1" dirty="0">
                <a:latin typeface="Arial" panose="020B0604020202020204" pitchFamily="34" charset="0"/>
                <a:cs typeface="Arial" panose="020B0604020202020204" pitchFamily="34" charset="0"/>
              </a:rPr>
              <a:t>Air Space </a:t>
            </a:r>
            <a:r>
              <a:rPr lang="en-US" sz="2000" b="1" dirty="0" smtClean="0">
                <a:latin typeface="Arial" panose="020B0604020202020204" pitchFamily="34" charset="0"/>
                <a:cs typeface="Arial" panose="020B0604020202020204" pitchFamily="34" charset="0"/>
              </a:rPr>
              <a:t>(1-3 Aug)</a:t>
            </a:r>
            <a:endParaRPr lang="en-US" sz="2000" b="1" dirty="0">
              <a:latin typeface="Arial" panose="020B0604020202020204" pitchFamily="34" charset="0"/>
              <a:cs typeface="Arial" panose="020B0604020202020204" pitchFamily="34" charset="0"/>
            </a:endParaRPr>
          </a:p>
          <a:p>
            <a:pPr marL="800100" lvl="1" indent="-342900">
              <a:lnSpc>
                <a:spcPct val="200000"/>
              </a:lnSpc>
              <a:buClr>
                <a:srgbClr val="C00000"/>
              </a:buClr>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Gold </a:t>
            </a:r>
            <a:r>
              <a:rPr lang="en-US" sz="2000" b="1" dirty="0">
                <a:latin typeface="Arial" panose="020B0604020202020204" pitchFamily="34" charset="0"/>
                <a:cs typeface="Arial" panose="020B0604020202020204" pitchFamily="34" charset="0"/>
              </a:rPr>
              <a:t>Coast </a:t>
            </a:r>
            <a:r>
              <a:rPr lang="en-US" sz="2000" b="1" dirty="0" smtClean="0">
                <a:latin typeface="Arial" panose="020B0604020202020204" pitchFamily="34" charset="0"/>
                <a:cs typeface="Arial" panose="020B0604020202020204" pitchFamily="34" charset="0"/>
              </a:rPr>
              <a:t>(1-2 Sept)</a:t>
            </a:r>
          </a:p>
          <a:p>
            <a:pPr marL="800100" lvl="1" indent="-342900">
              <a:lnSpc>
                <a:spcPct val="200000"/>
              </a:lnSpc>
              <a:buClr>
                <a:srgbClr val="C00000"/>
              </a:buClr>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Modern Day Marine (21-23 Sept)</a:t>
            </a:r>
          </a:p>
          <a:p>
            <a:pPr marL="800100" lvl="1" indent="-342900">
              <a:lnSpc>
                <a:spcPct val="200000"/>
              </a:lnSpc>
              <a:buClr>
                <a:srgbClr val="C00000"/>
              </a:buClr>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QTR SB Roundtables and vendor days</a:t>
            </a:r>
          </a:p>
          <a:p>
            <a:pPr marL="800100" lvl="1" indent="-342900">
              <a:lnSpc>
                <a:spcPct val="200000"/>
              </a:lnSpc>
              <a:buClr>
                <a:srgbClr val="C00000"/>
              </a:buClr>
              <a:buFont typeface="Arial" panose="020B0604020202020204" pitchFamily="34" charset="0"/>
              <a:buChar char="►"/>
            </a:pPr>
            <a:r>
              <a:rPr lang="en-US" sz="2000" b="1" dirty="0" err="1">
                <a:latin typeface="Arial" panose="020B0604020202020204" pitchFamily="34" charset="0"/>
                <a:cs typeface="Arial" panose="020B0604020202020204" pitchFamily="34" charset="0"/>
              </a:rPr>
              <a:t>Interservice</a:t>
            </a:r>
            <a:r>
              <a:rPr lang="en-US" sz="2000" b="1" dirty="0">
                <a:latin typeface="Arial" panose="020B0604020202020204" pitchFamily="34" charset="0"/>
                <a:cs typeface="Arial" panose="020B0604020202020204" pitchFamily="34" charset="0"/>
              </a:rPr>
              <a:t>/Industry Training, Simulation and </a:t>
            </a:r>
            <a:r>
              <a:rPr lang="en-US" sz="2000" b="1" dirty="0" smtClean="0">
                <a:latin typeface="Arial" panose="020B0604020202020204" pitchFamily="34" charset="0"/>
                <a:cs typeface="Arial" panose="020B0604020202020204" pitchFamily="34" charset="0"/>
              </a:rPr>
              <a:t>Education</a:t>
            </a:r>
            <a:br>
              <a:rPr lang="en-US" sz="2000" b="1" dirty="0" smtClean="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Conference </a:t>
            </a:r>
            <a:r>
              <a:rPr lang="en-US" sz="2000" b="1" dirty="0">
                <a:latin typeface="Arial" panose="020B0604020202020204" pitchFamily="34" charset="0"/>
                <a:cs typeface="Arial" panose="020B0604020202020204" pitchFamily="34" charset="0"/>
              </a:rPr>
              <a:t>(I/ITSEC</a:t>
            </a:r>
            <a:r>
              <a:rPr lang="en-US" sz="2000" b="1" dirty="0" smtClean="0">
                <a:latin typeface="Arial" panose="020B0604020202020204" pitchFamily="34" charset="0"/>
                <a:cs typeface="Arial" panose="020B0604020202020204" pitchFamily="34" charset="0"/>
              </a:rPr>
              <a:t>) (29 Nov -3 Dec)</a:t>
            </a:r>
            <a:endParaRPr lang="en-US" sz="2000"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33908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392</TotalTime>
  <Words>739</Words>
  <Application>Microsoft Office PowerPoint</Application>
  <PresentationFormat>On-screen Show (4:3)</PresentationFormat>
  <Paragraphs>109</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Bell MT</vt:lpstr>
      <vt:lpstr>Calibri</vt:lpstr>
      <vt:lpstr>Calisto MT</vt:lpstr>
      <vt:lpstr>Franklin Gothic Heavy</vt:lpstr>
      <vt:lpstr>Times New Roman</vt:lpstr>
      <vt:lpstr>Office Theme</vt:lpstr>
      <vt:lpstr>OFFICE OF SMALL BUSINESS PROGRAMS Kyle Beagle, Director</vt:lpstr>
      <vt:lpstr>PowerPoint Presentation</vt:lpstr>
      <vt:lpstr>PowerPoint Presentation</vt:lpstr>
      <vt:lpstr>PowerPoint Presentation</vt:lpstr>
      <vt:lpstr>PowerPoint Presentation</vt:lpstr>
      <vt:lpstr>PowerPoint Presentation</vt:lpstr>
      <vt:lpstr>Forecast and Strategy</vt:lpstr>
      <vt:lpstr>PowerPoint Presentation</vt:lpstr>
      <vt:lpstr>Outreach Opportunities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john.d.burrow</dc:creator>
  <cp:lastModifiedBy>Merchant CIV Cassandra M</cp:lastModifiedBy>
  <cp:revision>29</cp:revision>
  <dcterms:created xsi:type="dcterms:W3CDTF">2020-07-15T01:56:21Z</dcterms:created>
  <dcterms:modified xsi:type="dcterms:W3CDTF">2021-05-26T17:30:04Z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2019-09-27T00:00:00Z</vt:filetime>
  </property>
  <property fmtid="{D5CDD505-2E9C-101B-9397-08002B2CF9AE}" pid="3" name="Creator">
    <vt:lpwstr>Acrobat PDFMaker 15 for PowerPoint</vt:lpwstr>
  </property>
  <property fmtid="{D5CDD505-2E9C-101B-9397-08002B2CF9AE}" pid="4" name="LastSaved">
    <vt:filetime>2020-07-15T00:00:00Z</vt:filetime>
  </property>
</Properties>
</file>