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8" r:id="rId2"/>
    <p:sldId id="266" r:id="rId3"/>
    <p:sldId id="257" r:id="rId4"/>
    <p:sldId id="263" r:id="rId5"/>
    <p:sldId id="264" r:id="rId6"/>
    <p:sldId id="26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015" autoAdjust="0"/>
  </p:normalViewPr>
  <p:slideViewPr>
    <p:cSldViewPr showGuides="1">
      <p:cViewPr varScale="1">
        <p:scale>
          <a:sx n="70" d="100"/>
          <a:sy n="70" d="100"/>
        </p:scale>
        <p:origin x="1059" y="2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7BE3E-FBEE-40F9-9401-6B45DBD9FC10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C119D-06BC-4088-B101-B4E081F47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613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0820B1-09B6-4D2A-8E7D-DC17D5291598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180" y="4344336"/>
            <a:ext cx="5487640" cy="4113553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Header Title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DE16DAD-B58E-49F3-8FC2-8C8C54CF7ACF}" type="datetime1">
              <a:rPr lang="en-US">
                <a:solidFill>
                  <a:prstClr val="black"/>
                </a:solidFill>
              </a:rPr>
              <a:pPr/>
              <a:t>11/4/2016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CPT J. Craig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Slide Number </a:t>
            </a:r>
            <a:fld id="{6109D13E-A97C-437F-9A1C-F1F6F97D6F12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Header Title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DE16DAD-B58E-49F3-8FC2-8C8C54CF7ACF}" type="datetime1">
              <a:rPr lang="en-US">
                <a:solidFill>
                  <a:prstClr val="black"/>
                </a:solidFill>
              </a:rPr>
              <a:pPr/>
              <a:t>11/4/2016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CPT J. Craig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Slide Number </a:t>
            </a:r>
            <a:fld id="{6109D13E-A97C-437F-9A1C-F1F6F97D6F12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Header Title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DE16DAD-B58E-49F3-8FC2-8C8C54CF7ACF}" type="datetime1">
              <a:rPr lang="en-US">
                <a:solidFill>
                  <a:prstClr val="black"/>
                </a:solidFill>
              </a:rPr>
              <a:pPr/>
              <a:t>11/4/2016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CPT J. Craig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Slide Number </a:t>
            </a:r>
            <a:fld id="{6109D13E-A97C-437F-9A1C-F1F6F97D6F12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Header Title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DE16DAD-B58E-49F3-8FC2-8C8C54CF7ACF}" type="datetime1">
              <a:rPr lang="en-US">
                <a:solidFill>
                  <a:prstClr val="black"/>
                </a:solidFill>
              </a:rPr>
              <a:pPr/>
              <a:t>11/4/2016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CPT J. Craig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Slide Number </a:t>
            </a:r>
            <a:fld id="{6109D13E-A97C-437F-9A1C-F1F6F97D6F12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Header Title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DE16DAD-B58E-49F3-8FC2-8C8C54CF7ACF}" type="datetime1">
              <a:rPr lang="en-US">
                <a:solidFill>
                  <a:prstClr val="black"/>
                </a:solidFill>
              </a:rPr>
              <a:pPr/>
              <a:t>11/4/2016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CPT J. Craig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Slide Number </a:t>
            </a:r>
            <a:fld id="{6109D13E-A97C-437F-9A1C-F1F6F97D6F12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655050" y="6715125"/>
            <a:ext cx="139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CCD0D7C-0AB4-4AEC-A8AB-7476664756CA}" type="slidenum">
              <a:rPr lang="ko-KR" altLang="en-US" sz="900">
                <a:solidFill>
                  <a:srgbClr val="000000"/>
                </a:solidFill>
                <a:ea typeface="굴림" pitchFamily="34" charset="-127"/>
                <a:cs typeface="Arial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ko-KR" sz="900" dirty="0">
              <a:solidFill>
                <a:srgbClr val="000000"/>
              </a:solidFill>
              <a:ea typeface="굴림" pitchFamily="34" charset="-127"/>
              <a:cs typeface="Arial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5943600"/>
            <a:ext cx="91440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B69404"/>
              </a:solidFill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172200"/>
            <a:ext cx="9144000" cy="457200"/>
          </a:xfrm>
          <a:prstGeom prst="rect">
            <a:avLst/>
          </a:prstGeom>
          <a:gradFill rotWithShape="1">
            <a:gsLst>
              <a:gs pos="0">
                <a:srgbClr val="CC0000">
                  <a:gamma/>
                  <a:shade val="46275"/>
                  <a:invGamma/>
                </a:srgbClr>
              </a:gs>
              <a:gs pos="100000">
                <a:srgbClr val="CC0000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B69404"/>
              </a:solidFill>
              <a:cs typeface="Arial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219200" y="990600"/>
            <a:ext cx="152400" cy="1524000"/>
          </a:xfrm>
          <a:prstGeom prst="rect">
            <a:avLst/>
          </a:prstGeom>
          <a:gradFill rotWithShape="1">
            <a:gsLst>
              <a:gs pos="0">
                <a:srgbClr val="CC0000">
                  <a:gamma/>
                  <a:shade val="46275"/>
                  <a:invGamma/>
                </a:srgbClr>
              </a:gs>
              <a:gs pos="100000">
                <a:srgbClr val="CC0000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B69404"/>
              </a:solidFill>
              <a:cs typeface="Arial" charset="0"/>
            </a:endParaRPr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181600" y="3429000"/>
            <a:ext cx="3200400" cy="2286000"/>
          </a:xfrm>
        </p:spPr>
        <p:txBody>
          <a:bodyPr/>
          <a:lstStyle>
            <a:lvl1pPr marL="0" indent="0">
              <a:buFont typeface="Webdings" pitchFamily="18" charset="2"/>
              <a:buNone/>
              <a:defRPr>
                <a:solidFill>
                  <a:srgbClr val="777777"/>
                </a:solidFill>
              </a:defRPr>
            </a:lvl1pPr>
            <a:lvl2pPr marL="236538" lvl="1" indent="225425">
              <a:buFontTx/>
              <a:buNone/>
              <a:defRPr>
                <a:solidFill>
                  <a:srgbClr val="777777"/>
                </a:solidFill>
              </a:defRPr>
            </a:lvl2pPr>
          </a:lstStyle>
          <a:p>
            <a:r>
              <a:rPr lang="en-US" altLang="ko-KR"/>
              <a:t>Click to edit Master subtitle style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77963" y="1219200"/>
            <a:ext cx="6191250" cy="1143000"/>
          </a:xfrm>
        </p:spPr>
        <p:txBody>
          <a:bodyPr tIns="45720" bIns="45720" anchor="ctr" anchorCtr="1"/>
          <a:lstStyle>
            <a:lvl1pPr>
              <a:defRPr>
                <a:solidFill>
                  <a:srgbClr val="777777"/>
                </a:solidFill>
              </a:defRPr>
            </a:lvl1pPr>
          </a:lstStyle>
          <a:p>
            <a:r>
              <a:rPr lang="en-US" altLang="ko-KR"/>
              <a:t>Click to edit Master title style</a:t>
            </a:r>
          </a:p>
        </p:txBody>
      </p:sp>
      <p:pic>
        <p:nvPicPr>
          <p:cNvPr id="9" name="Picture 8" descr="Picture1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895600"/>
            <a:ext cx="2590586" cy="260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349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2596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2425" y="0"/>
            <a:ext cx="2022475" cy="6400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3413" y="0"/>
            <a:ext cx="5916612" cy="6400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5259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957D6AA8-A06A-4B9E-AB72-9C9D729344BB}" type="datetime1">
              <a:rPr lang="en-US" sz="1400" b="1">
                <a:solidFill>
                  <a:prstClr val="black">
                    <a:tint val="75000"/>
                  </a:prstClr>
                </a:solidFill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11/4/2016</a:t>
            </a:fld>
            <a:endParaRPr lang="en-US" sz="1400" b="1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4827AE2F-F1E3-446F-884E-EA8821160BA4}" type="slidenum">
              <a:rPr lang="en-US" sz="1400" b="1">
                <a:solidFill>
                  <a:prstClr val="black">
                    <a:tint val="75000"/>
                  </a:prstClr>
                </a:solidFill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b="1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865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3825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957D6AA8-A06A-4B9E-AB72-9C9D729344BB}" type="datetime1">
              <a:rPr lang="en-US" sz="1400" b="1">
                <a:solidFill>
                  <a:prstClr val="black">
                    <a:tint val="75000"/>
                  </a:prstClr>
                </a:solidFill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11/4/2016</a:t>
            </a:fld>
            <a:endParaRPr lang="en-US" sz="1400" b="1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4827AE2F-F1E3-446F-884E-EA8821160BA4}" type="slidenum">
              <a:rPr lang="en-US" sz="1400" b="1">
                <a:solidFill>
                  <a:prstClr val="black">
                    <a:tint val="75000"/>
                  </a:prstClr>
                </a:solidFill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b="1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865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410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7729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2549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413" y="1295400"/>
            <a:ext cx="396875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295400"/>
            <a:ext cx="3970337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8368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355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6224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2992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3193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914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3413" y="1295400"/>
            <a:ext cx="8091487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text style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</p:txBody>
      </p:sp>
      <p:sp>
        <p:nvSpPr>
          <p:cNvPr id="192515" name="Text Box 3"/>
          <p:cNvSpPr txBox="1">
            <a:spLocks noChangeArrowheads="1"/>
          </p:cNvSpPr>
          <p:nvPr/>
        </p:nvSpPr>
        <p:spPr bwMode="auto">
          <a:xfrm>
            <a:off x="8655050" y="6715125"/>
            <a:ext cx="139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E60D9A0-B79B-4B1F-BE2D-B18FB55715D0}" type="slidenum">
              <a:rPr lang="ko-KR" altLang="en-US" sz="900">
                <a:solidFill>
                  <a:srgbClr val="000000"/>
                </a:solidFill>
                <a:ea typeface="굴림" pitchFamily="34" charset="-127"/>
                <a:cs typeface="Arial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ko-KR" sz="900" dirty="0">
              <a:solidFill>
                <a:srgbClr val="000000"/>
              </a:solidFill>
              <a:ea typeface="굴림" pitchFamily="34" charset="-127"/>
              <a:cs typeface="Arial" charset="0"/>
            </a:endParaRPr>
          </a:p>
        </p:txBody>
      </p:sp>
      <p:sp>
        <p:nvSpPr>
          <p:cNvPr id="192516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762000"/>
          </a:xfrm>
          <a:prstGeom prst="rect">
            <a:avLst/>
          </a:prstGeom>
          <a:gradFill rotWithShape="1">
            <a:gsLst>
              <a:gs pos="0">
                <a:srgbClr val="CC0000">
                  <a:gamma/>
                  <a:shade val="46275"/>
                  <a:invGamma/>
                </a:srgbClr>
              </a:gs>
              <a:gs pos="100000">
                <a:srgbClr val="CC0000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B69404"/>
              </a:solidFill>
              <a:cs typeface="Arial" charset="0"/>
            </a:endParaRPr>
          </a:p>
        </p:txBody>
      </p:sp>
      <p:grpSp>
        <p:nvGrpSpPr>
          <p:cNvPr id="1029" name="Group 5"/>
          <p:cNvGrpSpPr>
            <a:grpSpLocks/>
          </p:cNvGrpSpPr>
          <p:nvPr/>
        </p:nvGrpSpPr>
        <p:grpSpPr bwMode="auto">
          <a:xfrm>
            <a:off x="228600" y="76200"/>
            <a:ext cx="914400" cy="914400"/>
            <a:chOff x="576" y="3744"/>
            <a:chExt cx="576" cy="576"/>
          </a:xfrm>
        </p:grpSpPr>
        <p:sp>
          <p:nvSpPr>
            <p:cNvPr id="192518" name="Oval 6"/>
            <p:cNvSpPr>
              <a:spLocks noChangeArrowheads="1"/>
            </p:cNvSpPr>
            <p:nvPr userDrawn="1"/>
          </p:nvSpPr>
          <p:spPr bwMode="auto">
            <a:xfrm>
              <a:off x="576" y="3744"/>
              <a:ext cx="576" cy="576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B69404"/>
                </a:solidFill>
                <a:cs typeface="Arial" charset="0"/>
              </a:endParaRPr>
            </a:p>
          </p:txBody>
        </p:sp>
        <p:pic>
          <p:nvPicPr>
            <p:cNvPr id="1032" name="Picture 7" descr="C4 Logo"/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792"/>
              <a:ext cx="47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3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0"/>
            <a:ext cx="72707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186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7663" indent="-347663" algn="l" rtl="0" eaLnBrk="1" fontAlgn="base" hangingPunct="1">
        <a:spcBef>
          <a:spcPct val="100000"/>
        </a:spcBef>
        <a:spcAft>
          <a:spcPct val="0"/>
        </a:spcAft>
        <a:buClr>
          <a:srgbClr val="CC0000"/>
        </a:buClr>
        <a:buFont typeface="Webdings" pitchFamily="18" charset="2"/>
        <a:buChar char="4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98513" indent="-336550" algn="l" rtl="0" eaLnBrk="1" fontAlgn="base" hangingPunct="1">
        <a:lnSpc>
          <a:spcPct val="90000"/>
        </a:lnSpc>
        <a:spcBef>
          <a:spcPct val="40000"/>
        </a:spcBef>
        <a:spcAft>
          <a:spcPct val="0"/>
        </a:spcAft>
        <a:buClr>
          <a:srgbClr val="CC0000"/>
        </a:buClr>
        <a:buChar char="–"/>
        <a:defRPr>
          <a:solidFill>
            <a:schemeClr val="tx1"/>
          </a:solidFill>
          <a:latin typeface="+mn-lt"/>
        </a:defRPr>
      </a:lvl2pPr>
      <a:lvl3pPr marL="969963" indent="346075" algn="l" rtl="0" eaLnBrk="1" fontAlgn="base" hangingPunct="1">
        <a:lnSpc>
          <a:spcPct val="90000"/>
        </a:lnSpc>
        <a:spcBef>
          <a:spcPct val="4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2403475" indent="-1031875" algn="l" rtl="0" eaLnBrk="1" fontAlgn="base" hangingPunct="1">
        <a:lnSpc>
          <a:spcPct val="90000"/>
        </a:lnSpc>
        <a:spcBef>
          <a:spcPct val="40000"/>
        </a:spcBef>
        <a:spcAft>
          <a:spcPct val="0"/>
        </a:spcAft>
        <a:buClr>
          <a:srgbClr val="0B1F65"/>
        </a:buClr>
        <a:defRPr sz="1600">
          <a:solidFill>
            <a:schemeClr val="tx1"/>
          </a:solidFill>
          <a:latin typeface="+mn-lt"/>
        </a:defRPr>
      </a:lvl4pPr>
      <a:lvl5pPr marL="2517775" indent="-688975" algn="l" rtl="0" eaLnBrk="1" fontAlgn="base" hangingPunct="1">
        <a:lnSpc>
          <a:spcPct val="90000"/>
        </a:lnSpc>
        <a:spcBef>
          <a:spcPct val="0"/>
        </a:spcBef>
        <a:spcAft>
          <a:spcPct val="40000"/>
        </a:spcAft>
        <a:buClr>
          <a:schemeClr val="tx1"/>
        </a:buClr>
        <a:buSzPct val="40000"/>
        <a:buFont typeface="Arial" charset="0"/>
        <a:defRPr sz="1600">
          <a:solidFill>
            <a:schemeClr val="tx1"/>
          </a:solidFill>
          <a:latin typeface="+mn-lt"/>
        </a:defRPr>
      </a:lvl5pPr>
      <a:lvl6pPr marL="2974975" algn="l" rtl="0" eaLnBrk="1" fontAlgn="base" hangingPunct="1">
        <a:lnSpc>
          <a:spcPct val="90000"/>
        </a:lnSpc>
        <a:spcBef>
          <a:spcPct val="0"/>
        </a:spcBef>
        <a:spcAft>
          <a:spcPct val="40000"/>
        </a:spcAft>
        <a:buClr>
          <a:schemeClr val="tx1"/>
        </a:buClr>
        <a:buSzPct val="40000"/>
        <a:buFont typeface="Arial" charset="0"/>
        <a:defRPr sz="1600">
          <a:solidFill>
            <a:schemeClr val="tx1"/>
          </a:solidFill>
          <a:latin typeface="+mn-lt"/>
        </a:defRPr>
      </a:lvl6pPr>
      <a:lvl7pPr marL="3432175" algn="l" rtl="0" eaLnBrk="1" fontAlgn="base" hangingPunct="1">
        <a:lnSpc>
          <a:spcPct val="90000"/>
        </a:lnSpc>
        <a:spcBef>
          <a:spcPct val="0"/>
        </a:spcBef>
        <a:spcAft>
          <a:spcPct val="40000"/>
        </a:spcAft>
        <a:buClr>
          <a:schemeClr val="tx1"/>
        </a:buClr>
        <a:buSzPct val="40000"/>
        <a:buFont typeface="Arial" charset="0"/>
        <a:defRPr sz="1600">
          <a:solidFill>
            <a:schemeClr val="tx1"/>
          </a:solidFill>
          <a:latin typeface="+mn-lt"/>
        </a:defRPr>
      </a:lvl7pPr>
      <a:lvl8pPr marL="3889375" algn="l" rtl="0" eaLnBrk="1" fontAlgn="base" hangingPunct="1">
        <a:lnSpc>
          <a:spcPct val="90000"/>
        </a:lnSpc>
        <a:spcBef>
          <a:spcPct val="0"/>
        </a:spcBef>
        <a:spcAft>
          <a:spcPct val="40000"/>
        </a:spcAft>
        <a:buClr>
          <a:schemeClr val="tx1"/>
        </a:buClr>
        <a:buSzPct val="40000"/>
        <a:buFont typeface="Arial" charset="0"/>
        <a:defRPr sz="1600">
          <a:solidFill>
            <a:schemeClr val="tx1"/>
          </a:solidFill>
          <a:latin typeface="+mn-lt"/>
        </a:defRPr>
      </a:lvl8pPr>
      <a:lvl9pPr marL="4346575" algn="l" rtl="0" eaLnBrk="1" fontAlgn="base" hangingPunct="1">
        <a:lnSpc>
          <a:spcPct val="90000"/>
        </a:lnSpc>
        <a:spcBef>
          <a:spcPct val="0"/>
        </a:spcBef>
        <a:spcAft>
          <a:spcPct val="40000"/>
        </a:spcAft>
        <a:buClr>
          <a:schemeClr val="tx1"/>
        </a:buClr>
        <a:buSzPct val="40000"/>
        <a:buFont typeface="Arial" charset="0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32167" y="1029535"/>
            <a:ext cx="5242884" cy="1143000"/>
          </a:xfrm>
          <a:noFill/>
        </p:spPr>
        <p:txBody>
          <a:bodyPr/>
          <a:lstStyle/>
          <a:p>
            <a:pPr algn="l"/>
            <a:r>
              <a:rPr lang="en-US" sz="4000" dirty="0"/>
              <a:t>BGen Crall</a:t>
            </a:r>
            <a:br>
              <a:rPr lang="en-US" sz="4000" dirty="0"/>
            </a:br>
            <a:r>
              <a:rPr lang="en-US" sz="3200" dirty="0"/>
              <a:t>Director C4</a:t>
            </a:r>
            <a:endParaRPr lang="en-US" sz="3200" b="1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248400" y="4876800"/>
            <a:ext cx="2517183" cy="609600"/>
          </a:xfrm>
        </p:spPr>
        <p:txBody>
          <a:bodyPr/>
          <a:lstStyle/>
          <a:p>
            <a:pPr lvl="0">
              <a:spcBef>
                <a:spcPct val="0"/>
              </a:spcBef>
              <a:buClrTx/>
            </a:pPr>
            <a:r>
              <a:rPr lang="en-US" sz="2000" dirty="0"/>
              <a:t>AFCEA Luncheon</a:t>
            </a:r>
          </a:p>
          <a:p>
            <a:pPr lvl="0">
              <a:spcBef>
                <a:spcPct val="0"/>
              </a:spcBef>
              <a:buClrTx/>
            </a:pPr>
            <a:r>
              <a:rPr lang="en-US" sz="2000" dirty="0"/>
              <a:t>3 </a:t>
            </a:r>
            <a:r>
              <a:rPr lang="en-US" sz="2000"/>
              <a:t>November 2016</a:t>
            </a:r>
            <a:endParaRPr lang="en-US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3166110" y="6598920"/>
            <a:ext cx="28956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0000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0000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0000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0000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0000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b="1" kern="1200">
                <a:solidFill>
                  <a:srgbClr val="FF0000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b="1" kern="1200">
                <a:solidFill>
                  <a:srgbClr val="FF0000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b="1" kern="1200">
                <a:solidFill>
                  <a:srgbClr val="FF0000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b="1" kern="1200">
                <a:solidFill>
                  <a:srgbClr val="FF0000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00CC00"/>
                </a:solidFill>
              </a:rPr>
              <a:t>// UNCLASSIFIED //</a:t>
            </a:r>
          </a:p>
        </p:txBody>
      </p:sp>
    </p:spTree>
    <p:extLst>
      <p:ext uri="{BB962C8B-B14F-4D97-AF65-F5344CB8AC3E}">
        <p14:creationId xmlns:p14="http://schemas.microsoft.com/office/powerpoint/2010/main" val="1964703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96850" y="-44970"/>
            <a:ext cx="7270750" cy="838200"/>
          </a:xfrm>
        </p:spPr>
        <p:txBody>
          <a:bodyPr/>
          <a:lstStyle/>
          <a:p>
            <a:r>
              <a:rPr lang="en-US" dirty="0"/>
              <a:t>HAPPY BIRTHDAY MARINES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43000"/>
            <a:ext cx="7467600" cy="54364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79012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96850" y="-44970"/>
            <a:ext cx="7270750" cy="838200"/>
          </a:xfrm>
        </p:spPr>
        <p:txBody>
          <a:bodyPr/>
          <a:lstStyle/>
          <a:p>
            <a:r>
              <a:rPr lang="en-US" dirty="0"/>
              <a:t>MARINE CORPS TODAY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01485"/>
            <a:ext cx="7937494" cy="5214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5" name="Group 74"/>
          <p:cNvGrpSpPr/>
          <p:nvPr/>
        </p:nvGrpSpPr>
        <p:grpSpPr>
          <a:xfrm>
            <a:off x="1295400" y="211555"/>
            <a:ext cx="6890644" cy="6561251"/>
            <a:chOff x="1295400" y="211555"/>
            <a:chExt cx="6890644" cy="6561251"/>
          </a:xfrm>
        </p:grpSpPr>
        <p:pic>
          <p:nvPicPr>
            <p:cNvPr id="76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52" t="10315" r="20172" b="34676"/>
            <a:stretch/>
          </p:blipFill>
          <p:spPr bwMode="auto">
            <a:xfrm>
              <a:off x="2864346" y="211555"/>
              <a:ext cx="3514679" cy="463638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  <a:extLst/>
          </p:spPr>
        </p:pic>
        <p:grpSp>
          <p:nvGrpSpPr>
            <p:cNvPr id="77" name="Group 76"/>
            <p:cNvGrpSpPr/>
            <p:nvPr/>
          </p:nvGrpSpPr>
          <p:grpSpPr>
            <a:xfrm>
              <a:off x="1295400" y="4726292"/>
              <a:ext cx="6890644" cy="2046514"/>
              <a:chOff x="1295400" y="4726292"/>
              <a:chExt cx="6890644" cy="2046514"/>
            </a:xfrm>
          </p:grpSpPr>
          <p:sp>
            <p:nvSpPr>
              <p:cNvPr id="78" name="Rectangle 77"/>
              <p:cNvSpPr/>
              <p:nvPr/>
            </p:nvSpPr>
            <p:spPr bwMode="auto">
              <a:xfrm>
                <a:off x="1295400" y="4726292"/>
                <a:ext cx="6705600" cy="2046514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2857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1513094" y="5268682"/>
                <a:ext cx="667295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arenR"/>
                </a:pPr>
                <a:r>
                  <a:rPr lang="en-US" sz="1600" b="1" dirty="0">
                    <a:solidFill>
                      <a:schemeClr val="bg1"/>
                    </a:solidFill>
                  </a:rPr>
                  <a:t>Integrate the Naval force to fight at and from the sea</a:t>
                </a:r>
              </a:p>
              <a:p>
                <a:pPr marL="342900" indent="-342900">
                  <a:buAutoNum type="arabicParenR"/>
                </a:pPr>
                <a:r>
                  <a:rPr lang="en-US" sz="1600" b="1" dirty="0">
                    <a:solidFill>
                      <a:schemeClr val="bg1"/>
                    </a:solidFill>
                  </a:rPr>
                  <a:t>Evolve the MAGTF</a:t>
                </a:r>
              </a:p>
              <a:p>
                <a:pPr marL="342900" indent="-342900">
                  <a:buAutoNum type="arabicParenR"/>
                </a:pPr>
                <a:r>
                  <a:rPr lang="en-US" sz="1600" b="1" dirty="0">
                    <a:solidFill>
                      <a:schemeClr val="bg1"/>
                    </a:solidFill>
                  </a:rPr>
                  <a:t>Operate with resilience in a contested network environment</a:t>
                </a:r>
              </a:p>
              <a:p>
                <a:pPr marL="342900" indent="-342900">
                  <a:buAutoNum type="arabicParenR"/>
                </a:pPr>
                <a:r>
                  <a:rPr lang="en-US" sz="1600" b="1" dirty="0">
                    <a:solidFill>
                      <a:schemeClr val="bg1"/>
                    </a:solidFill>
                  </a:rPr>
                  <a:t>Enhance our ability to maneuver</a:t>
                </a:r>
              </a:p>
              <a:p>
                <a:pPr marL="342900" indent="-342900">
                  <a:buAutoNum type="arabicParenR"/>
                </a:pPr>
                <a:r>
                  <a:rPr lang="en-US" sz="1600" b="1" dirty="0">
                    <a:solidFill>
                      <a:schemeClr val="bg1"/>
                    </a:solidFill>
                  </a:rPr>
                  <a:t>Exploit the competency of the individual Marine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3407224" y="4786424"/>
                <a:ext cx="241463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u="sng" dirty="0">
                    <a:solidFill>
                      <a:schemeClr val="bg1"/>
                    </a:solidFill>
                  </a:rPr>
                  <a:t>Five Critical Tasks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5412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96850" y="-44970"/>
            <a:ext cx="7270750" cy="838200"/>
          </a:xfrm>
        </p:spPr>
        <p:txBody>
          <a:bodyPr/>
          <a:lstStyle/>
          <a:p>
            <a:r>
              <a:rPr lang="en-US" dirty="0"/>
              <a:t>C4 OAG Highlights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57400"/>
            <a:ext cx="4186682" cy="3124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937962"/>
            <a:ext cx="3472240" cy="347224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>
            <a:off x="4615544" y="1513122"/>
            <a:ext cx="0" cy="4572000"/>
          </a:xfrm>
          <a:prstGeom prst="line">
            <a:avLst/>
          </a:prstGeom>
          <a:noFill/>
          <a:ln w="28575" cap="flat" cmpd="sng" algn="ctr">
            <a:solidFill>
              <a:srgbClr val="808080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9" name="Rectangle 8"/>
          <p:cNvSpPr/>
          <p:nvPr/>
        </p:nvSpPr>
        <p:spPr>
          <a:xfrm>
            <a:off x="1548838" y="1361512"/>
            <a:ext cx="1330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FF3300"/>
              </a:buClr>
            </a:pPr>
            <a:r>
              <a:rPr lang="en-US" b="1" u="sng" dirty="0"/>
              <a:t>“Old Way”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068411" y="1382490"/>
            <a:ext cx="1915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FF3300"/>
              </a:buClr>
            </a:pPr>
            <a:r>
              <a:rPr lang="en-US" b="1" u="sng" dirty="0"/>
              <a:t>Necessary Shift</a:t>
            </a:r>
          </a:p>
        </p:txBody>
      </p:sp>
    </p:spTree>
    <p:extLst>
      <p:ext uri="{BB962C8B-B14F-4D97-AF65-F5344CB8AC3E}">
        <p14:creationId xmlns:p14="http://schemas.microsoft.com/office/powerpoint/2010/main" val="986923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96850" y="-44970"/>
            <a:ext cx="7270750" cy="838200"/>
          </a:xfrm>
        </p:spPr>
        <p:txBody>
          <a:bodyPr/>
          <a:lstStyle/>
          <a:p>
            <a:r>
              <a:rPr lang="en-US" dirty="0"/>
              <a:t>ON MY PLATE…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16" y="936171"/>
            <a:ext cx="8843784" cy="5921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4" name="Group 43"/>
          <p:cNvGrpSpPr/>
          <p:nvPr/>
        </p:nvGrpSpPr>
        <p:grpSpPr>
          <a:xfrm rot="849945">
            <a:off x="2133207" y="4621278"/>
            <a:ext cx="801794" cy="478686"/>
            <a:chOff x="-1258994" y="2548462"/>
            <a:chExt cx="801794" cy="478686"/>
          </a:xfrm>
        </p:grpSpPr>
        <p:sp>
          <p:nvSpPr>
            <p:cNvPr id="38" name="Flowchart: Alternate Process 37"/>
            <p:cNvSpPr/>
            <p:nvPr/>
          </p:nvSpPr>
          <p:spPr bwMode="auto">
            <a:xfrm>
              <a:off x="-1258994" y="2548462"/>
              <a:ext cx="801794" cy="478686"/>
            </a:xfrm>
            <a:prstGeom prst="flowChartAlternateProcess">
              <a:avLst/>
            </a:prstGeom>
            <a:solidFill>
              <a:srgbClr val="003300">
                <a:alpha val="50000"/>
              </a:srgbClr>
            </a:solidFill>
            <a:ln w="28575" cap="flat" cmpd="sng" algn="ctr">
              <a:solidFill>
                <a:srgbClr val="0033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-1210918" y="2658074"/>
              <a:ext cx="7056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WIN-10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 rot="548519">
            <a:off x="2914382" y="5122477"/>
            <a:ext cx="801794" cy="478686"/>
            <a:chOff x="-1258994" y="2548462"/>
            <a:chExt cx="801794" cy="478686"/>
          </a:xfrm>
        </p:grpSpPr>
        <p:sp>
          <p:nvSpPr>
            <p:cNvPr id="47" name="Flowchart: Alternate Process 46"/>
            <p:cNvSpPr/>
            <p:nvPr/>
          </p:nvSpPr>
          <p:spPr bwMode="auto">
            <a:xfrm>
              <a:off x="-1258994" y="2548462"/>
              <a:ext cx="801794" cy="478686"/>
            </a:xfrm>
            <a:prstGeom prst="flowChartAlternateProcess">
              <a:avLst/>
            </a:prstGeom>
            <a:solidFill>
              <a:srgbClr val="003300">
                <a:alpha val="50000"/>
              </a:srgbClr>
            </a:solidFill>
            <a:ln w="28575" cap="flat" cmpd="sng" algn="ctr">
              <a:solidFill>
                <a:srgbClr val="0033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-1156488" y="2658074"/>
              <a:ext cx="5836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VSAT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 rot="20638262">
            <a:off x="1773445" y="3933224"/>
            <a:ext cx="1635602" cy="478686"/>
            <a:chOff x="-1258994" y="2548462"/>
            <a:chExt cx="1120926" cy="478686"/>
          </a:xfrm>
        </p:grpSpPr>
        <p:sp>
          <p:nvSpPr>
            <p:cNvPr id="50" name="Flowchart: Alternate Process 49"/>
            <p:cNvSpPr/>
            <p:nvPr/>
          </p:nvSpPr>
          <p:spPr bwMode="auto">
            <a:xfrm>
              <a:off x="-1258994" y="2548462"/>
              <a:ext cx="801794" cy="478686"/>
            </a:xfrm>
            <a:prstGeom prst="flowChartAlternateProcess">
              <a:avLst/>
            </a:prstGeom>
            <a:solidFill>
              <a:srgbClr val="003300">
                <a:alpha val="50000"/>
              </a:srgbClr>
            </a:solidFill>
            <a:ln w="28575" cap="flat" cmpd="sng" algn="ctr">
              <a:solidFill>
                <a:srgbClr val="0033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-1255682" y="2658074"/>
              <a:ext cx="11176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Get to Green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 rot="1221844">
            <a:off x="1731150" y="3315623"/>
            <a:ext cx="801794" cy="478686"/>
            <a:chOff x="-1258994" y="2548462"/>
            <a:chExt cx="801794" cy="478686"/>
          </a:xfrm>
        </p:grpSpPr>
        <p:sp>
          <p:nvSpPr>
            <p:cNvPr id="53" name="Flowchart: Alternate Process 52"/>
            <p:cNvSpPr/>
            <p:nvPr/>
          </p:nvSpPr>
          <p:spPr bwMode="auto">
            <a:xfrm>
              <a:off x="-1258994" y="2548462"/>
              <a:ext cx="801794" cy="478686"/>
            </a:xfrm>
            <a:prstGeom prst="flowChartAlternateProcess">
              <a:avLst/>
            </a:prstGeom>
            <a:solidFill>
              <a:srgbClr val="003300">
                <a:alpha val="50000"/>
              </a:srgbClr>
            </a:solidFill>
            <a:ln w="28575" cap="flat" cmpd="sng" algn="ctr">
              <a:solidFill>
                <a:srgbClr val="0033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-1178260" y="2658074"/>
              <a:ext cx="6286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BYOD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311178" y="2121749"/>
            <a:ext cx="801794" cy="478686"/>
            <a:chOff x="-2049951" y="5402718"/>
            <a:chExt cx="801794" cy="478686"/>
          </a:xfrm>
        </p:grpSpPr>
        <p:sp>
          <p:nvSpPr>
            <p:cNvPr id="56" name="Flowchart: Alternate Process 55"/>
            <p:cNvSpPr/>
            <p:nvPr/>
          </p:nvSpPr>
          <p:spPr bwMode="auto">
            <a:xfrm>
              <a:off x="-2049951" y="5402718"/>
              <a:ext cx="801794" cy="478686"/>
            </a:xfrm>
            <a:prstGeom prst="flowChartAlternateProcess">
              <a:avLst/>
            </a:prstGeom>
            <a:solidFill>
              <a:srgbClr val="FF6600">
                <a:alpha val="61000"/>
              </a:srgbClr>
            </a:solidFill>
            <a:ln w="28575" cap="flat" cmpd="sng" algn="ctr">
              <a:solidFill>
                <a:srgbClr val="FF66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-1896017" y="5490053"/>
              <a:ext cx="5004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ZBR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 rot="941856">
            <a:off x="4299439" y="2540220"/>
            <a:ext cx="801794" cy="478686"/>
            <a:chOff x="-2049951" y="5402718"/>
            <a:chExt cx="801794" cy="478686"/>
          </a:xfrm>
        </p:grpSpPr>
        <p:sp>
          <p:nvSpPr>
            <p:cNvPr id="61" name="Flowchart: Alternate Process 60"/>
            <p:cNvSpPr/>
            <p:nvPr/>
          </p:nvSpPr>
          <p:spPr bwMode="auto">
            <a:xfrm>
              <a:off x="-2049951" y="5402718"/>
              <a:ext cx="801794" cy="478686"/>
            </a:xfrm>
            <a:prstGeom prst="flowChartAlternateProcess">
              <a:avLst/>
            </a:prstGeom>
            <a:solidFill>
              <a:srgbClr val="FF6600">
                <a:alpha val="61000"/>
              </a:srgbClr>
            </a:solidFill>
            <a:ln w="28575" cap="flat" cmpd="sng" algn="ctr">
              <a:solidFill>
                <a:srgbClr val="FF66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-1896017" y="5490053"/>
              <a:ext cx="5854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CTCs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 rot="19975800">
            <a:off x="2149896" y="2331969"/>
            <a:ext cx="1240029" cy="478686"/>
            <a:chOff x="-2049951" y="5402718"/>
            <a:chExt cx="947605" cy="478686"/>
          </a:xfrm>
        </p:grpSpPr>
        <p:sp>
          <p:nvSpPr>
            <p:cNvPr id="64" name="Flowchart: Alternate Process 63"/>
            <p:cNvSpPr/>
            <p:nvPr/>
          </p:nvSpPr>
          <p:spPr bwMode="auto">
            <a:xfrm>
              <a:off x="-2049951" y="5402718"/>
              <a:ext cx="801794" cy="478686"/>
            </a:xfrm>
            <a:prstGeom prst="flowChartAlternateProcess">
              <a:avLst/>
            </a:prstGeom>
            <a:solidFill>
              <a:srgbClr val="FF6600">
                <a:alpha val="61000"/>
              </a:srgbClr>
            </a:solidFill>
            <a:ln w="28575" cap="flat" cmpd="sng" algn="ctr">
              <a:solidFill>
                <a:srgbClr val="FF66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-1987525" y="5490053"/>
              <a:ext cx="8851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06xx Mod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2996081" y="2752780"/>
            <a:ext cx="1655392" cy="478686"/>
            <a:chOff x="-2049951" y="5402718"/>
            <a:chExt cx="1125282" cy="478686"/>
          </a:xfrm>
        </p:grpSpPr>
        <p:sp>
          <p:nvSpPr>
            <p:cNvPr id="67" name="Flowchart: Alternate Process 66"/>
            <p:cNvSpPr/>
            <p:nvPr/>
          </p:nvSpPr>
          <p:spPr bwMode="auto">
            <a:xfrm>
              <a:off x="-2049951" y="5402718"/>
              <a:ext cx="801794" cy="478686"/>
            </a:xfrm>
            <a:prstGeom prst="flowChartAlternateProcess">
              <a:avLst/>
            </a:prstGeom>
            <a:solidFill>
              <a:srgbClr val="FF6600">
                <a:alpha val="61000"/>
              </a:srgbClr>
            </a:solidFill>
            <a:ln w="28575" cap="flat" cmpd="sng" algn="ctr">
              <a:solidFill>
                <a:srgbClr val="FF66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-2007017" y="5490053"/>
              <a:ext cx="10823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WF Strategy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025686" y="4020079"/>
            <a:ext cx="630321" cy="478686"/>
            <a:chOff x="-1258994" y="2548462"/>
            <a:chExt cx="801794" cy="478686"/>
          </a:xfrm>
        </p:grpSpPr>
        <p:sp>
          <p:nvSpPr>
            <p:cNvPr id="70" name="Flowchart: Alternate Process 69"/>
            <p:cNvSpPr/>
            <p:nvPr/>
          </p:nvSpPr>
          <p:spPr bwMode="auto">
            <a:xfrm>
              <a:off x="-1258994" y="2548462"/>
              <a:ext cx="801794" cy="478686"/>
            </a:xfrm>
            <a:prstGeom prst="flowChartAlternateProcess">
              <a:avLst/>
            </a:prstGeom>
            <a:solidFill>
              <a:srgbClr val="003300">
                <a:alpha val="50000"/>
              </a:srgbClr>
            </a:solidFill>
            <a:ln w="28575" cap="flat" cmpd="sng" algn="ctr">
              <a:solidFill>
                <a:srgbClr val="0033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-1235992" y="2658074"/>
              <a:ext cx="4119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IPNS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3096456" y="4564608"/>
            <a:ext cx="1576380" cy="478686"/>
            <a:chOff x="-1273637" y="2548462"/>
            <a:chExt cx="1135247" cy="478686"/>
          </a:xfrm>
        </p:grpSpPr>
        <p:sp>
          <p:nvSpPr>
            <p:cNvPr id="73" name="Flowchart: Alternate Process 72"/>
            <p:cNvSpPr/>
            <p:nvPr/>
          </p:nvSpPr>
          <p:spPr bwMode="auto">
            <a:xfrm>
              <a:off x="-1258994" y="2548462"/>
              <a:ext cx="801794" cy="478686"/>
            </a:xfrm>
            <a:prstGeom prst="flowChartAlternateProcess">
              <a:avLst/>
            </a:prstGeom>
            <a:solidFill>
              <a:srgbClr val="003300">
                <a:alpha val="50000"/>
              </a:srgbClr>
            </a:solidFill>
            <a:ln w="28575" cap="flat" cmpd="sng" algn="ctr">
              <a:solidFill>
                <a:srgbClr val="0033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-1273637" y="2658074"/>
              <a:ext cx="11352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Code-a-Thon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 rot="1221844">
            <a:off x="3737895" y="3880856"/>
            <a:ext cx="806020" cy="478686"/>
            <a:chOff x="-1263220" y="2548462"/>
            <a:chExt cx="806020" cy="478686"/>
          </a:xfrm>
        </p:grpSpPr>
        <p:sp>
          <p:nvSpPr>
            <p:cNvPr id="76" name="Flowchart: Alternate Process 75"/>
            <p:cNvSpPr/>
            <p:nvPr/>
          </p:nvSpPr>
          <p:spPr bwMode="auto">
            <a:xfrm>
              <a:off x="-1258994" y="2548462"/>
              <a:ext cx="801794" cy="478686"/>
            </a:xfrm>
            <a:prstGeom prst="flowChartAlternateProcess">
              <a:avLst/>
            </a:prstGeom>
            <a:solidFill>
              <a:srgbClr val="003300">
                <a:alpha val="50000"/>
              </a:srgbClr>
            </a:solidFill>
            <a:ln w="28575" cap="flat" cmpd="sng" algn="ctr">
              <a:solidFill>
                <a:srgbClr val="0033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-1263220" y="2658074"/>
              <a:ext cx="7986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D-MCEN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 rot="20591419">
            <a:off x="3828993" y="5043236"/>
            <a:ext cx="833883" cy="478686"/>
            <a:chOff x="-1281618" y="2548462"/>
            <a:chExt cx="833883" cy="478686"/>
          </a:xfrm>
        </p:grpSpPr>
        <p:sp>
          <p:nvSpPr>
            <p:cNvPr id="79" name="Flowchart: Alternate Process 78"/>
            <p:cNvSpPr/>
            <p:nvPr/>
          </p:nvSpPr>
          <p:spPr bwMode="auto">
            <a:xfrm>
              <a:off x="-1258994" y="2548462"/>
              <a:ext cx="801794" cy="478686"/>
            </a:xfrm>
            <a:prstGeom prst="flowChartAlternateProcess">
              <a:avLst/>
            </a:prstGeom>
            <a:solidFill>
              <a:srgbClr val="003300">
                <a:alpha val="50000"/>
              </a:srgbClr>
            </a:solidFill>
            <a:ln w="28575" cap="flat" cmpd="sng" algn="ctr">
              <a:solidFill>
                <a:srgbClr val="0033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-1281618" y="2658075"/>
              <a:ext cx="8338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Domains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4707023" y="3248224"/>
            <a:ext cx="801794" cy="478686"/>
            <a:chOff x="-1258994" y="2548462"/>
            <a:chExt cx="801794" cy="478686"/>
          </a:xfrm>
        </p:grpSpPr>
        <p:sp>
          <p:nvSpPr>
            <p:cNvPr id="82" name="Flowchart: Alternate Process 81"/>
            <p:cNvSpPr/>
            <p:nvPr/>
          </p:nvSpPr>
          <p:spPr bwMode="auto">
            <a:xfrm>
              <a:off x="-1258994" y="2548462"/>
              <a:ext cx="801794" cy="478686"/>
            </a:xfrm>
            <a:prstGeom prst="flowChartAlternateProcess">
              <a:avLst/>
            </a:prstGeom>
            <a:solidFill>
              <a:srgbClr val="00B0F0">
                <a:alpha val="50000"/>
              </a:srgbClr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-1208790" y="2658074"/>
              <a:ext cx="7489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ITPRAS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 rot="1253450">
            <a:off x="4457096" y="4359066"/>
            <a:ext cx="801794" cy="478686"/>
            <a:chOff x="-1258994" y="2548462"/>
            <a:chExt cx="801794" cy="478686"/>
          </a:xfrm>
        </p:grpSpPr>
        <p:sp>
          <p:nvSpPr>
            <p:cNvPr id="85" name="Flowchart: Alternate Process 84"/>
            <p:cNvSpPr/>
            <p:nvPr/>
          </p:nvSpPr>
          <p:spPr bwMode="auto">
            <a:xfrm>
              <a:off x="-1258994" y="2548462"/>
              <a:ext cx="801794" cy="478686"/>
            </a:xfrm>
            <a:prstGeom prst="flowChartAlternateProcess">
              <a:avLst/>
            </a:prstGeom>
            <a:solidFill>
              <a:srgbClr val="00B0F0">
                <a:alpha val="50000"/>
              </a:srgbClr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-1121702" y="2658074"/>
              <a:ext cx="5453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ITSG</a:t>
              </a: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4635020" y="3800396"/>
            <a:ext cx="801794" cy="478686"/>
            <a:chOff x="-1258994" y="2548462"/>
            <a:chExt cx="801794" cy="478686"/>
          </a:xfrm>
        </p:grpSpPr>
        <p:sp>
          <p:nvSpPr>
            <p:cNvPr id="88" name="Flowchart: Alternate Process 87"/>
            <p:cNvSpPr/>
            <p:nvPr/>
          </p:nvSpPr>
          <p:spPr bwMode="auto">
            <a:xfrm>
              <a:off x="-1258994" y="2548462"/>
              <a:ext cx="801794" cy="478686"/>
            </a:xfrm>
            <a:prstGeom prst="flowChartAlternateProcess">
              <a:avLst/>
            </a:prstGeom>
            <a:solidFill>
              <a:srgbClr val="00B0F0">
                <a:alpha val="50000"/>
              </a:srgbClr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-1208790" y="2658074"/>
              <a:ext cx="7136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PPB&amp;E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 rot="850037">
            <a:off x="3837850" y="3340599"/>
            <a:ext cx="801794" cy="478686"/>
            <a:chOff x="-1258994" y="2548462"/>
            <a:chExt cx="801794" cy="478686"/>
          </a:xfrm>
        </p:grpSpPr>
        <p:sp>
          <p:nvSpPr>
            <p:cNvPr id="91" name="Flowchart: Alternate Process 90"/>
            <p:cNvSpPr/>
            <p:nvPr/>
          </p:nvSpPr>
          <p:spPr bwMode="auto">
            <a:xfrm>
              <a:off x="-1258994" y="2548462"/>
              <a:ext cx="801794" cy="478686"/>
            </a:xfrm>
            <a:prstGeom prst="flowChartAlternateProcess">
              <a:avLst/>
            </a:prstGeom>
            <a:solidFill>
              <a:srgbClr val="00B0F0">
                <a:alpha val="50000"/>
              </a:srgbClr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-1168188" y="2658074"/>
              <a:ext cx="6383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Policy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2750964" y="3410577"/>
            <a:ext cx="1058327" cy="478686"/>
            <a:chOff x="-1258994" y="2548462"/>
            <a:chExt cx="801794" cy="478686"/>
          </a:xfrm>
        </p:grpSpPr>
        <p:sp>
          <p:nvSpPr>
            <p:cNvPr id="94" name="Flowchart: Alternate Process 93"/>
            <p:cNvSpPr/>
            <p:nvPr/>
          </p:nvSpPr>
          <p:spPr bwMode="auto">
            <a:xfrm>
              <a:off x="-1258994" y="2548462"/>
              <a:ext cx="801794" cy="478686"/>
            </a:xfrm>
            <a:prstGeom prst="flowChartAlternateProcess">
              <a:avLst/>
            </a:prstGeom>
            <a:solidFill>
              <a:srgbClr val="003300">
                <a:alpha val="50000"/>
              </a:srgbClr>
            </a:solidFill>
            <a:ln w="28575" cap="flat" cmpd="sng" algn="ctr">
              <a:solidFill>
                <a:srgbClr val="0033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-1112280" y="2658074"/>
              <a:ext cx="4714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Cloud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3766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96850" y="-44970"/>
            <a:ext cx="7270750" cy="838200"/>
          </a:xfrm>
        </p:spPr>
        <p:txBody>
          <a:bodyPr/>
          <a:lstStyle/>
          <a:p>
            <a:r>
              <a:rPr lang="en-US" dirty="0"/>
              <a:t>QUESTIONS… </a:t>
            </a:r>
          </a:p>
        </p:txBody>
      </p:sp>
      <p:pic>
        <p:nvPicPr>
          <p:cNvPr id="1027" name="Picture 3" descr="C:\Users\dale.webster\AppData\Local\Microsoft\Windows\Temporary Internet Files\Content.Outlook\8BA1K485\Blank Cover.201611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143000"/>
            <a:ext cx="4191000" cy="542181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883004"/>
      </p:ext>
    </p:extLst>
  </p:cSld>
  <p:clrMapOvr>
    <a:masterClrMapping/>
  </p:clrMapOvr>
</p:sld>
</file>

<file path=ppt/theme/theme1.xml><?xml version="1.0" encoding="utf-8"?>
<a:theme xmlns:a="http://schemas.openxmlformats.org/drawingml/2006/main" name="JIE_101_Brief_v.09_10_Oct_2012">
  <a:themeElements>
    <a:clrScheme name="1 Blue Spot Color 8">
      <a:dk1>
        <a:srgbClr val="000000"/>
      </a:dk1>
      <a:lt1>
        <a:srgbClr val="FFFFFF"/>
      </a:lt1>
      <a:dk2>
        <a:srgbClr val="B69404"/>
      </a:dk2>
      <a:lt2>
        <a:srgbClr val="C0C0C0"/>
      </a:lt2>
      <a:accent1>
        <a:srgbClr val="0000FF"/>
      </a:accent1>
      <a:accent2>
        <a:srgbClr val="E2E1C0"/>
      </a:accent2>
      <a:accent3>
        <a:srgbClr val="FFFFFF"/>
      </a:accent3>
      <a:accent4>
        <a:srgbClr val="000000"/>
      </a:accent4>
      <a:accent5>
        <a:srgbClr val="AAAAFF"/>
      </a:accent5>
      <a:accent6>
        <a:srgbClr val="CDCCAE"/>
      </a:accent6>
      <a:hlink>
        <a:srgbClr val="3D97AF"/>
      </a:hlink>
      <a:folHlink>
        <a:srgbClr val="B72C00"/>
      </a:folHlink>
    </a:clrScheme>
    <a:fontScheme name="1 Blue Spot Colo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808080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808080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 Blue Spot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 Blue Spot Colo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 Blue Spot Colo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 Blue Spot Colo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 Blue Spot Colo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 Blue Spot Colo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 Blue Spot Colo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 Blue Spot Color 8">
        <a:dk1>
          <a:srgbClr val="000000"/>
        </a:dk1>
        <a:lt1>
          <a:srgbClr val="FFFFFF"/>
        </a:lt1>
        <a:dk2>
          <a:srgbClr val="B69404"/>
        </a:dk2>
        <a:lt2>
          <a:srgbClr val="C0C0C0"/>
        </a:lt2>
        <a:accent1>
          <a:srgbClr val="0000FF"/>
        </a:accent1>
        <a:accent2>
          <a:srgbClr val="E2E1C0"/>
        </a:accent2>
        <a:accent3>
          <a:srgbClr val="FFFFFF"/>
        </a:accent3>
        <a:accent4>
          <a:srgbClr val="000000"/>
        </a:accent4>
        <a:accent5>
          <a:srgbClr val="AAAAFF"/>
        </a:accent5>
        <a:accent6>
          <a:srgbClr val="CDCCAE"/>
        </a:accent6>
        <a:hlink>
          <a:srgbClr val="3D97AF"/>
        </a:hlink>
        <a:folHlink>
          <a:srgbClr val="B72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140</Words>
  <Application>Microsoft Office PowerPoint</Application>
  <PresentationFormat>On-screen Show (4:3)</PresentationFormat>
  <Paragraphs>55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굴림</vt:lpstr>
      <vt:lpstr>Webdings</vt:lpstr>
      <vt:lpstr>Wingdings</vt:lpstr>
      <vt:lpstr>JIE_101_Brief_v.09_10_Oct_2012</vt:lpstr>
      <vt:lpstr>BGen Crall Director C4</vt:lpstr>
      <vt:lpstr>HAPPY BIRTHDAY MARINES </vt:lpstr>
      <vt:lpstr>MARINE CORPS TODAY </vt:lpstr>
      <vt:lpstr>C4 OAG Highlights </vt:lpstr>
      <vt:lpstr>ON MY PLATE… </vt:lpstr>
      <vt:lpstr>QUESTIONS… </vt:lpstr>
    </vt:vector>
  </TitlesOfParts>
  <Company>NMCI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Seamless MCEN</dc:title>
  <dc:creator>Webster Maj Dale H</dc:creator>
  <cp:lastModifiedBy>Rich Leino</cp:lastModifiedBy>
  <cp:revision>20</cp:revision>
  <dcterms:created xsi:type="dcterms:W3CDTF">2015-11-23T18:06:29Z</dcterms:created>
  <dcterms:modified xsi:type="dcterms:W3CDTF">2016-11-04T20:06:07Z</dcterms:modified>
</cp:coreProperties>
</file>