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sldIdLst>
    <p:sldId id="257" r:id="rId2"/>
    <p:sldId id="258" r:id="rId3"/>
    <p:sldId id="282" r:id="rId4"/>
    <p:sldId id="273" r:id="rId5"/>
    <p:sldId id="277" r:id="rId6"/>
    <p:sldId id="281" r:id="rId7"/>
    <p:sldId id="269" r:id="rId8"/>
    <p:sldId id="268" r:id="rId9"/>
    <p:sldId id="279" r:id="rId10"/>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4660"/>
  </p:normalViewPr>
  <p:slideViewPr>
    <p:cSldViewPr>
      <p:cViewPr varScale="1">
        <p:scale>
          <a:sx n="76" d="100"/>
          <a:sy n="76" d="100"/>
        </p:scale>
        <p:origin x="-1020" y="-8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2" cy="468154"/>
          </a:xfrm>
          <a:prstGeom prst="rect">
            <a:avLst/>
          </a:prstGeom>
        </p:spPr>
        <p:txBody>
          <a:bodyPr vert="horz" lIns="93940" tIns="46970" rIns="93940" bIns="46970" rtlCol="0"/>
          <a:lstStyle>
            <a:lvl1pPr algn="l">
              <a:defRPr sz="1200"/>
            </a:lvl1pPr>
          </a:lstStyle>
          <a:p>
            <a:endParaRPr lang="en-US" dirty="0"/>
          </a:p>
        </p:txBody>
      </p:sp>
      <p:sp>
        <p:nvSpPr>
          <p:cNvPr id="3" name="Date Placeholder 2"/>
          <p:cNvSpPr>
            <a:spLocks noGrp="1"/>
          </p:cNvSpPr>
          <p:nvPr>
            <p:ph type="dt" idx="1"/>
          </p:nvPr>
        </p:nvSpPr>
        <p:spPr>
          <a:xfrm>
            <a:off x="4008706" y="0"/>
            <a:ext cx="3066732" cy="468154"/>
          </a:xfrm>
          <a:prstGeom prst="rect">
            <a:avLst/>
          </a:prstGeom>
        </p:spPr>
        <p:txBody>
          <a:bodyPr vert="horz" lIns="93940" tIns="46970" rIns="93940" bIns="46970" rtlCol="0"/>
          <a:lstStyle>
            <a:lvl1pPr algn="r">
              <a:defRPr sz="1200"/>
            </a:lvl1pPr>
          </a:lstStyle>
          <a:p>
            <a:fld id="{4C7B73E0-CAA4-4535-BF4A-97A547025DAF}" type="datetimeFigureOut">
              <a:rPr lang="en-US" smtClean="0"/>
              <a:t>4/19/2016</a:t>
            </a:fld>
            <a:endParaRPr lang="en-US" dirty="0"/>
          </a:p>
        </p:txBody>
      </p:sp>
      <p:sp>
        <p:nvSpPr>
          <p:cNvPr id="4" name="Slide Image Placeholder 3"/>
          <p:cNvSpPr>
            <a:spLocks noGrp="1" noRot="1" noChangeAspect="1"/>
          </p:cNvSpPr>
          <p:nvPr>
            <p:ph type="sldImg" idx="2"/>
          </p:nvPr>
        </p:nvSpPr>
        <p:spPr>
          <a:xfrm>
            <a:off x="1198563" y="703263"/>
            <a:ext cx="4679950" cy="3509962"/>
          </a:xfrm>
          <a:prstGeom prst="rect">
            <a:avLst/>
          </a:prstGeom>
          <a:noFill/>
          <a:ln w="12700">
            <a:solidFill>
              <a:prstClr val="black"/>
            </a:solidFill>
          </a:ln>
        </p:spPr>
        <p:txBody>
          <a:bodyPr vert="horz" lIns="93940" tIns="46970" rIns="93940" bIns="46970" rtlCol="0" anchor="ctr"/>
          <a:lstStyle/>
          <a:p>
            <a:endParaRPr lang="en-US" dirty="0"/>
          </a:p>
        </p:txBody>
      </p:sp>
      <p:sp>
        <p:nvSpPr>
          <p:cNvPr id="5" name="Notes Placeholder 4"/>
          <p:cNvSpPr>
            <a:spLocks noGrp="1"/>
          </p:cNvSpPr>
          <p:nvPr>
            <p:ph type="body" sz="quarter" idx="3"/>
          </p:nvPr>
        </p:nvSpPr>
        <p:spPr>
          <a:xfrm>
            <a:off x="707708" y="4447462"/>
            <a:ext cx="5661660" cy="4213384"/>
          </a:xfrm>
          <a:prstGeom prst="rect">
            <a:avLst/>
          </a:prstGeom>
        </p:spPr>
        <p:txBody>
          <a:bodyPr vert="horz" lIns="93940" tIns="46970" rIns="93940" bIns="4697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93296"/>
            <a:ext cx="3066732" cy="468154"/>
          </a:xfrm>
          <a:prstGeom prst="rect">
            <a:avLst/>
          </a:prstGeom>
        </p:spPr>
        <p:txBody>
          <a:bodyPr vert="horz" lIns="93940" tIns="46970" rIns="93940" bIns="4697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6" y="8893296"/>
            <a:ext cx="3066732" cy="468154"/>
          </a:xfrm>
          <a:prstGeom prst="rect">
            <a:avLst/>
          </a:prstGeom>
        </p:spPr>
        <p:txBody>
          <a:bodyPr vert="horz" lIns="93940" tIns="46970" rIns="93940" bIns="46970" rtlCol="0" anchor="b"/>
          <a:lstStyle>
            <a:lvl1pPr algn="r">
              <a:defRPr sz="1200"/>
            </a:lvl1pPr>
          </a:lstStyle>
          <a:p>
            <a:fld id="{02F3DF75-DFDA-4BC6-9257-83907772F3D7}" type="slidenum">
              <a:rPr lang="en-US" smtClean="0"/>
              <a:t>‹#›</a:t>
            </a:fld>
            <a:endParaRPr lang="en-US" dirty="0"/>
          </a:p>
        </p:txBody>
      </p:sp>
    </p:spTree>
    <p:extLst>
      <p:ext uri="{BB962C8B-B14F-4D97-AF65-F5344CB8AC3E}">
        <p14:creationId xmlns:p14="http://schemas.microsoft.com/office/powerpoint/2010/main" val="2306193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ヒラギノ角ゴ Pro W3" pitchFamily="1" charset="-128"/>
              </a:defRPr>
            </a:lvl1pPr>
            <a:lvl2pPr marL="761913" indent="-292306">
              <a:defRPr sz="2400">
                <a:solidFill>
                  <a:schemeClr val="tx1"/>
                </a:solidFill>
                <a:latin typeface="Arial" charset="0"/>
                <a:ea typeface="ヒラギノ角ゴ Pro W3" pitchFamily="1" charset="-128"/>
              </a:defRPr>
            </a:lvl2pPr>
            <a:lvl3pPr marL="1174016" indent="-234804">
              <a:defRPr sz="2400">
                <a:solidFill>
                  <a:schemeClr val="tx1"/>
                </a:solidFill>
                <a:latin typeface="Arial" charset="0"/>
                <a:ea typeface="ヒラギノ角ゴ Pro W3" pitchFamily="1" charset="-128"/>
              </a:defRPr>
            </a:lvl3pPr>
            <a:lvl4pPr marL="1643622" indent="-234804">
              <a:defRPr sz="2400">
                <a:solidFill>
                  <a:schemeClr val="tx1"/>
                </a:solidFill>
                <a:latin typeface="Arial" charset="0"/>
                <a:ea typeface="ヒラギノ角ゴ Pro W3" pitchFamily="1" charset="-128"/>
              </a:defRPr>
            </a:lvl4pPr>
            <a:lvl5pPr marL="2113228" indent="-234804">
              <a:defRPr sz="2400">
                <a:solidFill>
                  <a:schemeClr val="tx1"/>
                </a:solidFill>
                <a:latin typeface="Arial" charset="0"/>
                <a:ea typeface="ヒラギノ角ゴ Pro W3" pitchFamily="1" charset="-128"/>
              </a:defRPr>
            </a:lvl5pPr>
            <a:lvl6pPr marL="2573249" indent="-234804" eaLnBrk="0" fontAlgn="base" hangingPunct="0">
              <a:spcBef>
                <a:spcPct val="0"/>
              </a:spcBef>
              <a:spcAft>
                <a:spcPct val="0"/>
              </a:spcAft>
              <a:defRPr sz="2400">
                <a:solidFill>
                  <a:schemeClr val="tx1"/>
                </a:solidFill>
                <a:latin typeface="Arial" charset="0"/>
                <a:ea typeface="ヒラギノ角ゴ Pro W3" pitchFamily="1" charset="-128"/>
              </a:defRPr>
            </a:lvl6pPr>
            <a:lvl7pPr marL="3033272" indent="-234804" eaLnBrk="0" fontAlgn="base" hangingPunct="0">
              <a:spcBef>
                <a:spcPct val="0"/>
              </a:spcBef>
              <a:spcAft>
                <a:spcPct val="0"/>
              </a:spcAft>
              <a:defRPr sz="2400">
                <a:solidFill>
                  <a:schemeClr val="tx1"/>
                </a:solidFill>
                <a:latin typeface="Arial" charset="0"/>
                <a:ea typeface="ヒラギノ角ゴ Pro W3" pitchFamily="1" charset="-128"/>
              </a:defRPr>
            </a:lvl7pPr>
            <a:lvl8pPr marL="3493295" indent="-234804" eaLnBrk="0" fontAlgn="base" hangingPunct="0">
              <a:spcBef>
                <a:spcPct val="0"/>
              </a:spcBef>
              <a:spcAft>
                <a:spcPct val="0"/>
              </a:spcAft>
              <a:defRPr sz="2400">
                <a:solidFill>
                  <a:schemeClr val="tx1"/>
                </a:solidFill>
                <a:latin typeface="Arial" charset="0"/>
                <a:ea typeface="ヒラギノ角ゴ Pro W3" pitchFamily="1" charset="-128"/>
              </a:defRPr>
            </a:lvl8pPr>
            <a:lvl9pPr marL="3953316" indent="-234804" eaLnBrk="0" fontAlgn="base" hangingPunct="0">
              <a:spcBef>
                <a:spcPct val="0"/>
              </a:spcBef>
              <a:spcAft>
                <a:spcPct val="0"/>
              </a:spcAft>
              <a:defRPr sz="2400">
                <a:solidFill>
                  <a:schemeClr val="tx1"/>
                </a:solidFill>
                <a:latin typeface="Arial" charset="0"/>
                <a:ea typeface="ヒラギノ角ゴ Pro W3" pitchFamily="1" charset="-128"/>
              </a:defRPr>
            </a:lvl9pPr>
          </a:lstStyle>
          <a:p>
            <a:fld id="{9BFEC218-1CF6-443B-8CCF-13959E26DEDC}" type="slidenum">
              <a:rPr lang="en-US" altLang="en-US" sz="1200"/>
              <a:pPr/>
              <a:t>1</a:t>
            </a:fld>
            <a:endParaRPr lang="en-US"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F3DF75-DFDA-4BC6-9257-83907772F3D7}" type="slidenum">
              <a:rPr lang="en-US" smtClean="0"/>
              <a:t>5</a:t>
            </a:fld>
            <a:endParaRPr lang="en-US" dirty="0"/>
          </a:p>
        </p:txBody>
      </p:sp>
    </p:spTree>
    <p:extLst>
      <p:ext uri="{BB962C8B-B14F-4D97-AF65-F5344CB8AC3E}">
        <p14:creationId xmlns:p14="http://schemas.microsoft.com/office/powerpoint/2010/main" val="3614832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F3DF75-DFDA-4BC6-9257-83907772F3D7}" type="slidenum">
              <a:rPr lang="en-US" smtClean="0"/>
              <a:t>7</a:t>
            </a:fld>
            <a:endParaRPr lang="en-US" dirty="0"/>
          </a:p>
        </p:txBody>
      </p:sp>
    </p:spTree>
    <p:extLst>
      <p:ext uri="{BB962C8B-B14F-4D97-AF65-F5344CB8AC3E}">
        <p14:creationId xmlns:p14="http://schemas.microsoft.com/office/powerpoint/2010/main" val="2130366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85A53A34-C92D-4739-B023-7521AE6557DB}" type="datetime1">
              <a:rPr lang="en-US" smtClean="0"/>
              <a:t>4/19/2016</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6DBF9914-2E5C-4203-A243-FD33C10BAB04}" type="slidenum">
              <a:rPr lang="en-US" smtClean="0"/>
              <a:t>‹#›</a:t>
            </a:fld>
            <a:endParaRPr lang="en-US" dirty="0"/>
          </a:p>
        </p:txBody>
      </p:sp>
    </p:spTree>
    <p:extLst>
      <p:ext uri="{BB962C8B-B14F-4D97-AF65-F5344CB8AC3E}">
        <p14:creationId xmlns:p14="http://schemas.microsoft.com/office/powerpoint/2010/main" val="65554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3D8F30FD-21C6-47B1-939E-FE42DBCE0B31}" type="datetime1">
              <a:rPr lang="en-US" smtClean="0"/>
              <a:t>4/19/2016</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6DBF9914-2E5C-4203-A243-FD33C10BAB04}" type="slidenum">
              <a:rPr lang="en-US" smtClean="0"/>
              <a:t>‹#›</a:t>
            </a:fld>
            <a:endParaRPr lang="en-US" dirty="0"/>
          </a:p>
        </p:txBody>
      </p:sp>
    </p:spTree>
    <p:extLst>
      <p:ext uri="{BB962C8B-B14F-4D97-AF65-F5344CB8AC3E}">
        <p14:creationId xmlns:p14="http://schemas.microsoft.com/office/powerpoint/2010/main" val="836071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A2D7F1C2-843D-4E80-B32B-2B219F0ABDF3}" type="datetime1">
              <a:rPr lang="en-US" smtClean="0"/>
              <a:t>4/19/2016</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6DBF9914-2E5C-4203-A243-FD33C10BAB04}" type="slidenum">
              <a:rPr lang="en-US" smtClean="0"/>
              <a:t>‹#›</a:t>
            </a:fld>
            <a:endParaRPr lang="en-US" dirty="0"/>
          </a:p>
        </p:txBody>
      </p:sp>
    </p:spTree>
    <p:extLst>
      <p:ext uri="{BB962C8B-B14F-4D97-AF65-F5344CB8AC3E}">
        <p14:creationId xmlns:p14="http://schemas.microsoft.com/office/powerpoint/2010/main" val="3416216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r>
              <a:rPr lang="en-US" noProof="0" dirty="0" smtClean="0"/>
              <a:t>Click icon to add table</a:t>
            </a:r>
            <a:endParaRPr lang="en-US" noProof="0" dirty="0"/>
          </a:p>
        </p:txBody>
      </p:sp>
      <p:sp>
        <p:nvSpPr>
          <p:cNvPr id="4" name="Rectangle 4"/>
          <p:cNvSpPr>
            <a:spLocks noGrp="1" noChangeArrowheads="1"/>
          </p:cNvSpPr>
          <p:nvPr>
            <p:ph type="dt" sz="half" idx="10"/>
          </p:nvPr>
        </p:nvSpPr>
        <p:spPr>
          <a:ln/>
        </p:spPr>
        <p:txBody>
          <a:bodyPr/>
          <a:lstStyle>
            <a:lvl1pPr>
              <a:defRPr/>
            </a:lvl1pPr>
          </a:lstStyle>
          <a:p>
            <a:fld id="{5B5605BB-2BF7-4DA1-9841-A0801AEC3D79}" type="datetime1">
              <a:rPr lang="en-US" smtClean="0"/>
              <a:t>4/19/2016</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6DBF9914-2E5C-4203-A243-FD33C10BAB04}" type="slidenum">
              <a:rPr lang="en-US" smtClean="0"/>
              <a:t>‹#›</a:t>
            </a:fld>
            <a:endParaRPr lang="en-US" dirty="0"/>
          </a:p>
        </p:txBody>
      </p:sp>
    </p:spTree>
    <p:extLst>
      <p:ext uri="{BB962C8B-B14F-4D97-AF65-F5344CB8AC3E}">
        <p14:creationId xmlns:p14="http://schemas.microsoft.com/office/powerpoint/2010/main" val="1238658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66B8CA14-2445-4A96-80E8-E7ECB4DFC17B}" type="datetime1">
              <a:rPr lang="en-US" smtClean="0"/>
              <a:t>4/19/2016</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6DBF9914-2E5C-4203-A243-FD33C10BAB04}" type="slidenum">
              <a:rPr lang="en-US" smtClean="0"/>
              <a:t>‹#›</a:t>
            </a:fld>
            <a:endParaRPr lang="en-US" dirty="0"/>
          </a:p>
        </p:txBody>
      </p:sp>
    </p:spTree>
    <p:extLst>
      <p:ext uri="{BB962C8B-B14F-4D97-AF65-F5344CB8AC3E}">
        <p14:creationId xmlns:p14="http://schemas.microsoft.com/office/powerpoint/2010/main" val="2910953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0CC711D7-6D9F-4FA6-BCC7-782C271B7744}" type="datetime1">
              <a:rPr lang="en-US" smtClean="0"/>
              <a:t>4/19/2016</a:t>
            </a:fld>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6DBF9914-2E5C-4203-A243-FD33C10BAB04}" type="slidenum">
              <a:rPr lang="en-US" smtClean="0"/>
              <a:t>‹#›</a:t>
            </a:fld>
            <a:endParaRPr lang="en-US" dirty="0"/>
          </a:p>
        </p:txBody>
      </p:sp>
    </p:spTree>
    <p:extLst>
      <p:ext uri="{BB962C8B-B14F-4D97-AF65-F5344CB8AC3E}">
        <p14:creationId xmlns:p14="http://schemas.microsoft.com/office/powerpoint/2010/main" val="914847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A5769FDC-D0D7-4ABD-99BF-ABFD4A3CE0DF}" type="datetime1">
              <a:rPr lang="en-US" smtClean="0"/>
              <a:t>4/19/2016</a:t>
            </a:fld>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6DBF9914-2E5C-4203-A243-FD33C10BAB04}" type="slidenum">
              <a:rPr lang="en-US" smtClean="0"/>
              <a:t>‹#›</a:t>
            </a:fld>
            <a:endParaRPr lang="en-US" dirty="0"/>
          </a:p>
        </p:txBody>
      </p:sp>
    </p:spTree>
    <p:extLst>
      <p:ext uri="{BB962C8B-B14F-4D97-AF65-F5344CB8AC3E}">
        <p14:creationId xmlns:p14="http://schemas.microsoft.com/office/powerpoint/2010/main" val="1766486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2C454D71-7E08-445E-B903-AC52863C15DD}" type="datetime1">
              <a:rPr lang="en-US" smtClean="0"/>
              <a:t>4/19/2016</a:t>
            </a:fld>
            <a:endParaRPr lang="en-US" dirty="0"/>
          </a:p>
        </p:txBody>
      </p:sp>
      <p:sp>
        <p:nvSpPr>
          <p:cNvPr id="8" name="Rectangle 5"/>
          <p:cNvSpPr>
            <a:spLocks noGrp="1" noChangeArrowheads="1"/>
          </p:cNvSpPr>
          <p:nvPr>
            <p:ph type="ftr" sz="quarter" idx="11"/>
          </p:nvPr>
        </p:nvSpPr>
        <p:spPr>
          <a:ln/>
        </p:spPr>
        <p:txBody>
          <a:bodyPr/>
          <a:lstStyle>
            <a:lvl1pPr>
              <a:defRPr/>
            </a:lvl1pPr>
          </a:lstStyle>
          <a:p>
            <a:endParaRPr lang="en-US" dirty="0"/>
          </a:p>
        </p:txBody>
      </p:sp>
      <p:sp>
        <p:nvSpPr>
          <p:cNvPr id="9" name="Rectangle 6"/>
          <p:cNvSpPr>
            <a:spLocks noGrp="1" noChangeArrowheads="1"/>
          </p:cNvSpPr>
          <p:nvPr>
            <p:ph type="sldNum" sz="quarter" idx="12"/>
          </p:nvPr>
        </p:nvSpPr>
        <p:spPr>
          <a:ln/>
        </p:spPr>
        <p:txBody>
          <a:bodyPr/>
          <a:lstStyle>
            <a:lvl1pPr>
              <a:defRPr/>
            </a:lvl1pPr>
          </a:lstStyle>
          <a:p>
            <a:fld id="{6DBF9914-2E5C-4203-A243-FD33C10BAB04}" type="slidenum">
              <a:rPr lang="en-US" smtClean="0"/>
              <a:t>‹#›</a:t>
            </a:fld>
            <a:endParaRPr lang="en-US" dirty="0"/>
          </a:p>
        </p:txBody>
      </p:sp>
    </p:spTree>
    <p:extLst>
      <p:ext uri="{BB962C8B-B14F-4D97-AF65-F5344CB8AC3E}">
        <p14:creationId xmlns:p14="http://schemas.microsoft.com/office/powerpoint/2010/main" val="118808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BA725A95-4E8A-4CC3-98E2-EA0E860750CA}" type="datetime1">
              <a:rPr lang="en-US" smtClean="0"/>
              <a:t>4/19/2016</a:t>
            </a:fld>
            <a:endParaRPr lang="en-US" dirty="0"/>
          </a:p>
        </p:txBody>
      </p:sp>
      <p:sp>
        <p:nvSpPr>
          <p:cNvPr id="4" name="Rectangle 5"/>
          <p:cNvSpPr>
            <a:spLocks noGrp="1" noChangeArrowheads="1"/>
          </p:cNvSpPr>
          <p:nvPr>
            <p:ph type="ftr" sz="quarter" idx="11"/>
          </p:nvPr>
        </p:nvSpPr>
        <p:spPr>
          <a:ln/>
        </p:spPr>
        <p:txBody>
          <a:bodyPr/>
          <a:lstStyle>
            <a:lvl1pPr>
              <a:defRPr/>
            </a:lvl1pPr>
          </a:lstStyle>
          <a:p>
            <a:endParaRPr lang="en-US" dirty="0"/>
          </a:p>
        </p:txBody>
      </p:sp>
      <p:sp>
        <p:nvSpPr>
          <p:cNvPr id="5" name="Rectangle 6"/>
          <p:cNvSpPr>
            <a:spLocks noGrp="1" noChangeArrowheads="1"/>
          </p:cNvSpPr>
          <p:nvPr>
            <p:ph type="sldNum" sz="quarter" idx="12"/>
          </p:nvPr>
        </p:nvSpPr>
        <p:spPr>
          <a:ln/>
        </p:spPr>
        <p:txBody>
          <a:bodyPr/>
          <a:lstStyle>
            <a:lvl1pPr>
              <a:defRPr/>
            </a:lvl1pPr>
          </a:lstStyle>
          <a:p>
            <a:fld id="{6DBF9914-2E5C-4203-A243-FD33C10BAB04}" type="slidenum">
              <a:rPr lang="en-US" smtClean="0"/>
              <a:t>‹#›</a:t>
            </a:fld>
            <a:endParaRPr lang="en-US" dirty="0"/>
          </a:p>
        </p:txBody>
      </p:sp>
    </p:spTree>
    <p:extLst>
      <p:ext uri="{BB962C8B-B14F-4D97-AF65-F5344CB8AC3E}">
        <p14:creationId xmlns:p14="http://schemas.microsoft.com/office/powerpoint/2010/main" val="3445839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429037D6-BDF2-4B9B-8CD2-EBB5190F94FE}" type="datetime1">
              <a:rPr lang="en-US" smtClean="0"/>
              <a:t>4/19/2016</a:t>
            </a:fld>
            <a:endParaRPr lang="en-US" dirty="0"/>
          </a:p>
        </p:txBody>
      </p:sp>
      <p:sp>
        <p:nvSpPr>
          <p:cNvPr id="3" name="Rectangle 5"/>
          <p:cNvSpPr>
            <a:spLocks noGrp="1" noChangeArrowheads="1"/>
          </p:cNvSpPr>
          <p:nvPr>
            <p:ph type="ftr" sz="quarter" idx="11"/>
          </p:nvPr>
        </p:nvSpPr>
        <p:spPr>
          <a:ln/>
        </p:spPr>
        <p:txBody>
          <a:bodyPr/>
          <a:lstStyle>
            <a:lvl1pPr>
              <a:defRPr/>
            </a:lvl1pPr>
          </a:lstStyle>
          <a:p>
            <a:endParaRPr lang="en-US" dirty="0"/>
          </a:p>
        </p:txBody>
      </p:sp>
    </p:spTree>
    <p:extLst>
      <p:ext uri="{BB962C8B-B14F-4D97-AF65-F5344CB8AC3E}">
        <p14:creationId xmlns:p14="http://schemas.microsoft.com/office/powerpoint/2010/main" val="2260110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0007A9C-1A9A-40E4-A13B-EDD3A21E6BCD}" type="datetime1">
              <a:rPr lang="en-US" smtClean="0"/>
              <a:t>4/19/2016</a:t>
            </a:fld>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6DBF9914-2E5C-4203-A243-FD33C10BAB04}" type="slidenum">
              <a:rPr lang="en-US" smtClean="0"/>
              <a:t>‹#›</a:t>
            </a:fld>
            <a:endParaRPr lang="en-US" dirty="0"/>
          </a:p>
        </p:txBody>
      </p:sp>
    </p:spTree>
    <p:extLst>
      <p:ext uri="{BB962C8B-B14F-4D97-AF65-F5344CB8AC3E}">
        <p14:creationId xmlns:p14="http://schemas.microsoft.com/office/powerpoint/2010/main" val="838788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FBDBDD72-A942-416B-8D9E-A1D6254C3B79}" type="datetime1">
              <a:rPr lang="en-US" smtClean="0"/>
              <a:t>4/19/2016</a:t>
            </a:fld>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6DBF9914-2E5C-4203-A243-FD33C10BAB04}" type="slidenum">
              <a:rPr lang="en-US" smtClean="0"/>
              <a:t>‹#›</a:t>
            </a:fld>
            <a:endParaRPr lang="en-US" dirty="0"/>
          </a:p>
        </p:txBody>
      </p:sp>
    </p:spTree>
    <p:extLst>
      <p:ext uri="{BB962C8B-B14F-4D97-AF65-F5344CB8AC3E}">
        <p14:creationId xmlns:p14="http://schemas.microsoft.com/office/powerpoint/2010/main" val="2441754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Arial" charset="0"/>
              </a:defRPr>
            </a:lvl1pPr>
          </a:lstStyle>
          <a:p>
            <a:fld id="{9A1E42A7-2394-4361-AA50-C0EE8FB7063F}" type="datetime1">
              <a:rPr lang="en-US" smtClean="0"/>
              <a:t>4/19/2016</a:t>
            </a:fld>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charset="0"/>
              </a:defRPr>
            </a:lvl1pPr>
          </a:lstStyle>
          <a:p>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latin typeface="Arial" charset="0"/>
                <a:ea typeface="ヒラギノ角ゴ Pro W3" pitchFamily="48" charset="-128"/>
                <a:cs typeface="+mn-cs"/>
              </a:defRPr>
            </a:lvl1pPr>
          </a:lstStyle>
          <a:p>
            <a:fld id="{6DBF9914-2E5C-4203-A243-FD33C10BAB04}"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1" fontAlgn="base" hangingPunct="1">
        <a:spcBef>
          <a:spcPct val="0"/>
        </a:spcBef>
        <a:spcAft>
          <a:spcPct val="0"/>
        </a:spcAft>
        <a:defRPr sz="4400">
          <a:solidFill>
            <a:schemeClr val="tx2"/>
          </a:solidFill>
          <a:latin typeface="+mj-lt"/>
          <a:ea typeface="+mj-ea"/>
          <a:cs typeface="ヒラギノ角ゴ Pro W3"/>
        </a:defRPr>
      </a:lvl1pPr>
      <a:lvl2pPr algn="ctr" rtl="0" eaLnBrk="1" fontAlgn="base" hangingPunct="1">
        <a:spcBef>
          <a:spcPct val="0"/>
        </a:spcBef>
        <a:spcAft>
          <a:spcPct val="0"/>
        </a:spcAft>
        <a:defRPr sz="4400">
          <a:solidFill>
            <a:schemeClr val="tx2"/>
          </a:solidFill>
          <a:latin typeface="Arial" charset="0"/>
          <a:ea typeface="ヒラギノ角ゴ Pro W3" pitchFamily="48" charset="-128"/>
          <a:cs typeface="ヒラギノ角ゴ Pro W3"/>
        </a:defRPr>
      </a:lvl2pPr>
      <a:lvl3pPr algn="ctr" rtl="0" eaLnBrk="1" fontAlgn="base" hangingPunct="1">
        <a:spcBef>
          <a:spcPct val="0"/>
        </a:spcBef>
        <a:spcAft>
          <a:spcPct val="0"/>
        </a:spcAft>
        <a:defRPr sz="4400">
          <a:solidFill>
            <a:schemeClr val="tx2"/>
          </a:solidFill>
          <a:latin typeface="Arial" charset="0"/>
          <a:ea typeface="ヒラギノ角ゴ Pro W3" pitchFamily="48" charset="-128"/>
          <a:cs typeface="ヒラギノ角ゴ Pro W3"/>
        </a:defRPr>
      </a:lvl3pPr>
      <a:lvl4pPr algn="ctr" rtl="0" eaLnBrk="1" fontAlgn="base" hangingPunct="1">
        <a:spcBef>
          <a:spcPct val="0"/>
        </a:spcBef>
        <a:spcAft>
          <a:spcPct val="0"/>
        </a:spcAft>
        <a:defRPr sz="4400">
          <a:solidFill>
            <a:schemeClr val="tx2"/>
          </a:solidFill>
          <a:latin typeface="Arial" charset="0"/>
          <a:ea typeface="ヒラギノ角ゴ Pro W3" pitchFamily="48" charset="-128"/>
          <a:cs typeface="ヒラギノ角ゴ Pro W3"/>
        </a:defRPr>
      </a:lvl4pPr>
      <a:lvl5pPr algn="ctr" rtl="0" eaLnBrk="1" fontAlgn="base" hangingPunct="1">
        <a:spcBef>
          <a:spcPct val="0"/>
        </a:spcBef>
        <a:spcAft>
          <a:spcPct val="0"/>
        </a:spcAft>
        <a:defRPr sz="4400">
          <a:solidFill>
            <a:schemeClr val="tx2"/>
          </a:solidFill>
          <a:latin typeface="Arial" charset="0"/>
          <a:ea typeface="ヒラギノ角ゴ Pro W3" pitchFamily="48" charset="-128"/>
          <a:cs typeface="ヒラギノ角ゴ Pro W3"/>
        </a:defRPr>
      </a:lvl5pPr>
      <a:lvl6pPr marL="457200" algn="ctr" rtl="0" eaLnBrk="1" fontAlgn="base" hangingPunct="1">
        <a:spcBef>
          <a:spcPct val="0"/>
        </a:spcBef>
        <a:spcAft>
          <a:spcPct val="0"/>
        </a:spcAft>
        <a:defRPr sz="4400">
          <a:solidFill>
            <a:schemeClr val="tx2"/>
          </a:solidFill>
          <a:latin typeface="Arial" charset="0"/>
          <a:ea typeface="ヒラギノ角ゴ Pro W3" pitchFamily="48" charset="-128"/>
        </a:defRPr>
      </a:lvl6pPr>
      <a:lvl7pPr marL="914400" algn="ctr" rtl="0" eaLnBrk="1" fontAlgn="base" hangingPunct="1">
        <a:spcBef>
          <a:spcPct val="0"/>
        </a:spcBef>
        <a:spcAft>
          <a:spcPct val="0"/>
        </a:spcAft>
        <a:defRPr sz="4400">
          <a:solidFill>
            <a:schemeClr val="tx2"/>
          </a:solidFill>
          <a:latin typeface="Arial" charset="0"/>
          <a:ea typeface="ヒラギノ角ゴ Pro W3" pitchFamily="48" charset="-128"/>
        </a:defRPr>
      </a:lvl7pPr>
      <a:lvl8pPr marL="1371600" algn="ctr" rtl="0" eaLnBrk="1" fontAlgn="base" hangingPunct="1">
        <a:spcBef>
          <a:spcPct val="0"/>
        </a:spcBef>
        <a:spcAft>
          <a:spcPct val="0"/>
        </a:spcAft>
        <a:defRPr sz="4400">
          <a:solidFill>
            <a:schemeClr val="tx2"/>
          </a:solidFill>
          <a:latin typeface="Arial" charset="0"/>
          <a:ea typeface="ヒラギノ角ゴ Pro W3" pitchFamily="48" charset="-128"/>
        </a:defRPr>
      </a:lvl8pPr>
      <a:lvl9pPr marL="1828800" algn="ctr" rtl="0" eaLnBrk="1" fontAlgn="base" hangingPunct="1">
        <a:spcBef>
          <a:spcPct val="0"/>
        </a:spcBef>
        <a:spcAft>
          <a:spcPct val="0"/>
        </a:spcAft>
        <a:defRPr sz="4400">
          <a:solidFill>
            <a:schemeClr val="tx2"/>
          </a:solidFill>
          <a:latin typeface="Arial" charset="0"/>
          <a:ea typeface="ヒラギノ角ゴ Pro W3" pitchFamily="48"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ヒラギノ角ゴ Pro W3"/>
        </a:defRPr>
      </a:lvl1pPr>
      <a:lvl2pPr marL="742950" indent="-285750" algn="l" rtl="0" eaLnBrk="1" fontAlgn="base" hangingPunct="1">
        <a:spcBef>
          <a:spcPct val="20000"/>
        </a:spcBef>
        <a:spcAft>
          <a:spcPct val="0"/>
        </a:spcAft>
        <a:buChar char="–"/>
        <a:defRPr sz="2800">
          <a:solidFill>
            <a:schemeClr val="tx1"/>
          </a:solidFill>
          <a:latin typeface="+mn-lt"/>
          <a:ea typeface="+mn-ea"/>
          <a:cs typeface="ヒラギノ角ゴ Pro W3"/>
        </a:defRPr>
      </a:lvl2pPr>
      <a:lvl3pPr marL="1143000" indent="-228600" algn="l" rtl="0" eaLnBrk="1" fontAlgn="base" hangingPunct="1">
        <a:spcBef>
          <a:spcPct val="20000"/>
        </a:spcBef>
        <a:spcAft>
          <a:spcPct val="0"/>
        </a:spcAft>
        <a:buChar char="•"/>
        <a:defRPr sz="2400">
          <a:solidFill>
            <a:schemeClr val="tx1"/>
          </a:solidFill>
          <a:latin typeface="+mn-lt"/>
          <a:ea typeface="+mn-ea"/>
          <a:cs typeface="ヒラギノ角ゴ Pro W3"/>
        </a:defRPr>
      </a:lvl3pPr>
      <a:lvl4pPr marL="1600200" indent="-228600" algn="l" rtl="0" eaLnBrk="1" fontAlgn="base" hangingPunct="1">
        <a:spcBef>
          <a:spcPct val="20000"/>
        </a:spcBef>
        <a:spcAft>
          <a:spcPct val="0"/>
        </a:spcAft>
        <a:buChar char="–"/>
        <a:defRPr sz="2000">
          <a:solidFill>
            <a:schemeClr val="tx1"/>
          </a:solidFill>
          <a:latin typeface="+mn-lt"/>
          <a:ea typeface="+mn-ea"/>
          <a:cs typeface="ヒラギノ角ゴ Pro W3"/>
        </a:defRPr>
      </a:lvl4pPr>
      <a:lvl5pPr marL="2057400" indent="-228600" algn="l" rtl="0" eaLnBrk="1" fontAlgn="base" hangingPunct="1">
        <a:spcBef>
          <a:spcPct val="20000"/>
        </a:spcBef>
        <a:spcAft>
          <a:spcPct val="0"/>
        </a:spcAft>
        <a:buChar char="»"/>
        <a:defRPr sz="2000">
          <a:solidFill>
            <a:schemeClr val="tx1"/>
          </a:solidFill>
          <a:latin typeface="+mn-lt"/>
          <a:ea typeface="+mn-ea"/>
          <a:cs typeface="ヒラギノ角ゴ Pro W3"/>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533400" y="2209800"/>
            <a:ext cx="7772400" cy="1524000"/>
          </a:xfrm>
        </p:spPr>
        <p:txBody>
          <a:bodyPr>
            <a:normAutofit fontScale="90000"/>
          </a:bodyPr>
          <a:lstStyle/>
          <a:p>
            <a:pPr eaLnBrk="1" hangingPunct="1"/>
            <a:r>
              <a:rPr lang="en-US" altLang="en-US" sz="5400" b="1" dirty="0" smtClean="0"/>
              <a:t>QUANTICO POTOMAC AFCEA</a:t>
            </a:r>
            <a:br>
              <a:rPr lang="en-US" altLang="en-US" sz="5400" b="1" dirty="0" smtClean="0"/>
            </a:br>
            <a:endParaRPr lang="en-US" altLang="en-US" sz="4900" b="1" dirty="0" smtClean="0"/>
          </a:p>
        </p:txBody>
      </p:sp>
      <p:sp>
        <p:nvSpPr>
          <p:cNvPr id="2051" name="Rectangle 3"/>
          <p:cNvSpPr>
            <a:spLocks noGrp="1" noChangeArrowheads="1"/>
          </p:cNvSpPr>
          <p:nvPr>
            <p:ph type="subTitle" idx="4294967295"/>
          </p:nvPr>
        </p:nvSpPr>
        <p:spPr>
          <a:xfrm>
            <a:off x="1371600" y="4038600"/>
            <a:ext cx="6400800" cy="1752600"/>
          </a:xfrm>
        </p:spPr>
        <p:txBody>
          <a:bodyPr/>
          <a:lstStyle/>
          <a:p>
            <a:pPr marL="0" indent="0" algn="ctr" eaLnBrk="1" hangingPunct="1">
              <a:buFontTx/>
              <a:buNone/>
            </a:pPr>
            <a:r>
              <a:rPr lang="en-US" altLang="en-US" b="1" dirty="0" smtClean="0"/>
              <a:t>19 APRIL 2016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idx="4294967295"/>
          </p:nvPr>
        </p:nvSpPr>
        <p:spPr>
          <a:xfrm>
            <a:off x="76200" y="609600"/>
            <a:ext cx="8915400" cy="609600"/>
          </a:xfrm>
        </p:spPr>
        <p:txBody>
          <a:bodyPr/>
          <a:lstStyle/>
          <a:p>
            <a:r>
              <a:rPr lang="en-US" sz="4000" dirty="0"/>
              <a:t>CYBER OBSERVATIONS</a:t>
            </a:r>
            <a:endParaRPr lang="en-US" altLang="en-US" sz="4000" b="1" dirty="0" smtClean="0"/>
          </a:p>
        </p:txBody>
      </p:sp>
      <p:sp>
        <p:nvSpPr>
          <p:cNvPr id="3076" name="Rectangle 3"/>
          <p:cNvSpPr>
            <a:spLocks noGrp="1" noChangeArrowheads="1"/>
          </p:cNvSpPr>
          <p:nvPr>
            <p:ph type="body" idx="4294967295"/>
          </p:nvPr>
        </p:nvSpPr>
        <p:spPr>
          <a:xfrm>
            <a:off x="152400" y="1447800"/>
            <a:ext cx="8839200" cy="5486400"/>
          </a:xfrm>
        </p:spPr>
        <p:txBody>
          <a:bodyPr/>
          <a:lstStyle/>
          <a:p>
            <a:r>
              <a:rPr lang="en-US" sz="2000" cap="small" dirty="0" smtClean="0"/>
              <a:t>“</a:t>
            </a:r>
            <a:r>
              <a:rPr lang="en-US" sz="2000" cap="small" dirty="0"/>
              <a:t>THE NATION THAT HAS THE MOST TO GAIN FROM TECHNOLOGY HAS THE MOST TO LOSE IF THAT TECHNOLOGY IS DENIED OR ADVERSELY ALTERED.” </a:t>
            </a:r>
          </a:p>
          <a:p>
            <a:pPr marL="0" indent="0">
              <a:buNone/>
            </a:pPr>
            <a:endParaRPr lang="en-US" sz="2000" cap="small" dirty="0"/>
          </a:p>
          <a:p>
            <a:r>
              <a:rPr lang="en-US" sz="2000" cap="small" dirty="0" smtClean="0"/>
              <a:t>NOT ENOUGH MONEY TO DO WHAT NEEDS TO  BE DONE, SO FOCUS ON THE MISSION; THE “MUST HAVES” NOT THE “NICE TO HAVES”.</a:t>
            </a:r>
          </a:p>
          <a:p>
            <a:endParaRPr lang="en-US" sz="2000" cap="small" dirty="0"/>
          </a:p>
          <a:p>
            <a:r>
              <a:rPr lang="en-US" sz="2000" cap="small" dirty="0"/>
              <a:t>PUBLIC POLICY IS </a:t>
            </a:r>
            <a:r>
              <a:rPr lang="en-US" sz="2000" cap="small" dirty="0" smtClean="0"/>
              <a:t>ADRIFT. LACK OF BI-PARTISANSHIP:</a:t>
            </a:r>
          </a:p>
          <a:p>
            <a:pPr lvl="1"/>
            <a:r>
              <a:rPr lang="en-US" sz="2000" cap="small" dirty="0" smtClean="0"/>
              <a:t>PRIVACY VS SECURITY</a:t>
            </a:r>
          </a:p>
          <a:p>
            <a:pPr lvl="1"/>
            <a:r>
              <a:rPr lang="en-US" sz="2000" cap="small" dirty="0" smtClean="0"/>
              <a:t>INDUSTRY GROWING IMPATIENT</a:t>
            </a:r>
          </a:p>
          <a:p>
            <a:pPr lvl="1"/>
            <a:r>
              <a:rPr lang="en-US" sz="2000" cap="small" dirty="0" smtClean="0"/>
              <a:t>CONSTITUTIONAL RIGHT TO DEFEND</a:t>
            </a:r>
          </a:p>
          <a:p>
            <a:endParaRPr lang="en-US" sz="2000" cap="small" dirty="0" smtClean="0"/>
          </a:p>
          <a:p>
            <a:r>
              <a:rPr lang="en-US" sz="2000" cap="small" dirty="0" smtClean="0"/>
              <a:t>ROME </a:t>
            </a:r>
            <a:r>
              <a:rPr lang="en-US" sz="2000" cap="small" dirty="0"/>
              <a:t>IS BURNING AND WE ARE FIDDLING</a:t>
            </a:r>
            <a:r>
              <a:rPr lang="en-US" sz="2000" cap="small" dirty="0" smtClean="0"/>
              <a:t>!  NEED NATIONAL LEADERSHIP ON THE ORDER OF GENERAL GEORGE  MARSHALL.</a:t>
            </a:r>
            <a:endParaRPr lang="en-US" sz="2000" cap="small" dirty="0"/>
          </a:p>
          <a:p>
            <a:endParaRPr lang="en-US" sz="2000" cap="small" dirty="0"/>
          </a:p>
          <a:p>
            <a:endParaRPr lang="en-US" sz="2000" cap="small" dirty="0"/>
          </a:p>
          <a:p>
            <a:endParaRPr lang="en-US" sz="2000" cap="small" dirty="0"/>
          </a:p>
          <a:p>
            <a:endParaRPr lang="en-US" sz="2400" cap="small" dirty="0"/>
          </a:p>
          <a:p>
            <a:pPr eaLnBrk="1" hangingPunct="1"/>
            <a:endParaRPr lang="en-US" alt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382000" cy="838200"/>
          </a:xfrm>
        </p:spPr>
        <p:txBody>
          <a:bodyPr/>
          <a:lstStyle/>
          <a:p>
            <a:r>
              <a:rPr lang="en-US" sz="4000" dirty="0"/>
              <a:t>CYBER OBSERVATIONS (CONT.)</a:t>
            </a:r>
          </a:p>
        </p:txBody>
      </p:sp>
      <p:sp>
        <p:nvSpPr>
          <p:cNvPr id="3" name="Content Placeholder 2"/>
          <p:cNvSpPr>
            <a:spLocks noGrp="1"/>
          </p:cNvSpPr>
          <p:nvPr>
            <p:ph idx="1"/>
          </p:nvPr>
        </p:nvSpPr>
        <p:spPr>
          <a:xfrm>
            <a:off x="228600" y="1219200"/>
            <a:ext cx="8610600" cy="5257800"/>
          </a:xfrm>
        </p:spPr>
        <p:txBody>
          <a:bodyPr/>
          <a:lstStyle/>
          <a:p>
            <a:pPr marL="0" indent="0">
              <a:buNone/>
            </a:pPr>
            <a:endParaRPr lang="en-US" sz="2000" cap="small" dirty="0" smtClean="0"/>
          </a:p>
          <a:p>
            <a:r>
              <a:rPr lang="en-US" sz="2000" cap="small" dirty="0" smtClean="0"/>
              <a:t>GOVERNMENT </a:t>
            </a:r>
            <a:r>
              <a:rPr lang="en-US" sz="2000" cap="small" dirty="0"/>
              <a:t>NEEDS TO OPEN THE KIMONO MUCH WIDER </a:t>
            </a:r>
            <a:r>
              <a:rPr lang="en-US" sz="2000" cap="small" dirty="0" smtClean="0"/>
              <a:t>TO INDUSTRY ON THE MATTER OF CYBER THREATS,…THERE </a:t>
            </a:r>
            <a:r>
              <a:rPr lang="en-US" sz="2000" cap="small" dirty="0"/>
              <a:t>IS GREATER RISK IN </a:t>
            </a:r>
            <a:r>
              <a:rPr lang="en-US" sz="2000" cap="small" dirty="0" smtClean="0"/>
              <a:t>WITHHOLDING INFORMATION </a:t>
            </a:r>
            <a:r>
              <a:rPr lang="en-US" sz="2000" cap="small" dirty="0"/>
              <a:t>THAN </a:t>
            </a:r>
            <a:r>
              <a:rPr lang="en-US" sz="2000" cap="small" dirty="0" smtClean="0"/>
              <a:t>SHARING IT.   </a:t>
            </a:r>
          </a:p>
          <a:p>
            <a:pPr lvl="1"/>
            <a:r>
              <a:rPr lang="en-US" sz="2000" cap="small" dirty="0" smtClean="0"/>
              <a:t>TRUST FACTOR</a:t>
            </a:r>
          </a:p>
          <a:p>
            <a:pPr lvl="1"/>
            <a:r>
              <a:rPr lang="en-US" sz="2000" cap="small" dirty="0" smtClean="0"/>
              <a:t>IMPACT ON RESOURCING</a:t>
            </a:r>
          </a:p>
          <a:p>
            <a:endParaRPr lang="en-US" sz="2000" cap="small" dirty="0"/>
          </a:p>
          <a:p>
            <a:r>
              <a:rPr lang="en-US" sz="2000" cap="small" dirty="0" smtClean="0"/>
              <a:t>THERE HAS NEVER BEEN A TIME WHERE THE ETHICAL EXCHANGE OF INFORMATION AND IDEAS BETWEEN INDUSTRY, GOVERNMENT AND ACADEMIA HAS BEEN MORE NEEDED.</a:t>
            </a:r>
          </a:p>
          <a:p>
            <a:pPr lvl="1"/>
            <a:r>
              <a:rPr lang="en-US" sz="2000" cap="small" dirty="0" smtClean="0"/>
              <a:t>BUDGET PRESSURES</a:t>
            </a:r>
          </a:p>
          <a:p>
            <a:pPr lvl="1"/>
            <a:r>
              <a:rPr lang="en-US" sz="2000" cap="small" dirty="0" smtClean="0"/>
              <a:t>CONTRACTING DEFENSE INDUSTRIAL BASE</a:t>
            </a:r>
          </a:p>
          <a:p>
            <a:pPr lvl="1"/>
            <a:r>
              <a:rPr lang="en-US" sz="2000" cap="small" dirty="0" smtClean="0"/>
              <a:t>COMPLEX GLOBAL SECURITY ENVIRONMENT</a:t>
            </a:r>
          </a:p>
          <a:p>
            <a:pPr lvl="1"/>
            <a:r>
              <a:rPr lang="en-US" sz="2000" cap="small" dirty="0" smtClean="0"/>
              <a:t>AS A NATION </a:t>
            </a:r>
            <a:r>
              <a:rPr lang="en-US" sz="2000" b="1" cap="small" dirty="0" smtClean="0"/>
              <a:t>WE ARE FALLING SHORT!!!</a:t>
            </a:r>
          </a:p>
          <a:p>
            <a:endParaRPr lang="en-US" sz="2000" cap="small" dirty="0"/>
          </a:p>
          <a:p>
            <a:r>
              <a:rPr lang="en-US" sz="2000" cap="small" dirty="0" smtClean="0"/>
              <a:t>.</a:t>
            </a:r>
            <a:endParaRPr lang="en-US" sz="2000" cap="small" dirty="0"/>
          </a:p>
          <a:p>
            <a:endParaRPr lang="en-US" sz="2000" cap="small" dirty="0" smtClean="0"/>
          </a:p>
          <a:p>
            <a:pPr marL="0" indent="0">
              <a:buNone/>
            </a:pPr>
            <a:endParaRPr lang="en-US" sz="2000" cap="small" dirty="0" smtClean="0"/>
          </a:p>
          <a:p>
            <a:r>
              <a:rPr lang="en-US" sz="2000" cap="small" dirty="0" smtClean="0"/>
              <a:t>.</a:t>
            </a:r>
            <a:endParaRPr lang="en-US" sz="2000" dirty="0" smtClean="0"/>
          </a:p>
        </p:txBody>
      </p:sp>
    </p:spTree>
    <p:extLst>
      <p:ext uri="{BB962C8B-B14F-4D97-AF65-F5344CB8AC3E}">
        <p14:creationId xmlns:p14="http://schemas.microsoft.com/office/powerpoint/2010/main" val="1584822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609600"/>
            <a:ext cx="8153400" cy="685800"/>
          </a:xfrm>
        </p:spPr>
        <p:txBody>
          <a:bodyPr/>
          <a:lstStyle/>
          <a:p>
            <a:r>
              <a:rPr lang="en-US" sz="4000" dirty="0"/>
              <a:t>CYBER OBSERVATIONS (CONT.)</a:t>
            </a:r>
          </a:p>
        </p:txBody>
      </p:sp>
      <p:sp>
        <p:nvSpPr>
          <p:cNvPr id="6" name="Subtitle 5"/>
          <p:cNvSpPr>
            <a:spLocks noGrp="1"/>
          </p:cNvSpPr>
          <p:nvPr>
            <p:ph idx="1"/>
          </p:nvPr>
        </p:nvSpPr>
        <p:spPr>
          <a:xfrm>
            <a:off x="381000" y="1600200"/>
            <a:ext cx="8382000" cy="5867400"/>
          </a:xfrm>
        </p:spPr>
        <p:txBody>
          <a:bodyPr/>
          <a:lstStyle/>
          <a:p>
            <a:pPr>
              <a:buFont typeface="Arial" panose="020B0604020202020204" pitchFamily="34" charset="0"/>
              <a:buChar char="•"/>
            </a:pPr>
            <a:r>
              <a:rPr lang="en-US" sz="2000" cap="all" dirty="0"/>
              <a:t>HACKS IN THE PRIVATE SECTOR ARE WORSE THAN </a:t>
            </a:r>
            <a:r>
              <a:rPr lang="en-US" sz="2000" cap="all" dirty="0" smtClean="0"/>
              <a:t>IN </a:t>
            </a:r>
            <a:r>
              <a:rPr lang="en-US" sz="2000" cap="all" dirty="0"/>
              <a:t>GOVERNMENT, BUT NOT WIDELY </a:t>
            </a:r>
            <a:r>
              <a:rPr lang="en-US" sz="2000" cap="all" dirty="0" smtClean="0"/>
              <a:t>ADVERTISED.</a:t>
            </a:r>
          </a:p>
          <a:p>
            <a:pPr>
              <a:buFont typeface="Arial" panose="020B0604020202020204" pitchFamily="34" charset="0"/>
              <a:buChar char="•"/>
            </a:pPr>
            <a:endParaRPr lang="en-US" sz="2000" cap="all" dirty="0"/>
          </a:p>
          <a:p>
            <a:pPr>
              <a:buFont typeface="Arial" panose="020B0604020202020204" pitchFamily="34" charset="0"/>
              <a:buChar char="•"/>
            </a:pPr>
            <a:r>
              <a:rPr lang="en-US" sz="2000" cap="all" dirty="0" smtClean="0"/>
              <a:t>UN</a:t>
            </a:r>
            <a:r>
              <a:rPr lang="en-US" sz="2000" cap="small" dirty="0" smtClean="0"/>
              <a:t>NECESSARY </a:t>
            </a:r>
            <a:r>
              <a:rPr lang="en-US" sz="2000" cap="small" dirty="0"/>
              <a:t>AND IMPRUDENT BARRIERS HAVE BEEN PLACED </a:t>
            </a:r>
            <a:r>
              <a:rPr lang="en-US" sz="2000" cap="small" dirty="0" smtClean="0"/>
              <a:t>IN THE WAY OF DIALOG BETWEEN  INDUSTRY &amp;  </a:t>
            </a:r>
            <a:r>
              <a:rPr lang="en-US" sz="2000" cap="small" dirty="0"/>
              <a:t>GOVERNMENT </a:t>
            </a:r>
            <a:r>
              <a:rPr lang="en-US" sz="2000" cap="small" dirty="0" smtClean="0"/>
              <a:t>PARTICIPANTS…</a:t>
            </a:r>
          </a:p>
          <a:p>
            <a:pPr lvl="1">
              <a:buFont typeface="Arial" panose="020B0604020202020204" pitchFamily="34" charset="0"/>
              <a:buChar char="•"/>
            </a:pPr>
            <a:r>
              <a:rPr lang="en-US" sz="2000" cap="small" dirty="0" smtClean="0"/>
              <a:t>CONTRAST WITH EUROPEAN MODEL</a:t>
            </a:r>
          </a:p>
          <a:p>
            <a:pPr lvl="1">
              <a:buFont typeface="Arial" panose="020B0604020202020204" pitchFamily="34" charset="0"/>
              <a:buChar char="•"/>
            </a:pPr>
            <a:r>
              <a:rPr lang="en-US" sz="2000" cap="small" dirty="0" smtClean="0"/>
              <a:t>RESPONSIBILITY AND ACCOUNTABILITY</a:t>
            </a:r>
            <a:r>
              <a:rPr lang="en-US" sz="1600" cap="small" dirty="0" smtClean="0"/>
              <a:t>?</a:t>
            </a:r>
          </a:p>
          <a:p>
            <a:pPr>
              <a:buFont typeface="Arial" panose="020B0604020202020204" pitchFamily="34" charset="0"/>
              <a:buChar char="•"/>
            </a:pPr>
            <a:endParaRPr lang="en-US" sz="2000" b="1" cap="small" dirty="0"/>
          </a:p>
          <a:p>
            <a:pPr marL="342900" indent="-342900" algn="l">
              <a:buFont typeface="Arial" panose="020B0604020202020204" pitchFamily="34" charset="0"/>
              <a:buChar char="•"/>
            </a:pPr>
            <a:r>
              <a:rPr lang="en-US" sz="2000" b="1" cap="all" dirty="0" smtClean="0"/>
              <a:t>LPTA IS INAPPROPRIATE VEHICLE FOR most IT, NETWORKING SERVICES AND SECURITY CONTRACTS. </a:t>
            </a:r>
            <a:r>
              <a:rPr lang="en-US" sz="2000" cap="all" dirty="0"/>
              <a:t> </a:t>
            </a:r>
            <a:endParaRPr lang="en-US" sz="2000" cap="all" dirty="0" smtClean="0"/>
          </a:p>
          <a:p>
            <a:pPr lvl="1" indent="-342900">
              <a:buFont typeface="Arial" panose="020B0604020202020204" pitchFamily="34" charset="0"/>
              <a:buChar char="•"/>
            </a:pPr>
            <a:r>
              <a:rPr lang="en-US" sz="2000" cap="all" dirty="0" smtClean="0"/>
              <a:t>DON’T DISGUISE LPTA AS BEST VALUE.  </a:t>
            </a:r>
          </a:p>
          <a:p>
            <a:pPr lvl="1" indent="-342900">
              <a:buFont typeface="Arial" panose="020B0604020202020204" pitchFamily="34" charset="0"/>
              <a:buChar char="•"/>
            </a:pPr>
            <a:r>
              <a:rPr lang="en-US" sz="2000" cap="all" dirty="0" smtClean="0"/>
              <a:t>Users and capability sponsors </a:t>
            </a:r>
            <a:r>
              <a:rPr lang="en-US" sz="2000" cap="all" dirty="0" err="1" smtClean="0"/>
              <a:t>mUST</a:t>
            </a:r>
            <a:r>
              <a:rPr lang="en-US" sz="2000" cap="all" dirty="0" smtClean="0"/>
              <a:t> STAY continually engaged with  ACQUISITION COMMUNITY.</a:t>
            </a:r>
          </a:p>
          <a:p>
            <a:pPr marL="0" indent="0" algn="l">
              <a:buNone/>
            </a:pPr>
            <a:endParaRPr lang="en-US" sz="2000" cap="all" dirty="0"/>
          </a:p>
          <a:p>
            <a:pPr marL="0" indent="0" algn="l">
              <a:buNone/>
            </a:pPr>
            <a:endParaRPr lang="en-US" sz="2000" cap="all" dirty="0" smtClean="0"/>
          </a:p>
          <a:p>
            <a:pPr marL="0" indent="0" algn="l">
              <a:buNone/>
            </a:pPr>
            <a:r>
              <a:rPr lang="en-US" sz="2000" cap="all" dirty="0" smtClean="0"/>
              <a:t>	</a:t>
            </a:r>
            <a:endParaRPr lang="en-US" sz="2000" dirty="0" smtClean="0"/>
          </a:p>
        </p:txBody>
      </p:sp>
      <p:sp>
        <p:nvSpPr>
          <p:cNvPr id="4" name="Slide Number Placeholder 3"/>
          <p:cNvSpPr>
            <a:spLocks noGrp="1"/>
          </p:cNvSpPr>
          <p:nvPr>
            <p:ph type="sldNum" sz="quarter" idx="12"/>
          </p:nvPr>
        </p:nvSpPr>
        <p:spPr/>
        <p:txBody>
          <a:bodyPr/>
          <a:lstStyle/>
          <a:p>
            <a:fld id="{6DBF9914-2E5C-4203-A243-FD33C10BAB04}" type="slidenum">
              <a:rPr lang="en-US" smtClean="0"/>
              <a:t>4</a:t>
            </a:fld>
            <a:endParaRPr lang="en-US" dirty="0"/>
          </a:p>
        </p:txBody>
      </p:sp>
    </p:spTree>
    <p:extLst>
      <p:ext uri="{BB962C8B-B14F-4D97-AF65-F5344CB8AC3E}">
        <p14:creationId xmlns:p14="http://schemas.microsoft.com/office/powerpoint/2010/main" val="14330769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762000"/>
          </a:xfrm>
        </p:spPr>
        <p:txBody>
          <a:bodyPr/>
          <a:lstStyle/>
          <a:p>
            <a:r>
              <a:rPr lang="en-US" sz="4000" dirty="0"/>
              <a:t>CYBER OBSERVATIONS (CONT</a:t>
            </a:r>
            <a:r>
              <a:rPr lang="en-US" dirty="0"/>
              <a:t>.)</a:t>
            </a:r>
          </a:p>
        </p:txBody>
      </p:sp>
      <p:sp>
        <p:nvSpPr>
          <p:cNvPr id="3" name="Content Placeholder 2"/>
          <p:cNvSpPr>
            <a:spLocks noGrp="1"/>
          </p:cNvSpPr>
          <p:nvPr>
            <p:ph idx="1"/>
          </p:nvPr>
        </p:nvSpPr>
        <p:spPr>
          <a:xfrm>
            <a:off x="228600" y="1524000"/>
            <a:ext cx="8382000" cy="5105400"/>
          </a:xfrm>
        </p:spPr>
        <p:txBody>
          <a:bodyPr/>
          <a:lstStyle/>
          <a:p>
            <a:r>
              <a:rPr lang="en-US" sz="2000" cap="small" dirty="0" smtClean="0"/>
              <a:t>GOVERNMENT WILL HAVE A DIFFICULT TIME COMPETING WITH INDUSTRY FOR TALENT!!!   </a:t>
            </a:r>
          </a:p>
          <a:p>
            <a:pPr lvl="1"/>
            <a:r>
              <a:rPr lang="en-US" sz="2000" cap="small" dirty="0" smtClean="0"/>
              <a:t>THE SKILL REQUIREMENT BAR IS PRESENTLY TOO LOW!!!  </a:t>
            </a:r>
          </a:p>
          <a:p>
            <a:pPr marL="457200" lvl="1" indent="0">
              <a:buNone/>
            </a:pPr>
            <a:endParaRPr lang="en-US" sz="2000" cap="small" dirty="0" smtClean="0"/>
          </a:p>
          <a:p>
            <a:r>
              <a:rPr lang="en-US" sz="2000" cap="small" dirty="0" smtClean="0"/>
              <a:t>IMPACT OF GLOBALIZATION AND THE INDUSTRY VIEW.</a:t>
            </a:r>
          </a:p>
          <a:p>
            <a:endParaRPr lang="en-US" sz="2000" cap="small" dirty="0"/>
          </a:p>
          <a:p>
            <a:r>
              <a:rPr lang="en-US" sz="2000" cap="small" dirty="0"/>
              <a:t>BUDGET CHALLENGES ALMOST ALWAYS BRING CUTS TO TRAINING</a:t>
            </a:r>
            <a:r>
              <a:rPr lang="en-US" sz="2000" cap="small" dirty="0" smtClean="0"/>
              <a:t>…</a:t>
            </a:r>
          </a:p>
          <a:p>
            <a:pPr lvl="1"/>
            <a:r>
              <a:rPr lang="en-US" sz="2000" cap="small" dirty="0" smtClean="0"/>
              <a:t>UNDERFUNDED </a:t>
            </a:r>
            <a:r>
              <a:rPr lang="en-US" sz="2000" cap="small" dirty="0"/>
              <a:t>TO BEGIN</a:t>
            </a:r>
            <a:r>
              <a:rPr lang="en-US" sz="2000" cap="small" dirty="0" smtClean="0"/>
              <a:t>…	</a:t>
            </a:r>
          </a:p>
          <a:p>
            <a:pPr lvl="1"/>
            <a:r>
              <a:rPr lang="en-US" sz="2000" cap="small" dirty="0" smtClean="0"/>
              <a:t>MASS </a:t>
            </a:r>
            <a:r>
              <a:rPr lang="en-US" sz="2000" cap="small" dirty="0"/>
              <a:t>IS NOT THE KEY IN CYBER; INTELLECT, </a:t>
            </a:r>
            <a:r>
              <a:rPr lang="en-US" sz="2000" cap="small" dirty="0" smtClean="0"/>
              <a:t>SKILL, PRECISION </a:t>
            </a:r>
            <a:r>
              <a:rPr lang="en-US" sz="2000" cap="small" dirty="0"/>
              <a:t>AND SPEED </a:t>
            </a:r>
            <a:r>
              <a:rPr lang="en-US" sz="2000" cap="small" dirty="0" smtClean="0"/>
              <a:t>ARE THE KEYS.</a:t>
            </a:r>
          </a:p>
          <a:p>
            <a:pPr lvl="1"/>
            <a:r>
              <a:rPr lang="en-US" sz="2000" cap="small" dirty="0" smtClean="0"/>
              <a:t>TRAINING </a:t>
            </a:r>
            <a:r>
              <a:rPr lang="en-US" sz="2000" cap="small" dirty="0"/>
              <a:t>MUST BE CONTINUOUS…LOOK AT NUCLEAR REACTOR MODEL</a:t>
            </a:r>
            <a:r>
              <a:rPr lang="en-US" sz="2000" cap="small" dirty="0" smtClean="0"/>
              <a:t>.</a:t>
            </a:r>
          </a:p>
          <a:p>
            <a:endParaRPr lang="en-US" sz="2000" cap="small" dirty="0" smtClean="0"/>
          </a:p>
          <a:p>
            <a:pPr marL="0" indent="0">
              <a:buNone/>
            </a:pPr>
            <a:endParaRPr lang="en-US" sz="2000" cap="small" dirty="0" smtClean="0"/>
          </a:p>
          <a:p>
            <a:endParaRPr lang="en-US" sz="2000" dirty="0" smtClean="0"/>
          </a:p>
          <a:p>
            <a:pPr marL="0" indent="0">
              <a:buNone/>
            </a:pPr>
            <a:endParaRPr lang="en-US" sz="2000" dirty="0"/>
          </a:p>
        </p:txBody>
      </p:sp>
      <p:sp>
        <p:nvSpPr>
          <p:cNvPr id="4" name="Slide Number Placeholder 3"/>
          <p:cNvSpPr>
            <a:spLocks noGrp="1"/>
          </p:cNvSpPr>
          <p:nvPr>
            <p:ph type="sldNum" sz="quarter" idx="12"/>
          </p:nvPr>
        </p:nvSpPr>
        <p:spPr/>
        <p:txBody>
          <a:bodyPr/>
          <a:lstStyle/>
          <a:p>
            <a:fld id="{6DBF9914-2E5C-4203-A243-FD33C10BAB04}" type="slidenum">
              <a:rPr lang="en-US" smtClean="0"/>
              <a:t>5</a:t>
            </a:fld>
            <a:endParaRPr lang="en-US" dirty="0"/>
          </a:p>
        </p:txBody>
      </p:sp>
    </p:spTree>
    <p:extLst>
      <p:ext uri="{BB962C8B-B14F-4D97-AF65-F5344CB8AC3E}">
        <p14:creationId xmlns:p14="http://schemas.microsoft.com/office/powerpoint/2010/main" val="1734164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153400" cy="1143000"/>
          </a:xfrm>
        </p:spPr>
        <p:txBody>
          <a:bodyPr/>
          <a:lstStyle/>
          <a:p>
            <a:r>
              <a:rPr lang="en-US" sz="4000" dirty="0"/>
              <a:t>CYBER OBSERVATIONS (CONT.)</a:t>
            </a:r>
          </a:p>
        </p:txBody>
      </p:sp>
      <p:sp>
        <p:nvSpPr>
          <p:cNvPr id="3" name="Content Placeholder 2"/>
          <p:cNvSpPr>
            <a:spLocks noGrp="1"/>
          </p:cNvSpPr>
          <p:nvPr>
            <p:ph idx="1"/>
          </p:nvPr>
        </p:nvSpPr>
        <p:spPr>
          <a:xfrm>
            <a:off x="381000" y="1371600"/>
            <a:ext cx="8077200" cy="4419600"/>
          </a:xfrm>
        </p:spPr>
        <p:txBody>
          <a:bodyPr/>
          <a:lstStyle/>
          <a:p>
            <a:endParaRPr lang="en-US" sz="2000" dirty="0" smtClean="0"/>
          </a:p>
          <a:p>
            <a:pPr marL="0" indent="0">
              <a:buNone/>
            </a:pPr>
            <a:endParaRPr lang="en-US" sz="2000" dirty="0"/>
          </a:p>
          <a:p>
            <a:r>
              <a:rPr lang="en-US" sz="2000" dirty="0"/>
              <a:t>OUR CYBER THOUGHT IS ENCUMBERED BY TRADITIONAL LINEAR THINKING…WE ARE DEALING WITH A THINKING, RATIONAL ADVERSARY IN AN </a:t>
            </a:r>
            <a:r>
              <a:rPr lang="en-US" sz="2000" dirty="0" smtClean="0"/>
              <a:t>ASYMETRICAL WORLD THAT IS </a:t>
            </a:r>
            <a:r>
              <a:rPr lang="en-US" sz="2000" smtClean="0"/>
              <a:t>PROGRESSING EXPOTENTIALY</a:t>
            </a:r>
            <a:r>
              <a:rPr lang="en-US" sz="2000" dirty="0" smtClean="0"/>
              <a:t>.</a:t>
            </a:r>
          </a:p>
          <a:p>
            <a:endParaRPr lang="en-US" sz="2000" dirty="0"/>
          </a:p>
          <a:p>
            <a:pPr>
              <a:buFont typeface="Arial" panose="020B0604020202020204" pitchFamily="34" charset="0"/>
              <a:buChar char="•"/>
            </a:pPr>
            <a:r>
              <a:rPr lang="en-US" sz="2000" cap="small" dirty="0"/>
              <a:t>ENORMITY OF </a:t>
            </a:r>
            <a:r>
              <a:rPr lang="en-US" sz="2000" cap="small" dirty="0" smtClean="0"/>
              <a:t>THE GOVERNMENT </a:t>
            </a:r>
            <a:r>
              <a:rPr lang="en-US" sz="2000" cap="small" dirty="0"/>
              <a:t>ENTERPRISE MAKES </a:t>
            </a:r>
            <a:r>
              <a:rPr lang="en-US" sz="2000" cap="small" dirty="0" smtClean="0"/>
              <a:t>IT </a:t>
            </a:r>
            <a:r>
              <a:rPr lang="en-US" sz="2000" cap="small" dirty="0"/>
              <a:t>NEARLY IMPOSSIBLE TO RESOURCE AND KEEP WITH GROWTH OF </a:t>
            </a:r>
            <a:r>
              <a:rPr lang="en-US" sz="2000" cap="small" dirty="0" smtClean="0"/>
              <a:t>TECHNOLOGY.</a:t>
            </a:r>
          </a:p>
          <a:p>
            <a:pPr>
              <a:buFont typeface="Arial" panose="020B0604020202020204" pitchFamily="34" charset="0"/>
              <a:buChar char="•"/>
            </a:pPr>
            <a:endParaRPr lang="en-US" sz="2000" cap="small" dirty="0"/>
          </a:p>
          <a:p>
            <a:pPr>
              <a:buFont typeface="Arial" panose="020B0604020202020204" pitchFamily="34" charset="0"/>
              <a:buChar char="•"/>
            </a:pPr>
            <a:r>
              <a:rPr lang="en-US" sz="2000" dirty="0"/>
              <a:t>SHEER SCALE OF DoD (GOVT.) UNDER </a:t>
            </a:r>
            <a:r>
              <a:rPr lang="en-US" sz="2000" dirty="0" smtClean="0"/>
              <a:t>APPRECIATED.</a:t>
            </a:r>
            <a:endParaRPr lang="en-US" sz="2000" dirty="0"/>
          </a:p>
          <a:p>
            <a:pPr>
              <a:buFont typeface="Arial" panose="020B0604020202020204" pitchFamily="34" charset="0"/>
              <a:buChar char="•"/>
            </a:pPr>
            <a:endParaRPr lang="en-US" sz="2000" cap="small" dirty="0"/>
          </a:p>
          <a:p>
            <a:pPr marL="0" indent="0">
              <a:buNone/>
            </a:pPr>
            <a:endParaRPr lang="en-US" sz="2000" dirty="0"/>
          </a:p>
          <a:p>
            <a:endParaRPr lang="en-US" sz="2000" dirty="0"/>
          </a:p>
          <a:p>
            <a:endParaRPr lang="en-US" sz="2000" dirty="0" smtClean="0"/>
          </a:p>
          <a:p>
            <a:endParaRPr lang="en-US" sz="2000" dirty="0"/>
          </a:p>
          <a:p>
            <a:endParaRPr lang="en-US" sz="2000" cap="small" dirty="0"/>
          </a:p>
          <a:p>
            <a:endParaRPr lang="en-US" sz="2000" dirty="0"/>
          </a:p>
          <a:p>
            <a:endParaRPr lang="en-US" sz="2000" dirty="0"/>
          </a:p>
        </p:txBody>
      </p:sp>
      <p:sp>
        <p:nvSpPr>
          <p:cNvPr id="4" name="Slide Number Placeholder 3"/>
          <p:cNvSpPr>
            <a:spLocks noGrp="1"/>
          </p:cNvSpPr>
          <p:nvPr>
            <p:ph type="sldNum" sz="quarter" idx="12"/>
          </p:nvPr>
        </p:nvSpPr>
        <p:spPr/>
        <p:txBody>
          <a:bodyPr/>
          <a:lstStyle/>
          <a:p>
            <a:fld id="{6DBF9914-2E5C-4203-A243-FD33C10BAB04}" type="slidenum">
              <a:rPr lang="en-US" smtClean="0"/>
              <a:t>6</a:t>
            </a:fld>
            <a:endParaRPr lang="en-US" dirty="0"/>
          </a:p>
        </p:txBody>
      </p:sp>
    </p:spTree>
    <p:extLst>
      <p:ext uri="{BB962C8B-B14F-4D97-AF65-F5344CB8AC3E}">
        <p14:creationId xmlns:p14="http://schemas.microsoft.com/office/powerpoint/2010/main" val="921331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04800" y="762000"/>
            <a:ext cx="8610600" cy="685800"/>
          </a:xfrm>
        </p:spPr>
        <p:txBody>
          <a:bodyPr/>
          <a:lstStyle/>
          <a:p>
            <a:r>
              <a:rPr lang="en-US" sz="4000" dirty="0"/>
              <a:t>CYBER OBSERVATIONS (CONT</a:t>
            </a:r>
            <a:r>
              <a:rPr lang="en-US" sz="4000" dirty="0" smtClean="0"/>
              <a:t>.)</a:t>
            </a:r>
            <a:endParaRPr lang="en-US" sz="4000" dirty="0"/>
          </a:p>
        </p:txBody>
      </p:sp>
      <p:sp>
        <p:nvSpPr>
          <p:cNvPr id="6" name="Subtitle 5"/>
          <p:cNvSpPr>
            <a:spLocks noGrp="1"/>
          </p:cNvSpPr>
          <p:nvPr>
            <p:ph type="subTitle" idx="1"/>
          </p:nvPr>
        </p:nvSpPr>
        <p:spPr>
          <a:xfrm>
            <a:off x="304800" y="1905000"/>
            <a:ext cx="8458200" cy="4648200"/>
          </a:xfrm>
        </p:spPr>
        <p:txBody>
          <a:bodyPr/>
          <a:lstStyle/>
          <a:p>
            <a:pPr marL="342900" indent="-342900" algn="l">
              <a:buFont typeface="Arial" panose="020B0604020202020204" pitchFamily="34" charset="0"/>
              <a:buChar char="•"/>
            </a:pPr>
            <a:r>
              <a:rPr lang="en-US" sz="2000" cap="all" dirty="0"/>
              <a:t>Intelligence resources need to be expanded to </a:t>
            </a:r>
            <a:r>
              <a:rPr lang="en-US" sz="2000" cap="all" dirty="0" smtClean="0"/>
              <a:t>PROVIDE a focused effort ON CYBER.</a:t>
            </a:r>
          </a:p>
          <a:p>
            <a:pPr marL="342900" indent="-342900" algn="l">
              <a:buFont typeface="Arial" panose="020B0604020202020204" pitchFamily="34" charset="0"/>
              <a:buChar char="•"/>
            </a:pPr>
            <a:endParaRPr lang="en-US" sz="2000" cap="all" dirty="0" smtClean="0"/>
          </a:p>
          <a:p>
            <a:pPr marL="342900" indent="-342900" algn="l">
              <a:buFont typeface="Arial" panose="020B0604020202020204" pitchFamily="34" charset="0"/>
              <a:buChar char="•"/>
            </a:pPr>
            <a:r>
              <a:rPr lang="en-US" sz="2000" cap="all" dirty="0" smtClean="0"/>
              <a:t>The trend in convergence is a double edged sword. </a:t>
            </a:r>
            <a:r>
              <a:rPr lang="en-US" sz="2000" cap="small" dirty="0"/>
              <a:t>EFFICIENCY </a:t>
            </a:r>
            <a:r>
              <a:rPr lang="en-US" sz="2000" b="1" dirty="0"/>
              <a:t>≠ </a:t>
            </a:r>
            <a:r>
              <a:rPr lang="en-US" sz="2000" dirty="0" smtClean="0"/>
              <a:t>EFFECTIVENESS.  </a:t>
            </a:r>
            <a:r>
              <a:rPr lang="en-US" sz="2000" cap="all" dirty="0" smtClean="0"/>
              <a:t>Be careful!!!</a:t>
            </a:r>
          </a:p>
          <a:p>
            <a:pPr marL="342900" indent="-342900" algn="l">
              <a:buFont typeface="Arial" panose="020B0604020202020204" pitchFamily="34" charset="0"/>
              <a:buChar char="•"/>
            </a:pPr>
            <a:endParaRPr lang="en-US" sz="2000" cap="all" dirty="0" smtClean="0"/>
          </a:p>
          <a:p>
            <a:pPr marL="342900" indent="-342900" algn="l">
              <a:buFont typeface="Arial" panose="020B0604020202020204" pitchFamily="34" charset="0"/>
              <a:buChar char="•"/>
            </a:pPr>
            <a:r>
              <a:rPr lang="en-US" sz="2000" cap="all" dirty="0" smtClean="0"/>
              <a:t>SCADA systems used to be physically separated.  Now they are often logically converged…must be secure before converging…adversaries are sharpening their skills on </a:t>
            </a:r>
            <a:r>
              <a:rPr lang="en-US" sz="2000" cap="all" dirty="0" err="1" smtClean="0"/>
              <a:t>scada</a:t>
            </a:r>
            <a:r>
              <a:rPr lang="en-US" sz="2000" cap="all" dirty="0" smtClean="0"/>
              <a:t> systems.</a:t>
            </a:r>
          </a:p>
          <a:p>
            <a:pPr marL="342900" indent="-342900" algn="l">
              <a:buFont typeface="Arial" panose="020B0604020202020204" pitchFamily="34" charset="0"/>
              <a:buChar char="•"/>
            </a:pPr>
            <a:endParaRPr lang="en-US" sz="2000" cap="all" dirty="0"/>
          </a:p>
          <a:p>
            <a:pPr algn="l"/>
            <a:endParaRPr lang="en-US" dirty="0"/>
          </a:p>
        </p:txBody>
      </p:sp>
      <p:sp>
        <p:nvSpPr>
          <p:cNvPr id="4" name="Slide Number Placeholder 3"/>
          <p:cNvSpPr>
            <a:spLocks noGrp="1"/>
          </p:cNvSpPr>
          <p:nvPr>
            <p:ph type="sldNum" sz="quarter" idx="12"/>
          </p:nvPr>
        </p:nvSpPr>
        <p:spPr/>
        <p:txBody>
          <a:bodyPr/>
          <a:lstStyle/>
          <a:p>
            <a:fld id="{6DBF9914-2E5C-4203-A243-FD33C10BAB04}" type="slidenum">
              <a:rPr lang="en-US" smtClean="0"/>
              <a:t>7</a:t>
            </a:fld>
            <a:endParaRPr lang="en-US" dirty="0"/>
          </a:p>
        </p:txBody>
      </p:sp>
    </p:spTree>
    <p:extLst>
      <p:ext uri="{BB962C8B-B14F-4D97-AF65-F5344CB8AC3E}">
        <p14:creationId xmlns:p14="http://schemas.microsoft.com/office/powerpoint/2010/main" val="19005195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09600" y="762000"/>
            <a:ext cx="8229600" cy="685800"/>
          </a:xfrm>
        </p:spPr>
        <p:txBody>
          <a:bodyPr/>
          <a:lstStyle/>
          <a:p>
            <a:r>
              <a:rPr lang="en-US" sz="4000" dirty="0"/>
              <a:t>CYBER OBSERVATIONS (CONT.)</a:t>
            </a:r>
          </a:p>
        </p:txBody>
      </p:sp>
      <p:sp>
        <p:nvSpPr>
          <p:cNvPr id="6" name="Subtitle 5"/>
          <p:cNvSpPr>
            <a:spLocks noGrp="1"/>
          </p:cNvSpPr>
          <p:nvPr>
            <p:ph type="subTitle" idx="1"/>
          </p:nvPr>
        </p:nvSpPr>
        <p:spPr>
          <a:xfrm>
            <a:off x="381000" y="1524000"/>
            <a:ext cx="8382000" cy="5181600"/>
          </a:xfrm>
        </p:spPr>
        <p:txBody>
          <a:bodyPr/>
          <a:lstStyle/>
          <a:p>
            <a:pPr algn="l"/>
            <a:r>
              <a:rPr lang="en-US" sz="2000" dirty="0"/>
              <a:t>RISK </a:t>
            </a:r>
            <a:r>
              <a:rPr lang="en-US" sz="2000" dirty="0" smtClean="0"/>
              <a:t>MANAGEMENT:</a:t>
            </a:r>
            <a:endParaRPr lang="en-US" sz="2000" dirty="0"/>
          </a:p>
          <a:p>
            <a:pPr marL="800100" lvl="1" indent="-342900" algn="l">
              <a:buFont typeface="Arial" panose="020B0604020202020204" pitchFamily="34" charset="0"/>
              <a:buChar char="•"/>
            </a:pPr>
            <a:r>
              <a:rPr lang="en-US" sz="2000" dirty="0"/>
              <a:t>THERE IS A NEED FOR A RIGOROUS MISSION ANALYSIS OF CYBER SECURITY ISSUES. </a:t>
            </a:r>
            <a:r>
              <a:rPr lang="en-US" sz="2000" dirty="0" smtClean="0"/>
              <a:t>  FOCUS ON THE MISSION THREADS!!!</a:t>
            </a:r>
            <a:endParaRPr lang="en-US" sz="2000" dirty="0"/>
          </a:p>
          <a:p>
            <a:pPr marL="342900" indent="-342900" algn="l">
              <a:buFont typeface="Arial" panose="020B0604020202020204" pitchFamily="34" charset="0"/>
              <a:buChar char="•"/>
            </a:pPr>
            <a:endParaRPr lang="en-US" sz="2000" dirty="0"/>
          </a:p>
          <a:p>
            <a:pPr marL="800100" lvl="1" indent="-342900" algn="l">
              <a:buFont typeface="Arial" panose="020B0604020202020204" pitchFamily="34" charset="0"/>
              <a:buChar char="•"/>
            </a:pPr>
            <a:r>
              <a:rPr lang="en-US" sz="2000" dirty="0"/>
              <a:t>RISK IS MEASURED BY THE CONSEQUENCES OF THINGS THAT GO WRONG AND THE CORRESPONDING LIKELIHOOD OF THEIR OCCURRENCE.  WHEN CONSEQUENCES ARE EXTREME, THE LIKELIHOOD OF OCCURRENCE NEEDS TO BE DRIVEN TOWARD ZERO</a:t>
            </a:r>
            <a:r>
              <a:rPr lang="en-US" sz="2000" dirty="0" smtClean="0"/>
              <a:t>.</a:t>
            </a:r>
          </a:p>
          <a:p>
            <a:pPr marL="800100" lvl="1" indent="-342900" algn="l">
              <a:buFont typeface="Arial" panose="020B0604020202020204" pitchFamily="34" charset="0"/>
              <a:buChar char="•"/>
            </a:pPr>
            <a:endParaRPr lang="en-US" sz="2000" dirty="0"/>
          </a:p>
          <a:p>
            <a:pPr marL="800100" lvl="1" indent="-342900" algn="l">
              <a:buFont typeface="Arial" panose="020B0604020202020204" pitchFamily="34" charset="0"/>
              <a:buChar char="•"/>
            </a:pPr>
            <a:r>
              <a:rPr lang="en-US" sz="2000" cap="all" dirty="0"/>
              <a:t>The same level of rigor is needed in cyber risk assessment as we place on other key areas such as aircraft design, nuclear power and space system </a:t>
            </a:r>
            <a:r>
              <a:rPr lang="en-US" sz="2000" cap="all" dirty="0" err="1" smtClean="0"/>
              <a:t>deSIGN</a:t>
            </a:r>
            <a:r>
              <a:rPr lang="en-US" sz="2000" cap="all" dirty="0" smtClean="0"/>
              <a:t>.</a:t>
            </a:r>
            <a:endParaRPr lang="en-US" sz="2000" dirty="0"/>
          </a:p>
          <a:p>
            <a:pPr marL="800100" lvl="1" indent="-342900" algn="l">
              <a:buFont typeface="Arial" panose="020B0604020202020204" pitchFamily="34" charset="0"/>
              <a:buChar char="•"/>
            </a:pPr>
            <a:endParaRPr lang="en-US" sz="2000" dirty="0"/>
          </a:p>
          <a:p>
            <a:pPr algn="l"/>
            <a:endParaRPr lang="en-US" sz="2000" dirty="0"/>
          </a:p>
          <a:p>
            <a:pPr algn="l"/>
            <a:endParaRPr lang="en-US" sz="2400" dirty="0"/>
          </a:p>
        </p:txBody>
      </p:sp>
      <p:sp>
        <p:nvSpPr>
          <p:cNvPr id="4" name="Slide Number Placeholder 3"/>
          <p:cNvSpPr>
            <a:spLocks noGrp="1"/>
          </p:cNvSpPr>
          <p:nvPr>
            <p:ph type="sldNum" sz="quarter" idx="12"/>
          </p:nvPr>
        </p:nvSpPr>
        <p:spPr/>
        <p:txBody>
          <a:bodyPr/>
          <a:lstStyle/>
          <a:p>
            <a:fld id="{6DBF9914-2E5C-4203-A243-FD33C10BAB04}" type="slidenum">
              <a:rPr lang="en-US" smtClean="0"/>
              <a:t>8</a:t>
            </a:fld>
            <a:endParaRPr lang="en-US" dirty="0"/>
          </a:p>
        </p:txBody>
      </p:sp>
    </p:spTree>
    <p:extLst>
      <p:ext uri="{BB962C8B-B14F-4D97-AF65-F5344CB8AC3E}">
        <p14:creationId xmlns:p14="http://schemas.microsoft.com/office/powerpoint/2010/main" val="16153255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3930" y="380999"/>
            <a:ext cx="5951965" cy="685801"/>
          </a:xfrm>
        </p:spPr>
        <p:txBody>
          <a:bodyPr>
            <a:normAutofit/>
          </a:bodyPr>
          <a:lstStyle/>
          <a:p>
            <a:r>
              <a:rPr lang="en-US" sz="3600" i="1" dirty="0" smtClean="0"/>
              <a:t>     </a:t>
            </a:r>
            <a:r>
              <a:rPr lang="en-US" sz="2400" b="1" i="1" u="sng" dirty="0" smtClean="0"/>
              <a:t>“A MODEL</a:t>
            </a:r>
            <a:r>
              <a:rPr lang="en-US" sz="3600" i="1" dirty="0" smtClean="0"/>
              <a:t>”</a:t>
            </a:r>
            <a:endParaRPr lang="en-US" sz="3600" i="1" dirty="0"/>
          </a:p>
        </p:txBody>
      </p:sp>
      <p:sp>
        <p:nvSpPr>
          <p:cNvPr id="4" name="Isosceles Triangle 3"/>
          <p:cNvSpPr/>
          <p:nvPr/>
        </p:nvSpPr>
        <p:spPr>
          <a:xfrm rot="10800000" flipV="1">
            <a:off x="148345" y="904430"/>
            <a:ext cx="8420100" cy="5715001"/>
          </a:xfrm>
          <a:prstGeom prst="triangle">
            <a:avLst>
              <a:gd name="adj" fmla="val 49473"/>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3976369" y="1524000"/>
            <a:ext cx="883484" cy="307777"/>
          </a:xfrm>
          <a:prstGeom prst="rect">
            <a:avLst/>
          </a:prstGeom>
          <a:noFill/>
        </p:spPr>
        <p:txBody>
          <a:bodyPr wrap="square" rtlCol="0">
            <a:spAutoFit/>
          </a:bodyPr>
          <a:lstStyle/>
          <a:p>
            <a:r>
              <a:rPr lang="en-US" sz="1400" b="1" dirty="0" smtClean="0"/>
              <a:t>FOCUS</a:t>
            </a:r>
            <a:endParaRPr lang="en-US" sz="1400" b="1" dirty="0"/>
          </a:p>
        </p:txBody>
      </p:sp>
      <p:sp>
        <p:nvSpPr>
          <p:cNvPr id="6" name="TextBox 5"/>
          <p:cNvSpPr txBox="1"/>
          <p:nvPr/>
        </p:nvSpPr>
        <p:spPr>
          <a:xfrm>
            <a:off x="4025901" y="1978223"/>
            <a:ext cx="878189" cy="307777"/>
          </a:xfrm>
          <a:prstGeom prst="rect">
            <a:avLst/>
          </a:prstGeom>
          <a:noFill/>
        </p:spPr>
        <p:txBody>
          <a:bodyPr wrap="none" rtlCol="0">
            <a:spAutoFit/>
          </a:bodyPr>
          <a:lstStyle/>
          <a:p>
            <a:pPr algn="ctr"/>
            <a:r>
              <a:rPr lang="en-US" sz="1400" b="1" dirty="0" smtClean="0"/>
              <a:t>MANAGE</a:t>
            </a:r>
            <a:endParaRPr lang="en-US" sz="1400" b="1" dirty="0"/>
          </a:p>
        </p:txBody>
      </p:sp>
      <p:sp>
        <p:nvSpPr>
          <p:cNvPr id="7" name="TextBox 6"/>
          <p:cNvSpPr txBox="1"/>
          <p:nvPr/>
        </p:nvSpPr>
        <p:spPr>
          <a:xfrm>
            <a:off x="3838195" y="5916543"/>
            <a:ext cx="1608663" cy="338554"/>
          </a:xfrm>
          <a:prstGeom prst="rect">
            <a:avLst/>
          </a:prstGeom>
          <a:noFill/>
        </p:spPr>
        <p:txBody>
          <a:bodyPr wrap="square" rtlCol="0">
            <a:spAutoFit/>
          </a:bodyPr>
          <a:lstStyle/>
          <a:p>
            <a:r>
              <a:rPr lang="en-US" sz="1600" b="1" dirty="0" smtClean="0"/>
              <a:t>“THE NOISE”</a:t>
            </a:r>
            <a:endParaRPr lang="en-US" sz="1600" b="1" dirty="0"/>
          </a:p>
        </p:txBody>
      </p:sp>
      <p:sp>
        <p:nvSpPr>
          <p:cNvPr id="16" name="Rectangle 15"/>
          <p:cNvSpPr/>
          <p:nvPr/>
        </p:nvSpPr>
        <p:spPr>
          <a:xfrm>
            <a:off x="1500896" y="2370037"/>
            <a:ext cx="5714999" cy="1800493"/>
          </a:xfrm>
          <a:prstGeom prst="rect">
            <a:avLst/>
          </a:prstGeom>
        </p:spPr>
        <p:txBody>
          <a:bodyPr wrap="square">
            <a:spAutoFit/>
          </a:bodyPr>
          <a:lstStyle/>
          <a:p>
            <a:pPr lvl="0" algn="ctr">
              <a:lnSpc>
                <a:spcPct val="150000"/>
              </a:lnSpc>
            </a:pPr>
            <a:r>
              <a:rPr lang="en-US" sz="1400" b="1" dirty="0" smtClean="0">
                <a:solidFill>
                  <a:prstClr val="black"/>
                </a:solidFill>
              </a:rPr>
              <a:t>     </a:t>
            </a:r>
            <a:r>
              <a:rPr lang="en-US" sz="1200" b="1" dirty="0" smtClean="0">
                <a:solidFill>
                  <a:prstClr val="black"/>
                </a:solidFill>
              </a:rPr>
              <a:t>FOCUSED/SAVVY LEADERSHIP</a:t>
            </a:r>
          </a:p>
          <a:p>
            <a:pPr lvl="0" algn="ctr">
              <a:lnSpc>
                <a:spcPct val="150000"/>
              </a:lnSpc>
            </a:pPr>
            <a:r>
              <a:rPr lang="en-US" sz="1200" b="1" dirty="0" smtClean="0">
                <a:solidFill>
                  <a:prstClr val="black"/>
                </a:solidFill>
              </a:rPr>
              <a:t>MISSION FOCUS  CULTURE CHANGE</a:t>
            </a:r>
          </a:p>
          <a:p>
            <a:pPr lvl="0" algn="ctr">
              <a:lnSpc>
                <a:spcPct val="150000"/>
              </a:lnSpc>
            </a:pPr>
            <a:r>
              <a:rPr lang="en-US" sz="1200" b="1" dirty="0" smtClean="0">
                <a:solidFill>
                  <a:prstClr val="black"/>
                </a:solidFill>
              </a:rPr>
              <a:t>EFFECTIVE C2 STRUCTURE</a:t>
            </a:r>
          </a:p>
          <a:p>
            <a:pPr lvl="0" algn="ctr">
              <a:lnSpc>
                <a:spcPct val="150000"/>
              </a:lnSpc>
            </a:pPr>
            <a:r>
              <a:rPr lang="en-US" sz="1200" b="1" dirty="0" smtClean="0">
                <a:solidFill>
                  <a:prstClr val="black"/>
                </a:solidFill>
              </a:rPr>
              <a:t>         ACCOUNTABILITY AND RESPONSIBILITY</a:t>
            </a:r>
            <a:endParaRPr lang="en-US" sz="1200" b="1" dirty="0">
              <a:solidFill>
                <a:prstClr val="black"/>
              </a:solidFill>
            </a:endParaRPr>
          </a:p>
          <a:p>
            <a:pPr lvl="0" algn="ctr">
              <a:lnSpc>
                <a:spcPct val="150000"/>
              </a:lnSpc>
            </a:pPr>
            <a:r>
              <a:rPr lang="en-US" sz="1200" b="1" dirty="0" smtClean="0">
                <a:solidFill>
                  <a:prstClr val="black"/>
                </a:solidFill>
              </a:rPr>
              <a:t>OPERATIONALIZE THE NETWORK</a:t>
            </a:r>
          </a:p>
          <a:p>
            <a:pPr lvl="0" algn="ctr">
              <a:lnSpc>
                <a:spcPct val="150000"/>
              </a:lnSpc>
            </a:pPr>
            <a:r>
              <a:rPr lang="en-US" sz="1200" b="1" dirty="0" smtClean="0">
                <a:solidFill>
                  <a:prstClr val="black"/>
                </a:solidFill>
              </a:rPr>
              <a:t>SOFTWARE ASSURANCE     CIP</a:t>
            </a:r>
            <a:endParaRPr lang="en-US" sz="1200" b="1" dirty="0">
              <a:solidFill>
                <a:prstClr val="black"/>
              </a:solidFill>
            </a:endParaRPr>
          </a:p>
        </p:txBody>
      </p:sp>
      <p:sp>
        <p:nvSpPr>
          <p:cNvPr id="17" name="TextBox 16"/>
          <p:cNvSpPr txBox="1"/>
          <p:nvPr/>
        </p:nvSpPr>
        <p:spPr>
          <a:xfrm>
            <a:off x="2740959" y="4038600"/>
            <a:ext cx="3610540" cy="1107996"/>
          </a:xfrm>
          <a:prstGeom prst="rect">
            <a:avLst/>
          </a:prstGeom>
          <a:noFill/>
        </p:spPr>
        <p:txBody>
          <a:bodyPr wrap="none" rtlCol="0">
            <a:spAutoFit/>
          </a:bodyPr>
          <a:lstStyle/>
          <a:p>
            <a:pPr algn="ctr">
              <a:lnSpc>
                <a:spcPct val="150000"/>
              </a:lnSpc>
            </a:pPr>
            <a:r>
              <a:rPr lang="en-US" sz="1200" b="1" dirty="0" smtClean="0"/>
              <a:t>SYSTEMS ENGINEERING CERTIFICATION</a:t>
            </a:r>
            <a:endParaRPr lang="en-US" sz="1200" b="1" dirty="0" smtClean="0">
              <a:solidFill>
                <a:prstClr val="black"/>
              </a:solidFill>
            </a:endParaRPr>
          </a:p>
          <a:p>
            <a:pPr algn="ctr">
              <a:lnSpc>
                <a:spcPct val="150000"/>
              </a:lnSpc>
            </a:pPr>
            <a:r>
              <a:rPr lang="en-US" sz="1200" b="1" dirty="0" smtClean="0">
                <a:solidFill>
                  <a:prstClr val="black"/>
                </a:solidFill>
              </a:rPr>
              <a:t>EDUCATION- TRAINING- RETENTION</a:t>
            </a:r>
          </a:p>
          <a:p>
            <a:pPr lvl="0" algn="ctr">
              <a:lnSpc>
                <a:spcPct val="150000"/>
              </a:lnSpc>
            </a:pPr>
            <a:r>
              <a:rPr lang="en-US" sz="1200" b="1" dirty="0" smtClean="0">
                <a:solidFill>
                  <a:prstClr val="black"/>
                </a:solidFill>
              </a:rPr>
              <a:t>CONFIGURATION MANAGEMENT / </a:t>
            </a:r>
            <a:r>
              <a:rPr lang="en-US" sz="1200" b="1" dirty="0">
                <a:solidFill>
                  <a:prstClr val="black"/>
                </a:solidFill>
              </a:rPr>
              <a:t>CONTROL  </a:t>
            </a:r>
          </a:p>
          <a:p>
            <a:pPr algn="ctr"/>
            <a:endParaRPr lang="en-US" sz="1200" b="1" dirty="0"/>
          </a:p>
        </p:txBody>
      </p:sp>
      <p:sp>
        <p:nvSpPr>
          <p:cNvPr id="19" name="Rectangle 18"/>
          <p:cNvSpPr/>
          <p:nvPr/>
        </p:nvSpPr>
        <p:spPr>
          <a:xfrm>
            <a:off x="1664275" y="5389876"/>
            <a:ext cx="5763908" cy="369332"/>
          </a:xfrm>
          <a:prstGeom prst="rect">
            <a:avLst/>
          </a:prstGeom>
        </p:spPr>
        <p:txBody>
          <a:bodyPr wrap="square">
            <a:spAutoFit/>
          </a:bodyPr>
          <a:lstStyle/>
          <a:p>
            <a:pPr algn="ctr">
              <a:lnSpc>
                <a:spcPct val="150000"/>
              </a:lnSpc>
            </a:pPr>
            <a:r>
              <a:rPr lang="en-US" sz="1200" b="1" dirty="0" smtClean="0">
                <a:solidFill>
                  <a:prstClr val="black"/>
                </a:solidFill>
              </a:rPr>
              <a:t>SUPPLY CHAIN SECURITY      RISK </a:t>
            </a:r>
            <a:r>
              <a:rPr lang="en-US" sz="1200" b="1" dirty="0">
                <a:solidFill>
                  <a:prstClr val="black"/>
                </a:solidFill>
              </a:rPr>
              <a:t>MANAGEMENT </a:t>
            </a:r>
            <a:r>
              <a:rPr lang="en-US" sz="1200" b="1" dirty="0" smtClean="0">
                <a:solidFill>
                  <a:prstClr val="black"/>
                </a:solidFill>
              </a:rPr>
              <a:t>STRATEGY </a:t>
            </a:r>
            <a:endParaRPr lang="en-US" sz="1200" b="1" dirty="0">
              <a:solidFill>
                <a:prstClr val="black"/>
              </a:solidFill>
            </a:endParaRPr>
          </a:p>
        </p:txBody>
      </p:sp>
      <p:sp>
        <p:nvSpPr>
          <p:cNvPr id="20" name="Rectangle 19"/>
          <p:cNvSpPr/>
          <p:nvPr/>
        </p:nvSpPr>
        <p:spPr>
          <a:xfrm>
            <a:off x="5682939" y="4098827"/>
            <a:ext cx="1071736" cy="369332"/>
          </a:xfrm>
          <a:prstGeom prst="rect">
            <a:avLst/>
          </a:prstGeom>
        </p:spPr>
        <p:txBody>
          <a:bodyPr wrap="square">
            <a:spAutoFit/>
          </a:bodyPr>
          <a:lstStyle/>
          <a:p>
            <a:pPr algn="ctr"/>
            <a:endParaRPr lang="en-US" b="1" dirty="0"/>
          </a:p>
        </p:txBody>
      </p:sp>
      <p:sp>
        <p:nvSpPr>
          <p:cNvPr id="22" name="Rectangle 21"/>
          <p:cNvSpPr/>
          <p:nvPr/>
        </p:nvSpPr>
        <p:spPr>
          <a:xfrm>
            <a:off x="2260307" y="4828992"/>
            <a:ext cx="4196178" cy="661463"/>
          </a:xfrm>
          <a:prstGeom prst="rect">
            <a:avLst/>
          </a:prstGeom>
        </p:spPr>
        <p:txBody>
          <a:bodyPr wrap="square">
            <a:spAutoFit/>
          </a:bodyPr>
          <a:lstStyle/>
          <a:p>
            <a:pPr lvl="0" algn="ctr">
              <a:lnSpc>
                <a:spcPct val="150000"/>
              </a:lnSpc>
            </a:pPr>
            <a:r>
              <a:rPr lang="en-US" sz="1200" b="1" dirty="0">
                <a:solidFill>
                  <a:prstClr val="black"/>
                </a:solidFill>
              </a:rPr>
              <a:t>ROLES AND </a:t>
            </a:r>
            <a:r>
              <a:rPr lang="en-US" sz="1200" b="1" dirty="0" smtClean="0">
                <a:solidFill>
                  <a:prstClr val="black"/>
                </a:solidFill>
              </a:rPr>
              <a:t>RESPONSIBILITIES  POLICY   DISCIPLINE</a:t>
            </a:r>
          </a:p>
          <a:p>
            <a:pPr algn="ctr">
              <a:lnSpc>
                <a:spcPct val="150000"/>
              </a:lnSpc>
            </a:pPr>
            <a:r>
              <a:rPr lang="en-US" sz="1200" b="1" dirty="0">
                <a:solidFill>
                  <a:prstClr val="black"/>
                </a:solidFill>
              </a:rPr>
              <a:t>POLICY AND POLICY </a:t>
            </a:r>
            <a:r>
              <a:rPr lang="en-US" sz="1200" b="1" dirty="0" smtClean="0">
                <a:solidFill>
                  <a:prstClr val="black"/>
                </a:solidFill>
              </a:rPr>
              <a:t>ENFORCEMENT</a:t>
            </a:r>
            <a:endParaRPr lang="en-US" sz="1200" b="1" dirty="0">
              <a:solidFill>
                <a:prstClr val="black"/>
              </a:solidFill>
            </a:endParaRPr>
          </a:p>
        </p:txBody>
      </p:sp>
      <p:sp>
        <p:nvSpPr>
          <p:cNvPr id="23" name="Rectangle 22"/>
          <p:cNvSpPr/>
          <p:nvPr/>
        </p:nvSpPr>
        <p:spPr>
          <a:xfrm>
            <a:off x="3838195" y="4119958"/>
            <a:ext cx="1572006" cy="307777"/>
          </a:xfrm>
          <a:prstGeom prst="rect">
            <a:avLst/>
          </a:prstGeom>
        </p:spPr>
        <p:txBody>
          <a:bodyPr wrap="square">
            <a:spAutoFit/>
          </a:bodyPr>
          <a:lstStyle/>
          <a:p>
            <a:pPr lvl="0" algn="ctr"/>
            <a:endParaRPr lang="en-US" sz="1400" b="1" dirty="0">
              <a:solidFill>
                <a:prstClr val="black"/>
              </a:solidFill>
            </a:endParaRPr>
          </a:p>
        </p:txBody>
      </p:sp>
      <p:sp>
        <p:nvSpPr>
          <p:cNvPr id="28" name="Rectangle 27"/>
          <p:cNvSpPr/>
          <p:nvPr/>
        </p:nvSpPr>
        <p:spPr>
          <a:xfrm>
            <a:off x="2358102" y="4119958"/>
            <a:ext cx="1618267" cy="307777"/>
          </a:xfrm>
          <a:prstGeom prst="rect">
            <a:avLst/>
          </a:prstGeom>
        </p:spPr>
        <p:txBody>
          <a:bodyPr wrap="square">
            <a:spAutoFit/>
          </a:bodyPr>
          <a:lstStyle/>
          <a:p>
            <a:pPr lvl="0" algn="ctr"/>
            <a:endParaRPr lang="en-US" sz="1400" b="1" dirty="0">
              <a:solidFill>
                <a:prstClr val="black"/>
              </a:solidFill>
            </a:endParaRPr>
          </a:p>
        </p:txBody>
      </p:sp>
      <p:cxnSp>
        <p:nvCxnSpPr>
          <p:cNvPr id="30" name="Straight Connector 29"/>
          <p:cNvCxnSpPr/>
          <p:nvPr/>
        </p:nvCxnSpPr>
        <p:spPr>
          <a:xfrm>
            <a:off x="3838195" y="1792188"/>
            <a:ext cx="1191005" cy="0"/>
          </a:xfrm>
          <a:prstGeom prst="line">
            <a:avLst/>
          </a:prstGeom>
          <a:ln w="5715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3429000" y="2286001"/>
            <a:ext cx="1905000" cy="1"/>
          </a:xfrm>
          <a:prstGeom prst="line">
            <a:avLst/>
          </a:prstGeom>
          <a:ln w="5715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1031" name="Straight Connector 1030"/>
          <p:cNvCxnSpPr/>
          <p:nvPr/>
        </p:nvCxnSpPr>
        <p:spPr>
          <a:xfrm>
            <a:off x="1143000" y="5716488"/>
            <a:ext cx="66294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7559860"/>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ident's Report Original">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President's Report Original</Template>
  <TotalTime>1797</TotalTime>
  <Words>588</Words>
  <Application>Microsoft Office PowerPoint</Application>
  <PresentationFormat>On-screen Show (4:3)</PresentationFormat>
  <Paragraphs>109</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President's Report Original</vt:lpstr>
      <vt:lpstr>QUANTICO POTOMAC AFCEA </vt:lpstr>
      <vt:lpstr>CYBER OBSERVATIONS</vt:lpstr>
      <vt:lpstr>CYBER OBSERVATIONS (CONT.)</vt:lpstr>
      <vt:lpstr>CYBER OBSERVATIONS (CONT.)</vt:lpstr>
      <vt:lpstr>CYBER OBSERVATIONS (CONT.)</vt:lpstr>
      <vt:lpstr>CYBER OBSERVATIONS (CONT.)</vt:lpstr>
      <vt:lpstr>CYBER OBSERVATIONS (CONT.)</vt:lpstr>
      <vt:lpstr>CYBER OBSERVATIONS (CONT.)</vt:lpstr>
      <vt:lpstr>     “A MODEL”</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pjohnston</dc:creator>
  <cp:lastModifiedBy>Robert</cp:lastModifiedBy>
  <cp:revision>116</cp:revision>
  <cp:lastPrinted>2015-11-16T01:42:28Z</cp:lastPrinted>
  <dcterms:created xsi:type="dcterms:W3CDTF">2015-05-13T17:46:02Z</dcterms:created>
  <dcterms:modified xsi:type="dcterms:W3CDTF">2016-04-19T13:17:22Z</dcterms:modified>
</cp:coreProperties>
</file>