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8" r:id="rId6"/>
    <p:sldMasterId id="2147483723" r:id="rId7"/>
    <p:sldMasterId id="2147483730" r:id="rId8"/>
  </p:sldMasterIdLst>
  <p:notesMasterIdLst>
    <p:notesMasterId r:id="rId41"/>
  </p:notesMasterIdLst>
  <p:sldIdLst>
    <p:sldId id="329" r:id="rId9"/>
    <p:sldId id="260" r:id="rId10"/>
    <p:sldId id="278" r:id="rId11"/>
    <p:sldId id="280" r:id="rId12"/>
    <p:sldId id="286" r:id="rId13"/>
    <p:sldId id="327" r:id="rId14"/>
    <p:sldId id="259" r:id="rId15"/>
    <p:sldId id="268" r:id="rId16"/>
    <p:sldId id="287" r:id="rId17"/>
    <p:sldId id="288" r:id="rId18"/>
    <p:sldId id="289" r:id="rId19"/>
    <p:sldId id="290" r:id="rId20"/>
    <p:sldId id="291" r:id="rId21"/>
    <p:sldId id="292" r:id="rId22"/>
    <p:sldId id="293" r:id="rId23"/>
    <p:sldId id="294" r:id="rId24"/>
    <p:sldId id="312" r:id="rId25"/>
    <p:sldId id="321" r:id="rId26"/>
    <p:sldId id="301" r:id="rId27"/>
    <p:sldId id="302" r:id="rId28"/>
    <p:sldId id="303" r:id="rId29"/>
    <p:sldId id="328" r:id="rId30"/>
    <p:sldId id="313" r:id="rId31"/>
    <p:sldId id="314" r:id="rId32"/>
    <p:sldId id="299" r:id="rId33"/>
    <p:sldId id="300" r:id="rId34"/>
    <p:sldId id="306" r:id="rId35"/>
    <p:sldId id="310" r:id="rId36"/>
    <p:sldId id="311" r:id="rId37"/>
    <p:sldId id="262" r:id="rId38"/>
    <p:sldId id="265" r:id="rId39"/>
    <p:sldId id="266"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57"/>
    <a:srgbClr val="F0F5FA"/>
    <a:srgbClr val="ACA16C"/>
    <a:srgbClr val="53672B"/>
    <a:srgbClr val="455624"/>
    <a:srgbClr val="323E1A"/>
    <a:srgbClr val="F2B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95" autoAdjust="0"/>
  </p:normalViewPr>
  <p:slideViewPr>
    <p:cSldViewPr>
      <p:cViewPr varScale="1">
        <p:scale>
          <a:sx n="68" d="100"/>
          <a:sy n="68" d="100"/>
        </p:scale>
        <p:origin x="1446" y="48"/>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A306B-A5FE-42A2-BA77-101DCF6D34BE}" type="doc">
      <dgm:prSet loTypeId="urn:microsoft.com/office/officeart/2009/layout/CircleArrowProcess" loCatId="cycle" qsTypeId="urn:microsoft.com/office/officeart/2005/8/quickstyle/simple4" qsCatId="simple" csTypeId="urn:microsoft.com/office/officeart/2005/8/colors/accent1_2" csCatId="accent1" phldr="1"/>
      <dgm:spPr/>
      <dgm:t>
        <a:bodyPr/>
        <a:lstStyle/>
        <a:p>
          <a:endParaRPr lang="en-US"/>
        </a:p>
      </dgm:t>
    </dgm:pt>
    <dgm:pt modelId="{213575EC-95BE-401A-96A9-E233C66C0EA6}">
      <dgm:prSet phldrT="[Text]" custT="1"/>
      <dgm:spPr/>
      <dgm:t>
        <a:bodyPr/>
        <a:lstStyle/>
        <a:p>
          <a:r>
            <a:rPr lang="en-US" sz="1600" b="1" dirty="0" smtClean="0">
              <a:latin typeface="+mn-lt"/>
              <a:cs typeface="Aharoni" panose="02010803020104030203" pitchFamily="2" charset="-79"/>
            </a:rPr>
            <a:t>36</a:t>
          </a:r>
          <a:r>
            <a:rPr lang="en-US" sz="1600" b="1" baseline="30000" dirty="0" smtClean="0">
              <a:latin typeface="+mn-lt"/>
              <a:cs typeface="Aharoni" panose="02010803020104030203" pitchFamily="2" charset="-79"/>
            </a:rPr>
            <a:t>th</a:t>
          </a:r>
          <a:r>
            <a:rPr lang="en-US" sz="1600" b="1" dirty="0" smtClean="0">
              <a:latin typeface="+mn-lt"/>
              <a:cs typeface="Aharoni" panose="02010803020104030203" pitchFamily="2" charset="-79"/>
            </a:rPr>
            <a:t> Commandants Message</a:t>
          </a:r>
          <a:endParaRPr lang="en-US" sz="1600" b="1" dirty="0">
            <a:latin typeface="+mn-lt"/>
            <a:cs typeface="Aharoni" panose="02010803020104030203" pitchFamily="2" charset="-79"/>
          </a:endParaRPr>
        </a:p>
      </dgm:t>
    </dgm:pt>
    <dgm:pt modelId="{868F3907-677E-4EBF-A0B1-A8291DB38731}" type="parTrans" cxnId="{9768FF50-3294-4C1F-9557-0A412768DC0F}">
      <dgm:prSet/>
      <dgm:spPr/>
      <dgm:t>
        <a:bodyPr/>
        <a:lstStyle/>
        <a:p>
          <a:endParaRPr lang="en-US"/>
        </a:p>
      </dgm:t>
    </dgm:pt>
    <dgm:pt modelId="{6D54837C-BDC9-4AB0-9BA2-9FDE4FE8B82A}" type="sibTrans" cxnId="{9768FF50-3294-4C1F-9557-0A412768DC0F}">
      <dgm:prSet/>
      <dgm:spPr/>
      <dgm:t>
        <a:bodyPr/>
        <a:lstStyle/>
        <a:p>
          <a:endParaRPr lang="en-US"/>
        </a:p>
      </dgm:t>
    </dgm:pt>
    <dgm:pt modelId="{C113C1E4-4F99-460D-8429-6E8EB9CB5353}">
      <dgm:prSet phldrT="[Text]" custT="1"/>
      <dgm:spPr/>
      <dgm:t>
        <a:bodyPr/>
        <a:lstStyle/>
        <a:p>
          <a:r>
            <a:rPr lang="en-US" sz="1600" b="1" dirty="0" smtClean="0">
              <a:latin typeface="+mn-lt"/>
              <a:cs typeface="Aharoni" panose="02010803020104030203" pitchFamily="2" charset="-79"/>
            </a:rPr>
            <a:t>MCSC Mission</a:t>
          </a:r>
          <a:endParaRPr lang="en-US" sz="1600" b="1" dirty="0">
            <a:latin typeface="+mn-lt"/>
            <a:cs typeface="Aharoni" panose="02010803020104030203" pitchFamily="2" charset="-79"/>
          </a:endParaRPr>
        </a:p>
      </dgm:t>
    </dgm:pt>
    <dgm:pt modelId="{0181B5AE-8D3B-4B26-A4EF-470DE1A86342}" type="parTrans" cxnId="{C7C45190-C0BE-4617-B918-AFE733DB1A29}">
      <dgm:prSet/>
      <dgm:spPr/>
      <dgm:t>
        <a:bodyPr/>
        <a:lstStyle/>
        <a:p>
          <a:endParaRPr lang="en-US"/>
        </a:p>
      </dgm:t>
    </dgm:pt>
    <dgm:pt modelId="{7C04B050-6F94-45E0-ADED-A800C8C62FB7}" type="sibTrans" cxnId="{C7C45190-C0BE-4617-B918-AFE733DB1A29}">
      <dgm:prSet/>
      <dgm:spPr/>
      <dgm:t>
        <a:bodyPr/>
        <a:lstStyle/>
        <a:p>
          <a:endParaRPr lang="en-US"/>
        </a:p>
      </dgm:t>
    </dgm:pt>
    <dgm:pt modelId="{96400307-4CF9-4EF6-8D4D-AFB9074503DC}">
      <dgm:prSet phldrT="[Text]" custT="1"/>
      <dgm:spPr/>
      <dgm:t>
        <a:bodyPr/>
        <a:lstStyle/>
        <a:p>
          <a:r>
            <a:rPr lang="en-US" sz="1600" b="1" dirty="0" smtClean="0">
              <a:latin typeface="+mn-lt"/>
              <a:cs typeface="Aharoni" panose="02010803020104030203" pitchFamily="2" charset="-79"/>
            </a:rPr>
            <a:t>MCSC Commander’s Intent</a:t>
          </a:r>
          <a:endParaRPr lang="en-US" sz="1600" b="1" dirty="0">
            <a:latin typeface="+mn-lt"/>
            <a:cs typeface="Aharoni" panose="02010803020104030203" pitchFamily="2" charset="-79"/>
          </a:endParaRPr>
        </a:p>
      </dgm:t>
    </dgm:pt>
    <dgm:pt modelId="{6E6001A7-50E2-4FE3-8B2C-83B954F05ACB}" type="parTrans" cxnId="{02795CC4-542A-40AD-A1D3-B3094653118F}">
      <dgm:prSet/>
      <dgm:spPr/>
      <dgm:t>
        <a:bodyPr/>
        <a:lstStyle/>
        <a:p>
          <a:endParaRPr lang="en-US"/>
        </a:p>
      </dgm:t>
    </dgm:pt>
    <dgm:pt modelId="{2D86F2D2-AA21-4B2B-B78C-9D4DD8A48F89}" type="sibTrans" cxnId="{02795CC4-542A-40AD-A1D3-B3094653118F}">
      <dgm:prSet/>
      <dgm:spPr/>
      <dgm:t>
        <a:bodyPr/>
        <a:lstStyle/>
        <a:p>
          <a:endParaRPr lang="en-US"/>
        </a:p>
      </dgm:t>
    </dgm:pt>
    <dgm:pt modelId="{4FAB0124-A61B-4745-91FE-B8B3A9CA584B}">
      <dgm:prSet phldrT="[Text]" custT="1"/>
      <dgm:spPr/>
      <dgm:t>
        <a:bodyPr/>
        <a:lstStyle/>
        <a:p>
          <a:r>
            <a:rPr lang="en-US" sz="2400" b="1" dirty="0" smtClean="0">
              <a:solidFill>
                <a:srgbClr val="C00000"/>
              </a:solidFill>
              <a:effectLst>
                <a:outerShdw blurRad="38100" dist="38100" dir="2700000" algn="tl">
                  <a:srgbClr val="000000">
                    <a:alpha val="43137"/>
                  </a:srgbClr>
                </a:outerShdw>
              </a:effectLst>
              <a:latin typeface="+mn-lt"/>
              <a:cs typeface="Aharoni" panose="02010803020104030203" pitchFamily="2" charset="-79"/>
            </a:rPr>
            <a:t>MC3 Priorities</a:t>
          </a:r>
          <a:endParaRPr lang="en-US" sz="2400" b="1" dirty="0">
            <a:solidFill>
              <a:srgbClr val="C00000"/>
            </a:solidFill>
            <a:effectLst>
              <a:outerShdw blurRad="38100" dist="38100" dir="2700000" algn="tl">
                <a:srgbClr val="000000">
                  <a:alpha val="43137"/>
                </a:srgbClr>
              </a:outerShdw>
            </a:effectLst>
            <a:latin typeface="+mn-lt"/>
            <a:cs typeface="Aharoni" panose="02010803020104030203" pitchFamily="2" charset="-79"/>
          </a:endParaRPr>
        </a:p>
      </dgm:t>
    </dgm:pt>
    <dgm:pt modelId="{F87A3EC5-3BF0-4DEE-99C6-D72F651671A5}" type="parTrans" cxnId="{8EE86D7C-8EA5-4C7F-9D46-58A7A335CA20}">
      <dgm:prSet/>
      <dgm:spPr/>
      <dgm:t>
        <a:bodyPr/>
        <a:lstStyle/>
        <a:p>
          <a:endParaRPr lang="en-US"/>
        </a:p>
      </dgm:t>
    </dgm:pt>
    <dgm:pt modelId="{B7662C8A-4779-4C65-B720-D85A09739E61}" type="sibTrans" cxnId="{8EE86D7C-8EA5-4C7F-9D46-58A7A335CA20}">
      <dgm:prSet/>
      <dgm:spPr/>
      <dgm:t>
        <a:bodyPr/>
        <a:lstStyle/>
        <a:p>
          <a:endParaRPr lang="en-US"/>
        </a:p>
      </dgm:t>
    </dgm:pt>
    <dgm:pt modelId="{4DA5FB84-7610-4F11-9817-DD1673B0E358}" type="pres">
      <dgm:prSet presAssocID="{D1BA306B-A5FE-42A2-BA77-101DCF6D34BE}" presName="Name0" presStyleCnt="0">
        <dgm:presLayoutVars>
          <dgm:chMax val="7"/>
          <dgm:chPref val="7"/>
          <dgm:dir/>
          <dgm:animLvl val="lvl"/>
        </dgm:presLayoutVars>
      </dgm:prSet>
      <dgm:spPr/>
      <dgm:t>
        <a:bodyPr/>
        <a:lstStyle/>
        <a:p>
          <a:endParaRPr lang="en-US"/>
        </a:p>
      </dgm:t>
    </dgm:pt>
    <dgm:pt modelId="{C8016828-FA71-4A7C-85C6-40DC436E1D1B}" type="pres">
      <dgm:prSet presAssocID="{213575EC-95BE-401A-96A9-E233C66C0EA6}" presName="Accent1" presStyleCnt="0"/>
      <dgm:spPr/>
    </dgm:pt>
    <dgm:pt modelId="{3C148AB6-4F0F-41B0-BBE8-771643B0C82C}" type="pres">
      <dgm:prSet presAssocID="{213575EC-95BE-401A-96A9-E233C66C0EA6}" presName="Accent" presStyleLbl="node1" presStyleIdx="0" presStyleCnt="4" custScaleX="179556" custScaleY="139116"/>
      <dgm:spPr>
        <a:gradFill flip="none" rotWithShape="0">
          <a:gsLst>
            <a:gs pos="0">
              <a:srgbClr val="ACA16C">
                <a:tint val="66000"/>
                <a:satMod val="160000"/>
                <a:shade val="30000"/>
                <a:satMod val="115000"/>
              </a:srgbClr>
            </a:gs>
            <a:gs pos="50000">
              <a:srgbClr val="ACA16C">
                <a:tint val="66000"/>
                <a:satMod val="160000"/>
                <a:shade val="67500"/>
                <a:satMod val="115000"/>
              </a:srgbClr>
            </a:gs>
            <a:gs pos="100000">
              <a:srgbClr val="ACA16C">
                <a:tint val="66000"/>
                <a:satMod val="160000"/>
                <a:shade val="100000"/>
                <a:satMod val="115000"/>
              </a:srgbClr>
            </a:gs>
          </a:gsLst>
          <a:lin ang="0" scaled="1"/>
          <a:tileRect/>
        </a:gradFill>
      </dgm:spPr>
    </dgm:pt>
    <dgm:pt modelId="{6A878808-551B-4391-8920-9F85832522BB}" type="pres">
      <dgm:prSet presAssocID="{213575EC-95BE-401A-96A9-E233C66C0EA6}" presName="Parent1" presStyleLbl="revTx" presStyleIdx="0" presStyleCnt="4" custScaleX="144819" custLinFactNeighborX="-2874" custLinFactNeighborY="-62601">
        <dgm:presLayoutVars>
          <dgm:chMax val="1"/>
          <dgm:chPref val="1"/>
          <dgm:bulletEnabled val="1"/>
        </dgm:presLayoutVars>
      </dgm:prSet>
      <dgm:spPr/>
      <dgm:t>
        <a:bodyPr/>
        <a:lstStyle/>
        <a:p>
          <a:endParaRPr lang="en-US"/>
        </a:p>
      </dgm:t>
    </dgm:pt>
    <dgm:pt modelId="{B6FD4D72-ADA9-4631-86F0-B5C7C3776E12}" type="pres">
      <dgm:prSet presAssocID="{C113C1E4-4F99-460D-8429-6E8EB9CB5353}" presName="Accent2" presStyleCnt="0"/>
      <dgm:spPr/>
    </dgm:pt>
    <dgm:pt modelId="{5689ABFB-17B5-45BC-94CE-2C7BB343CA8E}" type="pres">
      <dgm:prSet presAssocID="{C113C1E4-4F99-460D-8429-6E8EB9CB5353}" presName="Accent" presStyleLbl="node1" presStyleIdx="1" presStyleCnt="4" custScaleX="183738"/>
      <dgm:spPr>
        <a:gradFill flip="none" rotWithShape="0">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100000" t="100000"/>
          </a:path>
          <a:tileRect r="-100000" b="-100000"/>
        </a:gradFill>
      </dgm:spPr>
    </dgm:pt>
    <dgm:pt modelId="{43AA735B-57A4-49C8-94C8-FB876DEA7BD3}" type="pres">
      <dgm:prSet presAssocID="{C113C1E4-4F99-460D-8429-6E8EB9CB5353}" presName="Parent2" presStyleLbl="revTx" presStyleIdx="1" presStyleCnt="4" custScaleX="100001" custLinFactNeighborX="-35057" custLinFactNeighborY="-16169">
        <dgm:presLayoutVars>
          <dgm:chMax val="1"/>
          <dgm:chPref val="1"/>
          <dgm:bulletEnabled val="1"/>
        </dgm:presLayoutVars>
      </dgm:prSet>
      <dgm:spPr/>
      <dgm:t>
        <a:bodyPr/>
        <a:lstStyle/>
        <a:p>
          <a:endParaRPr lang="en-US"/>
        </a:p>
      </dgm:t>
    </dgm:pt>
    <dgm:pt modelId="{6DD2B113-557E-473E-9076-A3C4B929956D}" type="pres">
      <dgm:prSet presAssocID="{96400307-4CF9-4EF6-8D4D-AFB9074503DC}" presName="Accent3" presStyleCnt="0"/>
      <dgm:spPr/>
    </dgm:pt>
    <dgm:pt modelId="{DB623F3F-EEC5-43D3-9D8B-E017CF80B7F4}" type="pres">
      <dgm:prSet presAssocID="{96400307-4CF9-4EF6-8D4D-AFB9074503DC}" presName="Accent" presStyleLbl="node1" presStyleIdx="2" presStyleCnt="4" custScaleX="169345"/>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path path="circle">
            <a:fillToRect r="100000" b="100000"/>
          </a:path>
          <a:tileRect l="-100000" t="-100000"/>
        </a:gradFill>
      </dgm:spPr>
    </dgm:pt>
    <dgm:pt modelId="{F5842ABA-86AB-48AF-BFDE-5E42B24B37D9}" type="pres">
      <dgm:prSet presAssocID="{96400307-4CF9-4EF6-8D4D-AFB9074503DC}" presName="Parent3" presStyleLbl="revTx" presStyleIdx="2" presStyleCnt="4" custScaleX="144819" custLinFactNeighborX="28621" custLinFactNeighborY="-7988">
        <dgm:presLayoutVars>
          <dgm:chMax val="1"/>
          <dgm:chPref val="1"/>
          <dgm:bulletEnabled val="1"/>
        </dgm:presLayoutVars>
      </dgm:prSet>
      <dgm:spPr/>
      <dgm:t>
        <a:bodyPr/>
        <a:lstStyle/>
        <a:p>
          <a:endParaRPr lang="en-US"/>
        </a:p>
      </dgm:t>
    </dgm:pt>
    <dgm:pt modelId="{0A676036-180A-429A-9B24-7E3608394410}" type="pres">
      <dgm:prSet presAssocID="{4FAB0124-A61B-4745-91FE-B8B3A9CA584B}" presName="Accent4" presStyleCnt="0"/>
      <dgm:spPr/>
    </dgm:pt>
    <dgm:pt modelId="{97C70C08-42C5-43FE-A4B0-08562B87B283}" type="pres">
      <dgm:prSet presAssocID="{4FAB0124-A61B-4745-91FE-B8B3A9CA584B}" presName="Accent" presStyleLbl="node1" presStyleIdx="3" presStyleCnt="4" custScaleX="166368" custScaleY="107067"/>
      <dgm:spPr>
        <a:gradFill flip="none" rotWithShape="0">
          <a:gsLst>
            <a:gs pos="0">
              <a:srgbClr val="F2B300">
                <a:shade val="30000"/>
                <a:satMod val="115000"/>
              </a:srgbClr>
            </a:gs>
            <a:gs pos="50000">
              <a:srgbClr val="F2B300">
                <a:shade val="67500"/>
                <a:satMod val="115000"/>
              </a:srgbClr>
            </a:gs>
            <a:gs pos="100000">
              <a:srgbClr val="F2B300">
                <a:shade val="100000"/>
                <a:satMod val="115000"/>
              </a:srgbClr>
            </a:gs>
          </a:gsLst>
          <a:lin ang="5400000" scaled="1"/>
          <a:tileRect/>
        </a:gradFill>
      </dgm:spPr>
    </dgm:pt>
    <dgm:pt modelId="{4CBA292B-4568-4E10-9396-73621D606927}" type="pres">
      <dgm:prSet presAssocID="{4FAB0124-A61B-4745-91FE-B8B3A9CA584B}" presName="Parent4" presStyleLbl="revTx" presStyleIdx="3" presStyleCnt="4" custScaleX="174696" custLinFactNeighborX="-5179" custLinFactNeighborY="3229">
        <dgm:presLayoutVars>
          <dgm:chMax val="1"/>
          <dgm:chPref val="1"/>
          <dgm:bulletEnabled val="1"/>
        </dgm:presLayoutVars>
      </dgm:prSet>
      <dgm:spPr/>
      <dgm:t>
        <a:bodyPr/>
        <a:lstStyle/>
        <a:p>
          <a:endParaRPr lang="en-US"/>
        </a:p>
      </dgm:t>
    </dgm:pt>
  </dgm:ptLst>
  <dgm:cxnLst>
    <dgm:cxn modelId="{921866F5-F9D4-42EA-A7FC-13A229944D90}" type="presOf" srcId="{96400307-4CF9-4EF6-8D4D-AFB9074503DC}" destId="{F5842ABA-86AB-48AF-BFDE-5E42B24B37D9}" srcOrd="0" destOrd="0" presId="urn:microsoft.com/office/officeart/2009/layout/CircleArrowProcess"/>
    <dgm:cxn modelId="{DD553AD7-84AC-4744-B6E4-0411ED1C882E}" type="presOf" srcId="{4FAB0124-A61B-4745-91FE-B8B3A9CA584B}" destId="{4CBA292B-4568-4E10-9396-73621D606927}" srcOrd="0" destOrd="0" presId="urn:microsoft.com/office/officeart/2009/layout/CircleArrowProcess"/>
    <dgm:cxn modelId="{02795CC4-542A-40AD-A1D3-B3094653118F}" srcId="{D1BA306B-A5FE-42A2-BA77-101DCF6D34BE}" destId="{96400307-4CF9-4EF6-8D4D-AFB9074503DC}" srcOrd="2" destOrd="0" parTransId="{6E6001A7-50E2-4FE3-8B2C-83B954F05ACB}" sibTransId="{2D86F2D2-AA21-4B2B-B78C-9D4DD8A48F89}"/>
    <dgm:cxn modelId="{F03D6E3B-A968-4B4B-9547-EDBE00003C52}" type="presOf" srcId="{C113C1E4-4F99-460D-8429-6E8EB9CB5353}" destId="{43AA735B-57A4-49C8-94C8-FB876DEA7BD3}" srcOrd="0" destOrd="0" presId="urn:microsoft.com/office/officeart/2009/layout/CircleArrowProcess"/>
    <dgm:cxn modelId="{79DF219F-F6D0-4FB3-9E77-34437A6EF4F1}" type="presOf" srcId="{213575EC-95BE-401A-96A9-E233C66C0EA6}" destId="{6A878808-551B-4391-8920-9F85832522BB}" srcOrd="0" destOrd="0" presId="urn:microsoft.com/office/officeart/2009/layout/CircleArrowProcess"/>
    <dgm:cxn modelId="{9768FF50-3294-4C1F-9557-0A412768DC0F}" srcId="{D1BA306B-A5FE-42A2-BA77-101DCF6D34BE}" destId="{213575EC-95BE-401A-96A9-E233C66C0EA6}" srcOrd="0" destOrd="0" parTransId="{868F3907-677E-4EBF-A0B1-A8291DB38731}" sibTransId="{6D54837C-BDC9-4AB0-9BA2-9FDE4FE8B82A}"/>
    <dgm:cxn modelId="{C7C45190-C0BE-4617-B918-AFE733DB1A29}" srcId="{D1BA306B-A5FE-42A2-BA77-101DCF6D34BE}" destId="{C113C1E4-4F99-460D-8429-6E8EB9CB5353}" srcOrd="1" destOrd="0" parTransId="{0181B5AE-8D3B-4B26-A4EF-470DE1A86342}" sibTransId="{7C04B050-6F94-45E0-ADED-A800C8C62FB7}"/>
    <dgm:cxn modelId="{456BDD04-A091-40D3-8096-D341D8A80231}" type="presOf" srcId="{D1BA306B-A5FE-42A2-BA77-101DCF6D34BE}" destId="{4DA5FB84-7610-4F11-9817-DD1673B0E358}" srcOrd="0" destOrd="0" presId="urn:microsoft.com/office/officeart/2009/layout/CircleArrowProcess"/>
    <dgm:cxn modelId="{8EE86D7C-8EA5-4C7F-9D46-58A7A335CA20}" srcId="{D1BA306B-A5FE-42A2-BA77-101DCF6D34BE}" destId="{4FAB0124-A61B-4745-91FE-B8B3A9CA584B}" srcOrd="3" destOrd="0" parTransId="{F87A3EC5-3BF0-4DEE-99C6-D72F651671A5}" sibTransId="{B7662C8A-4779-4C65-B720-D85A09739E61}"/>
    <dgm:cxn modelId="{C80D39A2-57FD-46A0-9BE0-C53D5E5175A6}" type="presParOf" srcId="{4DA5FB84-7610-4F11-9817-DD1673B0E358}" destId="{C8016828-FA71-4A7C-85C6-40DC436E1D1B}" srcOrd="0" destOrd="0" presId="urn:microsoft.com/office/officeart/2009/layout/CircleArrowProcess"/>
    <dgm:cxn modelId="{EB1F8A88-7324-4DA6-AA85-C0368E44DE98}" type="presParOf" srcId="{C8016828-FA71-4A7C-85C6-40DC436E1D1B}" destId="{3C148AB6-4F0F-41B0-BBE8-771643B0C82C}" srcOrd="0" destOrd="0" presId="urn:microsoft.com/office/officeart/2009/layout/CircleArrowProcess"/>
    <dgm:cxn modelId="{1A093B38-EDE7-4219-992A-151EF17D3494}" type="presParOf" srcId="{4DA5FB84-7610-4F11-9817-DD1673B0E358}" destId="{6A878808-551B-4391-8920-9F85832522BB}" srcOrd="1" destOrd="0" presId="urn:microsoft.com/office/officeart/2009/layout/CircleArrowProcess"/>
    <dgm:cxn modelId="{DEDB0A7E-0818-4696-8DED-FC616DDAAA80}" type="presParOf" srcId="{4DA5FB84-7610-4F11-9817-DD1673B0E358}" destId="{B6FD4D72-ADA9-4631-86F0-B5C7C3776E12}" srcOrd="2" destOrd="0" presId="urn:microsoft.com/office/officeart/2009/layout/CircleArrowProcess"/>
    <dgm:cxn modelId="{E41B06F0-FAD6-4B08-9167-243AB596CF82}" type="presParOf" srcId="{B6FD4D72-ADA9-4631-86F0-B5C7C3776E12}" destId="{5689ABFB-17B5-45BC-94CE-2C7BB343CA8E}" srcOrd="0" destOrd="0" presId="urn:microsoft.com/office/officeart/2009/layout/CircleArrowProcess"/>
    <dgm:cxn modelId="{1DE87C30-1B46-4CBC-AC8D-DB76BC90F459}" type="presParOf" srcId="{4DA5FB84-7610-4F11-9817-DD1673B0E358}" destId="{43AA735B-57A4-49C8-94C8-FB876DEA7BD3}" srcOrd="3" destOrd="0" presId="urn:microsoft.com/office/officeart/2009/layout/CircleArrowProcess"/>
    <dgm:cxn modelId="{E783C092-241D-47AD-A1D1-0888952B19AD}" type="presParOf" srcId="{4DA5FB84-7610-4F11-9817-DD1673B0E358}" destId="{6DD2B113-557E-473E-9076-A3C4B929956D}" srcOrd="4" destOrd="0" presId="urn:microsoft.com/office/officeart/2009/layout/CircleArrowProcess"/>
    <dgm:cxn modelId="{E0BF3E4E-BB1A-48BB-BF3C-DA63EF40ADD5}" type="presParOf" srcId="{6DD2B113-557E-473E-9076-A3C4B929956D}" destId="{DB623F3F-EEC5-43D3-9D8B-E017CF80B7F4}" srcOrd="0" destOrd="0" presId="urn:microsoft.com/office/officeart/2009/layout/CircleArrowProcess"/>
    <dgm:cxn modelId="{6CFCFF8C-261A-4A78-AD4A-5F9AE5380706}" type="presParOf" srcId="{4DA5FB84-7610-4F11-9817-DD1673B0E358}" destId="{F5842ABA-86AB-48AF-BFDE-5E42B24B37D9}" srcOrd="5" destOrd="0" presId="urn:microsoft.com/office/officeart/2009/layout/CircleArrowProcess"/>
    <dgm:cxn modelId="{4B816705-623E-4107-9ADD-4672088589CB}" type="presParOf" srcId="{4DA5FB84-7610-4F11-9817-DD1673B0E358}" destId="{0A676036-180A-429A-9B24-7E3608394410}" srcOrd="6" destOrd="0" presId="urn:microsoft.com/office/officeart/2009/layout/CircleArrowProcess"/>
    <dgm:cxn modelId="{6B344CB8-DC69-4E97-B8D4-AD5702FD5D97}" type="presParOf" srcId="{0A676036-180A-429A-9B24-7E3608394410}" destId="{97C70C08-42C5-43FE-A4B0-08562B87B283}" srcOrd="0" destOrd="0" presId="urn:microsoft.com/office/officeart/2009/layout/CircleArrowProcess"/>
    <dgm:cxn modelId="{C644ADF7-DC54-4618-A335-DD8F4B7E7DF8}" type="presParOf" srcId="{4DA5FB84-7610-4F11-9817-DD1673B0E358}" destId="{4CBA292B-4568-4E10-9396-73621D606927}" srcOrd="7"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06CA7F2-D863-4090-89A9-A375FA5DAE2F}" type="datetimeFigureOut">
              <a:rPr lang="en-US" smtClean="0"/>
              <a:t>4/29/2015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BE7E4C3-577D-4E9C-9347-D091C902D807}" type="slidenum">
              <a:rPr lang="en-US" smtClean="0"/>
              <a:t>‹#›</a:t>
            </a:fld>
            <a:endParaRPr lang="en-US"/>
          </a:p>
        </p:txBody>
      </p:sp>
    </p:spTree>
    <p:extLst>
      <p:ext uri="{BB962C8B-B14F-4D97-AF65-F5344CB8AC3E}">
        <p14:creationId xmlns:p14="http://schemas.microsoft.com/office/powerpoint/2010/main" val="74232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2716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878013" y="487363"/>
            <a:ext cx="2968625" cy="2227262"/>
          </a:xfrm>
          <a:ln/>
        </p:spPr>
      </p:sp>
      <p:sp>
        <p:nvSpPr>
          <p:cNvPr id="45059" name="Rectangle 3"/>
          <p:cNvSpPr>
            <a:spLocks noGrp="1" noChangeArrowheads="1"/>
          </p:cNvSpPr>
          <p:nvPr>
            <p:ph type="body" idx="1"/>
          </p:nvPr>
        </p:nvSpPr>
        <p:spPr>
          <a:xfrm>
            <a:off x="334511" y="2651586"/>
            <a:ext cx="6344555" cy="6492572"/>
          </a:xfrm>
          <a:noFill/>
          <a:ln/>
        </p:spPr>
        <p:txBody>
          <a:bodyPr/>
          <a:lstStyle/>
          <a:p>
            <a:pPr eaLnBrk="1" hangingPunct="1">
              <a:lnSpc>
                <a:spcPct val="80000"/>
              </a:lnSpc>
            </a:pPr>
            <a:endParaRPr lang="en-US" dirty="0" smtClean="0"/>
          </a:p>
        </p:txBody>
      </p:sp>
      <p:sp>
        <p:nvSpPr>
          <p:cNvPr id="45060" name="Date Placeholder 4"/>
          <p:cNvSpPr>
            <a:spLocks noGrp="1"/>
          </p:cNvSpPr>
          <p:nvPr>
            <p:ph type="dt" sz="quarter" idx="1"/>
          </p:nvPr>
        </p:nvSpPr>
        <p:spPr>
          <a:noFill/>
        </p:spPr>
        <p:txBody>
          <a:bodyPr/>
          <a:lstStyle/>
          <a:p>
            <a:pPr defTabSz="935303"/>
            <a:fld id="{D4239812-5B4E-461C-B46F-BC0B7E947CD3}" type="datetime1">
              <a:rPr lang="en-US">
                <a:solidFill>
                  <a:prstClr val="black"/>
                </a:solidFill>
              </a:rPr>
              <a:pPr defTabSz="935303"/>
              <a:t>4/29/2015</a:t>
            </a:fld>
            <a:endParaRPr lang="en-US" dirty="0">
              <a:solidFill>
                <a:prstClr val="black"/>
              </a:solidFill>
            </a:endParaRPr>
          </a:p>
        </p:txBody>
      </p:sp>
      <p:sp>
        <p:nvSpPr>
          <p:cNvPr id="45061" name="Header Placeholder 10"/>
          <p:cNvSpPr>
            <a:spLocks noGrp="1"/>
          </p:cNvSpPr>
          <p:nvPr>
            <p:ph type="hdr" sz="quarter"/>
          </p:nvPr>
        </p:nvSpPr>
        <p:spPr bwMode="auto">
          <a:noFill/>
          <a:ln>
            <a:miter lim="800000"/>
            <a:headEnd/>
            <a:tailEnd/>
          </a:ln>
        </p:spPr>
        <p:txBody>
          <a:bodyPr vert="horz" wrap="square" numCol="1" anchor="t" anchorCtr="0" compatLnSpc="1">
            <a:prstTxWarp prst="textNoShape">
              <a:avLst/>
            </a:prstTxWarp>
          </a:bodyPr>
          <a:lstStyle/>
          <a:p>
            <a:pPr defTabSz="935303"/>
            <a:r>
              <a:rPr lang="en-US" dirty="0">
                <a:solidFill>
                  <a:prstClr val="black"/>
                </a:solidFill>
              </a:rPr>
              <a:t>MARCORSYSCOM</a:t>
            </a:r>
          </a:p>
          <a:p>
            <a:pPr defTabSz="935303"/>
            <a:r>
              <a:rPr lang="en-US" dirty="0">
                <a:solidFill>
                  <a:prstClr val="black"/>
                </a:solidFill>
              </a:rPr>
              <a:t>MAGTF C2 PG 11 (Feb 2011 PMR)</a:t>
            </a:r>
          </a:p>
          <a:p>
            <a:pPr defTabSz="935303"/>
            <a:endParaRPr lang="en-US" dirty="0">
              <a:solidFill>
                <a:prstClr val="black"/>
              </a:solidFill>
            </a:endParaRPr>
          </a:p>
        </p:txBody>
      </p:sp>
      <p:sp>
        <p:nvSpPr>
          <p:cNvPr id="45062" name="Slide Number Placeholder 12"/>
          <p:cNvSpPr>
            <a:spLocks noGrp="1"/>
          </p:cNvSpPr>
          <p:nvPr>
            <p:ph type="sldNum" sz="quarter" idx="5"/>
          </p:nvPr>
        </p:nvSpPr>
        <p:spPr>
          <a:noFill/>
        </p:spPr>
        <p:txBody>
          <a:bodyPr/>
          <a:lstStyle/>
          <a:p>
            <a:pPr defTabSz="936889"/>
            <a:r>
              <a:rPr lang="en-US" dirty="0" smtClean="0">
                <a:solidFill>
                  <a:prstClr val="black"/>
                </a:solidFill>
              </a:rPr>
              <a:t>Slide </a:t>
            </a:r>
            <a:fld id="{E9668985-71D5-4207-B50F-EDAF8F91EE99}" type="slidenum">
              <a:rPr lang="en-US" smtClean="0">
                <a:solidFill>
                  <a:prstClr val="black"/>
                </a:solidFill>
              </a:rPr>
              <a:pPr defTabSz="936889"/>
              <a:t>16</a:t>
            </a:fld>
            <a:endParaRPr lang="en-US" dirty="0" smtClean="0">
              <a:solidFill>
                <a:prstClr val="black"/>
              </a:solidFill>
            </a:endParaRPr>
          </a:p>
        </p:txBody>
      </p:sp>
    </p:spTree>
    <p:extLst>
      <p:ext uri="{BB962C8B-B14F-4D97-AF65-F5344CB8AC3E}">
        <p14:creationId xmlns:p14="http://schemas.microsoft.com/office/powerpoint/2010/main" val="334766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D27CB-5FA8-4155-A1F7-220AC110495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60238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D27CB-5FA8-4155-A1F7-220AC1104954}"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37206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D27CB-5FA8-4155-A1F7-220AC1104954}"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90294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t>30</a:t>
            </a:fld>
            <a:endParaRPr lang="en-US"/>
          </a:p>
        </p:txBody>
      </p:sp>
    </p:spTree>
    <p:extLst>
      <p:ext uri="{BB962C8B-B14F-4D97-AF65-F5344CB8AC3E}">
        <p14:creationId xmlns:p14="http://schemas.microsoft.com/office/powerpoint/2010/main" val="4092866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t>31</a:t>
            </a:fld>
            <a:endParaRPr lang="en-US"/>
          </a:p>
        </p:txBody>
      </p:sp>
    </p:spTree>
    <p:extLst>
      <p:ext uri="{BB962C8B-B14F-4D97-AF65-F5344CB8AC3E}">
        <p14:creationId xmlns:p14="http://schemas.microsoft.com/office/powerpoint/2010/main" val="990084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t>32</a:t>
            </a:fld>
            <a:endParaRPr lang="en-US"/>
          </a:p>
        </p:txBody>
      </p:sp>
    </p:spTree>
    <p:extLst>
      <p:ext uri="{BB962C8B-B14F-4D97-AF65-F5344CB8AC3E}">
        <p14:creationId xmlns:p14="http://schemas.microsoft.com/office/powerpoint/2010/main" val="3480358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t>2</a:t>
            </a:fld>
            <a:endParaRPr lang="en-US"/>
          </a:p>
        </p:txBody>
      </p:sp>
    </p:spTree>
    <p:extLst>
      <p:ext uri="{BB962C8B-B14F-4D97-AF65-F5344CB8AC3E}">
        <p14:creationId xmlns:p14="http://schemas.microsoft.com/office/powerpoint/2010/main" val="496830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t>3</a:t>
            </a:fld>
            <a:endParaRPr lang="en-US"/>
          </a:p>
        </p:txBody>
      </p:sp>
    </p:spTree>
    <p:extLst>
      <p:ext uri="{BB962C8B-B14F-4D97-AF65-F5344CB8AC3E}">
        <p14:creationId xmlns:p14="http://schemas.microsoft.com/office/powerpoint/2010/main" val="27354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7E4C3-577D-4E9C-9347-D091C902D807}" type="slidenum">
              <a:rPr lang="en-US" smtClean="0"/>
              <a:t>4</a:t>
            </a:fld>
            <a:endParaRPr lang="en-US"/>
          </a:p>
        </p:txBody>
      </p:sp>
    </p:spTree>
    <p:extLst>
      <p:ext uri="{BB962C8B-B14F-4D97-AF65-F5344CB8AC3E}">
        <p14:creationId xmlns:p14="http://schemas.microsoft.com/office/powerpoint/2010/main" val="394276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01E6C0-A8F5-4F02-99FE-FFB92B810A5F}"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0687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2498D0-D0ED-47BC-B7FF-C0F33555AA46}" type="slidenum">
              <a:rPr lang="en-US">
                <a:solidFill>
                  <a:prstClr val="black"/>
                </a:solidFill>
              </a:rPr>
              <a:pPr>
                <a:defRPr/>
              </a:pPr>
              <a:t>6</a:t>
            </a:fld>
            <a:endParaRPr lang="en-US" dirty="0">
              <a:solidFill>
                <a:prstClr val="black"/>
              </a:solidFill>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8"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marL="0" marR="0" indent="0" algn="l" defTabSz="931276"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257344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E7E4C3-577D-4E9C-9347-D091C902D807}" type="slidenum">
              <a:rPr lang="en-US" smtClean="0"/>
              <a:t>7</a:t>
            </a:fld>
            <a:endParaRPr lang="en-US"/>
          </a:p>
        </p:txBody>
      </p:sp>
    </p:spTree>
    <p:extLst>
      <p:ext uri="{BB962C8B-B14F-4D97-AF65-F5344CB8AC3E}">
        <p14:creationId xmlns:p14="http://schemas.microsoft.com/office/powerpoint/2010/main" val="396692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Expeditionary Force 21 </a:t>
            </a:r>
            <a:r>
              <a:rPr lang="en-US" dirty="0"/>
              <a:t>Attributes</a:t>
            </a:r>
          </a:p>
          <a:p>
            <a:r>
              <a:rPr lang="en-US" b="1" i="1" dirty="0"/>
              <a:t>Expeditionary Force In “Readiness”</a:t>
            </a:r>
          </a:p>
          <a:p>
            <a:r>
              <a:rPr lang="en-US" i="1" dirty="0"/>
              <a:t>- 1/3 of operating forces deployed forward for deterrence</a:t>
            </a:r>
          </a:p>
          <a:p>
            <a:r>
              <a:rPr lang="en-US" i="1" dirty="0"/>
              <a:t>and proximity to crises</a:t>
            </a:r>
          </a:p>
          <a:p>
            <a:r>
              <a:rPr lang="en-US" i="1" dirty="0"/>
              <a:t>- Self-sustaining under austere conditions</a:t>
            </a:r>
          </a:p>
          <a:p>
            <a:r>
              <a:rPr lang="en-US" b="1" i="1" dirty="0"/>
              <a:t>Middleweight Force</a:t>
            </a:r>
          </a:p>
          <a:p>
            <a:r>
              <a:rPr lang="en-US" i="1" dirty="0"/>
              <a:t>- Light enough for rapid response</a:t>
            </a:r>
          </a:p>
          <a:p>
            <a:r>
              <a:rPr lang="en-US" i="1" dirty="0"/>
              <a:t>- Heavy enough to prevail in the littorals</a:t>
            </a:r>
          </a:p>
          <a:p>
            <a:r>
              <a:rPr lang="en-US" b="1" i="1" dirty="0"/>
              <a:t>Modern Force</a:t>
            </a:r>
          </a:p>
          <a:p>
            <a:r>
              <a:rPr lang="en-US" i="1" dirty="0"/>
              <a:t>- Preserves quantitative edge over opponents</a:t>
            </a:r>
          </a:p>
          <a:p>
            <a:r>
              <a:rPr lang="en-US" i="1" dirty="0"/>
              <a:t>- Exploits innovative concepts and approaches</a:t>
            </a:r>
            <a:endParaRPr lang="en-US" dirty="0" smtClean="0"/>
          </a:p>
          <a:p>
            <a:r>
              <a:rPr lang="en-US" b="1" i="1" dirty="0"/>
              <a:t>Integrated Combined Arms Force</a:t>
            </a:r>
          </a:p>
          <a:p>
            <a:r>
              <a:rPr lang="en-US" i="1" dirty="0"/>
              <a:t>- Applies all aspects of joint combat power</a:t>
            </a:r>
          </a:p>
          <a:p>
            <a:r>
              <a:rPr lang="en-US" i="1" dirty="0"/>
              <a:t>- Extends power of naval forces</a:t>
            </a:r>
          </a:p>
          <a:p>
            <a:r>
              <a:rPr lang="en-US" b="1" i="1" dirty="0"/>
              <a:t>Integrated Naval Force</a:t>
            </a:r>
          </a:p>
          <a:p>
            <a:r>
              <a:rPr lang="en-US" i="1" dirty="0"/>
              <a:t>- Command and control exploits the sea as maneuver space</a:t>
            </a:r>
          </a:p>
          <a:p>
            <a:r>
              <a:rPr lang="en-US" i="1" dirty="0"/>
              <a:t>- Leverages traditional and innovative operating concepts</a:t>
            </a:r>
          </a:p>
          <a:p>
            <a:r>
              <a:rPr lang="en-US" b="1" i="1" dirty="0"/>
              <a:t>Force Biased for Action</a:t>
            </a:r>
          </a:p>
          <a:p>
            <a:r>
              <a:rPr lang="en-US" i="1" dirty="0"/>
              <a:t>- Poised for rapid crisis response – no tiered readiness</a:t>
            </a:r>
          </a:p>
          <a:p>
            <a:pPr marL="174708" indent="-174708">
              <a:buFontTx/>
              <a:buChar char="-"/>
            </a:pPr>
            <a:r>
              <a:rPr lang="en-US" i="1" dirty="0"/>
              <a:t>Readily Deployable-Employable-Sustainable forces</a:t>
            </a:r>
          </a:p>
          <a:p>
            <a:r>
              <a:rPr lang="en-US" b="1" i="1" dirty="0"/>
              <a:t>Leading Edge of Joint Force</a:t>
            </a:r>
          </a:p>
          <a:p>
            <a:r>
              <a:rPr lang="en-US" i="1" dirty="0"/>
              <a:t>- Regionally oriented MEFs and MEBs</a:t>
            </a:r>
          </a:p>
          <a:p>
            <a:r>
              <a:rPr lang="en-US" i="1" dirty="0"/>
              <a:t>- Small fly-in command element capable of</a:t>
            </a:r>
          </a:p>
          <a:p>
            <a:r>
              <a:rPr lang="en-US" i="1" dirty="0"/>
              <a:t>transitioning to a joint warfighting headquarters</a:t>
            </a:r>
          </a:p>
          <a:p>
            <a:r>
              <a:rPr lang="en-US" b="1" i="1" dirty="0"/>
              <a:t>Forcible Entry In Depth</a:t>
            </a:r>
          </a:p>
          <a:p>
            <a:r>
              <a:rPr lang="en-US" i="1" dirty="0"/>
              <a:t>- Scalable to crisis, contingency or forcible entry</a:t>
            </a:r>
          </a:p>
          <a:p>
            <a:r>
              <a:rPr lang="en-US" i="1" dirty="0"/>
              <a:t>- Capable of projecting two MEBs from the sea</a:t>
            </a:r>
          </a:p>
          <a:p>
            <a:r>
              <a:rPr lang="en-US" i="1" dirty="0"/>
              <a:t>- Seizes and holds for follow-on joint forces</a:t>
            </a:r>
          </a:p>
        </p:txBody>
      </p:sp>
      <p:sp>
        <p:nvSpPr>
          <p:cNvPr id="4" name="Slide Number Placeholder 3"/>
          <p:cNvSpPr>
            <a:spLocks noGrp="1"/>
          </p:cNvSpPr>
          <p:nvPr>
            <p:ph type="sldNum" sz="quarter" idx="10"/>
          </p:nvPr>
        </p:nvSpPr>
        <p:spPr/>
        <p:txBody>
          <a:bodyPr/>
          <a:lstStyle/>
          <a:p>
            <a:fld id="{0BE7E4C3-577D-4E9C-9347-D091C902D807}" type="slidenum">
              <a:rPr lang="en-US" smtClean="0"/>
              <a:t>8</a:t>
            </a:fld>
            <a:endParaRPr lang="en-US"/>
          </a:p>
        </p:txBody>
      </p:sp>
    </p:spTree>
    <p:extLst>
      <p:ext uri="{BB962C8B-B14F-4D97-AF65-F5344CB8AC3E}">
        <p14:creationId xmlns:p14="http://schemas.microsoft.com/office/powerpoint/2010/main" val="3604402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D27CB-5FA8-4155-A1F7-220AC110495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5002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23489433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8400"/>
            <a:ext cx="2133600" cy="476250"/>
          </a:xfrm>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xfrm>
            <a:off x="3124200" y="6381750"/>
            <a:ext cx="2895600" cy="476250"/>
          </a:xfrm>
          <a:ln/>
        </p:spPr>
        <p:txBody>
          <a:bodyPr/>
          <a:lstStyle>
            <a:lvl1pPr>
              <a:defRPr/>
            </a:lvl1pPr>
          </a:lstStyle>
          <a:p>
            <a:pPr>
              <a:defRPr/>
            </a:pPr>
            <a:endParaRPr lang="en-US" dirty="0" smtClean="0">
              <a:solidFill>
                <a:prstClr val="black"/>
              </a:solidFill>
            </a:endParaRPr>
          </a:p>
          <a:p>
            <a:pPr>
              <a:defRPr/>
            </a:pPr>
            <a:r>
              <a:rPr lang="en-US" sz="1000" dirty="0" smtClean="0">
                <a:solidFill>
                  <a:prstClr val="white">
                    <a:lumMod val="50000"/>
                  </a:prstClr>
                </a:solidFill>
              </a:rPr>
              <a:t>Unclassified-Public Domain</a:t>
            </a:r>
            <a:endParaRPr lang="en-US" sz="1000" dirty="0">
              <a:solidFill>
                <a:prstClr val="white">
                  <a:lumMod val="50000"/>
                </a:prstClr>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232629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416999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8"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1233074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10"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1961536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381000"/>
          </a:xfrm>
        </p:spPr>
        <p:txBody>
          <a:bodyPr/>
          <a:lstStyle>
            <a:lvl1pPr>
              <a:defRPr sz="1800" b="1"/>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58762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AF9783-4B22-4BA2-B7F2-F6FB9474CD9E}" type="slidenum">
              <a:rPr lang="en-US">
                <a:solidFill>
                  <a:prstClr val="black"/>
                </a:solidFill>
              </a:rPr>
              <a:pPr>
                <a:defRPr/>
              </a:pPr>
              <a:t>‹#›</a:t>
            </a:fld>
            <a:endParaRPr lang="en-US" dirty="0">
              <a:solidFill>
                <a:prstClr val="black"/>
              </a:solidFill>
            </a:endParaRPr>
          </a:p>
        </p:txBody>
      </p:sp>
      <p:sp>
        <p:nvSpPr>
          <p:cNvPr id="9"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5" y="0"/>
            <a:ext cx="9144000" cy="1092708"/>
          </a:xfrm>
          <a:prstGeom prst="rect">
            <a:avLst/>
          </a:prstGeom>
        </p:spPr>
      </p:pic>
    </p:spTree>
    <p:extLst>
      <p:ext uri="{BB962C8B-B14F-4D97-AF65-F5344CB8AC3E}">
        <p14:creationId xmlns:p14="http://schemas.microsoft.com/office/powerpoint/2010/main" val="3114077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8"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643122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8"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3386406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2598191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35910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59665"/>
            <a:ext cx="9144000" cy="427038"/>
          </a:xfrm>
        </p:spPr>
        <p:txBody>
          <a:bodyPr/>
          <a:lstStyle>
            <a:lvl1pPr>
              <a:defRPr sz="18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248400"/>
            <a:ext cx="2133600" cy="476250"/>
          </a:xfrm>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xfrm>
            <a:off x="3124200" y="6381750"/>
            <a:ext cx="2895600" cy="476250"/>
          </a:xfrm>
          <a:ln/>
        </p:spPr>
        <p:txBody>
          <a:bodyPr/>
          <a:lstStyle>
            <a:lvl1pPr>
              <a:defRPr/>
            </a:lvl1pPr>
          </a:lstStyle>
          <a:p>
            <a:pPr>
              <a:defRPr/>
            </a:pPr>
            <a:endParaRPr lang="en-US" dirty="0" smtClean="0">
              <a:solidFill>
                <a:prstClr val="black"/>
              </a:solidFill>
            </a:endParaRPr>
          </a:p>
          <a:p>
            <a:pPr>
              <a:defRPr/>
            </a:pPr>
            <a:r>
              <a:rPr lang="en-US" sz="1000" b="1" dirty="0" smtClean="0">
                <a:solidFill>
                  <a:prstClr val="white">
                    <a:lumMod val="50000"/>
                  </a:prstClr>
                </a:solidFill>
              </a:rPr>
              <a:t>Unclassified-Public Domain</a:t>
            </a:r>
            <a:endParaRPr lang="en-US" sz="1000" b="1" dirty="0">
              <a:solidFill>
                <a:prstClr val="white">
                  <a:lumMod val="50000"/>
                </a:prstClr>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12047611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9144000" cy="381000"/>
          </a:xfrm>
        </p:spPr>
        <p:txBody>
          <a:bodyPr/>
          <a:lstStyle>
            <a:lvl1pPr>
              <a:defRPr sz="18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3056418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381000"/>
          </a:xfrm>
        </p:spPr>
        <p:txBody>
          <a:bodyPr/>
          <a:lstStyle>
            <a:lvl1pPr>
              <a:defRPr sz="1800" b="1"/>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nchor="b"/>
          <a:lstStyle>
            <a:lvl1pPr>
              <a:defRPr/>
            </a:lvl1pPr>
          </a:lstStyle>
          <a:p>
            <a:pPr>
              <a:defRPr/>
            </a:pPr>
            <a:endParaRPr lang="en-US" dirty="0">
              <a:solidFill>
                <a:prstClr val="black"/>
              </a:solidFill>
            </a:endParaRPr>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897979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9144000" cy="381000"/>
          </a:xfrm>
        </p:spPr>
        <p:txBody>
          <a:bodyPr/>
          <a:lstStyle>
            <a:lvl1pPr>
              <a:defRPr sz="1800" b="1">
                <a:solidFill>
                  <a:srgbClr val="002060"/>
                </a:solidFill>
              </a:defRPr>
            </a:lvl1pPr>
          </a:lstStyle>
          <a:p>
            <a:r>
              <a:rPr lang="en-US" dirty="0" smtClean="0"/>
              <a:t>Click to edit Master title style</a:t>
            </a:r>
            <a:endParaRPr lang="en-US" dirty="0"/>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16190025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9144000" cy="381000"/>
          </a:xfrm>
        </p:spPr>
        <p:txBody>
          <a:bodyPr/>
          <a:lstStyle>
            <a:lvl1pPr>
              <a:defRPr sz="1800" b="1">
                <a:solidFill>
                  <a:srgbClr val="002060"/>
                </a:solidFil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42793647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9144000" cy="381000"/>
          </a:xfrm>
        </p:spPr>
        <p:txBody>
          <a:bodyPr/>
          <a:lstStyle>
            <a:lvl1pPr>
              <a:defRPr sz="1800" b="1">
                <a:solidFill>
                  <a:srgbClr val="002060"/>
                </a:solidFill>
              </a:defRPr>
            </a:lvl1pPr>
          </a:lstStyle>
          <a:p>
            <a:r>
              <a:rPr lang="en-US" dirty="0" smtClean="0"/>
              <a:t>Click to edit Master title style</a:t>
            </a:r>
            <a:endParaRPr lang="en-US" dirty="0"/>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cxnSp>
        <p:nvCxnSpPr>
          <p:cNvPr id="7" name="Straight Connector 6"/>
          <p:cNvCxnSpPr/>
          <p:nvPr userDrawn="1"/>
        </p:nvCxnSpPr>
        <p:spPr>
          <a:xfrm>
            <a:off x="4572000" y="1447800"/>
            <a:ext cx="0" cy="4951203"/>
          </a:xfrm>
          <a:prstGeom prst="line">
            <a:avLst/>
          </a:prstGeom>
          <a:noFill/>
          <a:ln w="28575" cap="flat" cmpd="sng" algn="ctr">
            <a:solidFill>
              <a:srgbClr val="000000"/>
            </a:solidFill>
            <a:prstDash val="solid"/>
          </a:ln>
          <a:effectLst/>
        </p:spPr>
      </p:cxnSp>
      <p:cxnSp>
        <p:nvCxnSpPr>
          <p:cNvPr id="8" name="Straight Connector 7"/>
          <p:cNvCxnSpPr/>
          <p:nvPr userDrawn="1"/>
        </p:nvCxnSpPr>
        <p:spPr>
          <a:xfrm>
            <a:off x="4572000" y="4038600"/>
            <a:ext cx="4572000" cy="1"/>
          </a:xfrm>
          <a:prstGeom prst="line">
            <a:avLst/>
          </a:prstGeom>
          <a:noFill/>
          <a:ln w="28575" cap="flat" cmpd="sng" algn="ctr">
            <a:solidFill>
              <a:srgbClr val="000000"/>
            </a:solidFill>
            <a:prstDash val="solid"/>
          </a:ln>
          <a:effectLst/>
        </p:spPr>
      </p:cxnSp>
      <p:sp>
        <p:nvSpPr>
          <p:cNvPr id="9" name="Text Box 3"/>
          <p:cNvSpPr txBox="1">
            <a:spLocks noChangeArrowheads="1"/>
          </p:cNvSpPr>
          <p:nvPr userDrawn="1"/>
        </p:nvSpPr>
        <p:spPr bwMode="auto">
          <a:xfrm>
            <a:off x="4548554" y="1366190"/>
            <a:ext cx="4595446" cy="276999"/>
          </a:xfrm>
          <a:prstGeom prst="rect">
            <a:avLst/>
          </a:prstGeom>
          <a:noFill/>
          <a:ln w="9525">
            <a:noFill/>
            <a:miter lim="800000"/>
            <a:headEnd/>
            <a:tailEnd/>
          </a:ln>
        </p:spPr>
        <p:txBody>
          <a:bodyPr wrap="square">
            <a:spAutoFit/>
          </a:bodyPr>
          <a:lstStyle/>
          <a:p>
            <a:pPr algn="ctr"/>
            <a:r>
              <a:rPr lang="en-US" sz="1200" b="1" dirty="0">
                <a:solidFill>
                  <a:srgbClr val="000000"/>
                </a:solidFill>
              </a:rPr>
              <a:t>Program Description</a:t>
            </a:r>
          </a:p>
        </p:txBody>
      </p:sp>
      <p:sp>
        <p:nvSpPr>
          <p:cNvPr id="10" name="Text Box 8"/>
          <p:cNvSpPr txBox="1">
            <a:spLocks noChangeArrowheads="1"/>
          </p:cNvSpPr>
          <p:nvPr userDrawn="1"/>
        </p:nvSpPr>
        <p:spPr bwMode="auto">
          <a:xfrm>
            <a:off x="4595446" y="4038600"/>
            <a:ext cx="4548554" cy="276999"/>
          </a:xfrm>
          <a:prstGeom prst="rect">
            <a:avLst/>
          </a:prstGeom>
          <a:noFill/>
          <a:ln w="9525">
            <a:noFill/>
            <a:miter lim="800000"/>
            <a:headEnd/>
            <a:tailEnd/>
          </a:ln>
        </p:spPr>
        <p:txBody>
          <a:bodyPr wrap="square">
            <a:spAutoFit/>
          </a:bodyPr>
          <a:lstStyle/>
          <a:p>
            <a:pPr algn="ctr">
              <a:spcBef>
                <a:spcPct val="20000"/>
              </a:spcBef>
            </a:pPr>
            <a:r>
              <a:rPr lang="en-US" sz="1200" b="1" dirty="0" smtClean="0">
                <a:solidFill>
                  <a:srgbClr val="000000"/>
                </a:solidFill>
              </a:rPr>
              <a:t>Program Highlights</a:t>
            </a:r>
            <a:endParaRPr lang="en-US" sz="1200" b="1" dirty="0">
              <a:solidFill>
                <a:srgbClr val="000000"/>
              </a:solidFill>
            </a:endParaRPr>
          </a:p>
        </p:txBody>
      </p:sp>
    </p:spTree>
    <p:extLst>
      <p:ext uri="{BB962C8B-B14F-4D97-AF65-F5344CB8AC3E}">
        <p14:creationId xmlns:p14="http://schemas.microsoft.com/office/powerpoint/2010/main" val="5946825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9144000" cy="381000"/>
          </a:xfrm>
        </p:spPr>
        <p:txBody>
          <a:bodyPr/>
          <a:lstStyle>
            <a:lvl1pPr>
              <a:defRPr sz="1800" b="1">
                <a:solidFill>
                  <a:srgbClr val="002060"/>
                </a:solidFill>
              </a:defRPr>
            </a:lvl1pPr>
          </a:lstStyle>
          <a:p>
            <a:r>
              <a:rPr lang="en-US" dirty="0" smtClean="0"/>
              <a:t>Click to edit Master title style</a:t>
            </a:r>
            <a:endParaRPr lang="en-US" dirty="0"/>
          </a:p>
        </p:txBody>
      </p:sp>
      <p:sp>
        <p:nvSpPr>
          <p:cNvPr id="6"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cxnSp>
        <p:nvCxnSpPr>
          <p:cNvPr id="7" name="Straight Connector 6"/>
          <p:cNvCxnSpPr/>
          <p:nvPr userDrawn="1"/>
        </p:nvCxnSpPr>
        <p:spPr>
          <a:xfrm>
            <a:off x="4572000" y="1447800"/>
            <a:ext cx="0" cy="4951203"/>
          </a:xfrm>
          <a:prstGeom prst="line">
            <a:avLst/>
          </a:prstGeom>
          <a:noFill/>
          <a:ln w="28575" cap="flat" cmpd="sng" algn="ctr">
            <a:solidFill>
              <a:srgbClr val="000000"/>
            </a:solidFill>
            <a:prstDash val="solid"/>
          </a:ln>
          <a:effectLst/>
        </p:spPr>
      </p:cxnSp>
      <p:cxnSp>
        <p:nvCxnSpPr>
          <p:cNvPr id="8" name="Straight Connector 7"/>
          <p:cNvCxnSpPr/>
          <p:nvPr userDrawn="1"/>
        </p:nvCxnSpPr>
        <p:spPr>
          <a:xfrm>
            <a:off x="4572000" y="4038600"/>
            <a:ext cx="4572000" cy="1"/>
          </a:xfrm>
          <a:prstGeom prst="line">
            <a:avLst/>
          </a:prstGeom>
          <a:noFill/>
          <a:ln w="28575" cap="flat" cmpd="sng" algn="ctr">
            <a:solidFill>
              <a:srgbClr val="000000"/>
            </a:solidFill>
            <a:prstDash val="solid"/>
          </a:ln>
          <a:effectLst/>
        </p:spPr>
      </p:cxnSp>
      <p:sp>
        <p:nvSpPr>
          <p:cNvPr id="9" name="Text Box 3"/>
          <p:cNvSpPr txBox="1">
            <a:spLocks noChangeArrowheads="1"/>
          </p:cNvSpPr>
          <p:nvPr userDrawn="1"/>
        </p:nvSpPr>
        <p:spPr bwMode="auto">
          <a:xfrm>
            <a:off x="4548554" y="1366190"/>
            <a:ext cx="4595446" cy="276999"/>
          </a:xfrm>
          <a:prstGeom prst="rect">
            <a:avLst/>
          </a:prstGeom>
          <a:noFill/>
          <a:ln w="9525">
            <a:noFill/>
            <a:miter lim="800000"/>
            <a:headEnd/>
            <a:tailEnd/>
          </a:ln>
        </p:spPr>
        <p:txBody>
          <a:bodyPr wrap="square">
            <a:spAutoFit/>
          </a:bodyPr>
          <a:lstStyle/>
          <a:p>
            <a:pPr algn="ctr"/>
            <a:r>
              <a:rPr lang="en-US" sz="1200" b="1" dirty="0" smtClean="0">
                <a:solidFill>
                  <a:srgbClr val="C00000"/>
                </a:solidFill>
              </a:rPr>
              <a:t>Operational Need</a:t>
            </a:r>
            <a:endParaRPr lang="en-US" sz="1200" b="1" dirty="0">
              <a:solidFill>
                <a:srgbClr val="C00000"/>
              </a:solidFill>
            </a:endParaRPr>
          </a:p>
        </p:txBody>
      </p:sp>
      <p:sp>
        <p:nvSpPr>
          <p:cNvPr id="10" name="Text Box 8"/>
          <p:cNvSpPr txBox="1">
            <a:spLocks noChangeArrowheads="1"/>
          </p:cNvSpPr>
          <p:nvPr userDrawn="1"/>
        </p:nvSpPr>
        <p:spPr bwMode="auto">
          <a:xfrm>
            <a:off x="4595446" y="4038600"/>
            <a:ext cx="4548554" cy="276999"/>
          </a:xfrm>
          <a:prstGeom prst="rect">
            <a:avLst/>
          </a:prstGeom>
          <a:noFill/>
          <a:ln w="9525">
            <a:noFill/>
            <a:miter lim="800000"/>
            <a:headEnd/>
            <a:tailEnd/>
          </a:ln>
        </p:spPr>
        <p:txBody>
          <a:bodyPr wrap="square">
            <a:spAutoFit/>
          </a:bodyPr>
          <a:lstStyle/>
          <a:p>
            <a:pPr algn="ctr">
              <a:spcBef>
                <a:spcPct val="20000"/>
              </a:spcBef>
            </a:pPr>
            <a:r>
              <a:rPr lang="en-US" sz="1200" b="1" dirty="0" smtClean="0">
                <a:solidFill>
                  <a:srgbClr val="0070C0"/>
                </a:solidFill>
              </a:rPr>
              <a:t>Proposed Solution</a:t>
            </a:r>
            <a:endParaRPr lang="en-US" sz="1200" b="1" dirty="0">
              <a:solidFill>
                <a:srgbClr val="0070C0"/>
              </a:solidFill>
            </a:endParaRPr>
          </a:p>
        </p:txBody>
      </p:sp>
    </p:spTree>
    <p:extLst>
      <p:ext uri="{BB962C8B-B14F-4D97-AF65-F5344CB8AC3E}">
        <p14:creationId xmlns:p14="http://schemas.microsoft.com/office/powerpoint/2010/main" val="30601555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spTree>
    <p:extLst>
      <p:ext uri="{BB962C8B-B14F-4D97-AF65-F5344CB8AC3E}">
        <p14:creationId xmlns:p14="http://schemas.microsoft.com/office/powerpoint/2010/main" val="3427938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963441"/>
            <a:ext cx="9137482" cy="427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9" name="Rectangle 5"/>
          <p:cNvSpPr txBox="1">
            <a:spLocks noChangeArrowheads="1"/>
          </p:cNvSpPr>
          <p:nvPr userDrawn="1"/>
        </p:nvSpPr>
        <p:spPr>
          <a:xfrm>
            <a:off x="0" y="6520130"/>
            <a:ext cx="9144000"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endParaRPr lang="en-US" sz="900" dirty="0" smtClean="0">
              <a:solidFill>
                <a:prstClr val="black"/>
              </a:solidFill>
            </a:endParaRPr>
          </a:p>
          <a:p>
            <a:pPr algn="ctr"/>
            <a:r>
              <a:rPr lang="en-US" sz="900" b="1" dirty="0" smtClean="0">
                <a:solidFill>
                  <a:prstClr val="white">
                    <a:lumMod val="50000"/>
                  </a:prstClr>
                </a:solidFill>
              </a:rPr>
              <a:t>DISTRIBUTION A. Approved for public release: distribution unlimited.</a:t>
            </a:r>
            <a:endParaRPr lang="en-US" sz="900" b="1" dirty="0">
              <a:solidFill>
                <a:prstClr val="white">
                  <a:lumMod val="50000"/>
                </a:prstClr>
              </a:solidFill>
            </a:endParaRPr>
          </a:p>
        </p:txBody>
      </p:sp>
      <p:sp>
        <p:nvSpPr>
          <p:cNvPr id="10"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pic>
        <p:nvPicPr>
          <p:cNvPr id="3" name="Picture 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37" y="4457"/>
            <a:ext cx="9144000" cy="1092708"/>
          </a:xfrm>
          <a:prstGeom prst="rect">
            <a:avLst/>
          </a:prstGeom>
        </p:spPr>
      </p:pic>
      <p:grpSp>
        <p:nvGrpSpPr>
          <p:cNvPr id="11" name="Group 10"/>
          <p:cNvGrpSpPr/>
          <p:nvPr userDrawn="1"/>
        </p:nvGrpSpPr>
        <p:grpSpPr>
          <a:xfrm>
            <a:off x="6021237" y="181969"/>
            <a:ext cx="3122763" cy="701676"/>
            <a:chOff x="7815259" y="203558"/>
            <a:chExt cx="3122763" cy="701676"/>
          </a:xfrm>
          <a:solidFill>
            <a:srgbClr val="C00000"/>
          </a:solidFill>
        </p:grpSpPr>
        <p:sp>
          <p:nvSpPr>
            <p:cNvPr id="12" name="Rectangle 11"/>
            <p:cNvSpPr/>
            <p:nvPr userDrawn="1"/>
          </p:nvSpPr>
          <p:spPr>
            <a:xfrm>
              <a:off x="8534399" y="203559"/>
              <a:ext cx="2403623" cy="701675"/>
            </a:xfrm>
            <a:prstGeom prst="rect">
              <a:avLst/>
            </a:pr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3" name="Freeform 12"/>
            <p:cNvSpPr/>
            <p:nvPr userDrawn="1"/>
          </p:nvSpPr>
          <p:spPr>
            <a:xfrm>
              <a:off x="7815259" y="203558"/>
              <a:ext cx="876300" cy="701675"/>
            </a:xfrm>
            <a:custGeom>
              <a:avLst/>
              <a:gdLst>
                <a:gd name="connsiteX0" fmla="*/ 714375 w 876300"/>
                <a:gd name="connsiteY0" fmla="*/ 0 h 709612"/>
                <a:gd name="connsiteX1" fmla="*/ 876300 w 876300"/>
                <a:gd name="connsiteY1" fmla="*/ 4762 h 709612"/>
                <a:gd name="connsiteX2" fmla="*/ 871537 w 876300"/>
                <a:gd name="connsiteY2" fmla="*/ 709612 h 709612"/>
                <a:gd name="connsiteX3" fmla="*/ 0 w 876300"/>
                <a:gd name="connsiteY3" fmla="*/ 709612 h 709612"/>
                <a:gd name="connsiteX4" fmla="*/ 714375 w 8763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709612">
                  <a:moveTo>
                    <a:pt x="714375" y="0"/>
                  </a:moveTo>
                  <a:lnTo>
                    <a:pt x="876300" y="4762"/>
                  </a:lnTo>
                  <a:cubicBezTo>
                    <a:pt x="874712" y="239712"/>
                    <a:pt x="873125" y="474662"/>
                    <a:pt x="871537" y="709612"/>
                  </a:cubicBezTo>
                  <a:lnTo>
                    <a:pt x="0" y="709612"/>
                  </a:lnTo>
                  <a:lnTo>
                    <a:pt x="714375" y="0"/>
                  </a:lnTo>
                  <a:close/>
                </a:path>
              </a:pathLst>
            </a:cu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grpSp>
      <p:sp>
        <p:nvSpPr>
          <p:cNvPr id="4" name="TextBox 3"/>
          <p:cNvSpPr txBox="1"/>
          <p:nvPr userDrawn="1"/>
        </p:nvSpPr>
        <p:spPr>
          <a:xfrm>
            <a:off x="6659879" y="198990"/>
            <a:ext cx="2477603" cy="669414"/>
          </a:xfrm>
          <a:prstGeom prst="rect">
            <a:avLst/>
          </a:prstGeom>
          <a:noFill/>
        </p:spPr>
        <p:txBody>
          <a:bodyPr wrap="square" rtlCol="0">
            <a:spAutoFit/>
          </a:bodyPr>
          <a:lstStyle/>
          <a:p>
            <a:pPr algn="ctr" fontAlgn="base">
              <a:lnSpc>
                <a:spcPts val="1500"/>
              </a:lnSpc>
              <a:spcBef>
                <a:spcPct val="0"/>
              </a:spcBef>
              <a:spcAft>
                <a:spcPct val="0"/>
              </a:spcAft>
            </a:pPr>
            <a:r>
              <a:rPr lang="en-US" sz="1200" b="1" dirty="0" smtClean="0">
                <a:solidFill>
                  <a:prstClr val="white"/>
                </a:solidFill>
              </a:rPr>
              <a:t>PMM-111</a:t>
            </a:r>
          </a:p>
          <a:p>
            <a:pPr algn="ctr" fontAlgn="base">
              <a:lnSpc>
                <a:spcPts val="1500"/>
              </a:lnSpc>
              <a:spcBef>
                <a:spcPct val="0"/>
              </a:spcBef>
              <a:spcAft>
                <a:spcPct val="0"/>
              </a:spcAft>
            </a:pPr>
            <a:r>
              <a:rPr lang="en-US" sz="1200" b="1" dirty="0" smtClean="0">
                <a:solidFill>
                  <a:prstClr val="white"/>
                </a:solidFill>
              </a:rPr>
              <a:t>MAGTF COMMAND, CONTROL, COMMUNICATIONS</a:t>
            </a:r>
            <a:endParaRPr lang="en-US" sz="1200" b="1" dirty="0">
              <a:solidFill>
                <a:prstClr val="white"/>
              </a:solidFill>
            </a:endParaRP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96940" y="180326"/>
            <a:ext cx="685800" cy="687629"/>
          </a:xfrm>
          <a:prstGeom prst="rect">
            <a:avLst/>
          </a:prstGeom>
        </p:spPr>
      </p:pic>
      <p:sp>
        <p:nvSpPr>
          <p:cNvPr id="2" name="Rectangle 1"/>
          <p:cNvSpPr/>
          <p:nvPr userDrawn="1"/>
        </p:nvSpPr>
        <p:spPr>
          <a:xfrm>
            <a:off x="0" y="40191"/>
            <a:ext cx="76200" cy="58869"/>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56530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1800" b="1">
          <a:solidFill>
            <a:srgbClr val="00206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72E6AA9-D6EA-48BD-84ED-E40D002A38CA}" type="slidenum">
              <a:rPr lang="en-US">
                <a:solidFill>
                  <a:prstClr val="black"/>
                </a:solidFill>
              </a:rPr>
              <a:pPr fontAlgn="base">
                <a:spcBef>
                  <a:spcPct val="0"/>
                </a:spcBef>
                <a:spcAft>
                  <a:spcPct val="0"/>
                </a:spcAft>
                <a:defRPr/>
              </a:pPr>
              <a:t>‹#›</a:t>
            </a:fld>
            <a:endParaRPr lang="en-US" dirty="0">
              <a:solidFill>
                <a:prstClr val="black"/>
              </a:solidFill>
            </a:endParaRPr>
          </a:p>
        </p:txBody>
      </p:sp>
      <p:sp>
        <p:nvSpPr>
          <p:cNvPr id="9" name="Rectangle 5"/>
          <p:cNvSpPr txBox="1">
            <a:spLocks noChangeArrowheads="1"/>
          </p:cNvSpPr>
          <p:nvPr userDrawn="1"/>
        </p:nvSpPr>
        <p:spPr>
          <a:xfrm>
            <a:off x="0" y="6520130"/>
            <a:ext cx="9144000"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endParaRPr lang="en-US" sz="900" dirty="0" smtClean="0">
              <a:solidFill>
                <a:prstClr val="black"/>
              </a:solidFill>
            </a:endParaRPr>
          </a:p>
          <a:p>
            <a:pPr algn="ctr"/>
            <a:r>
              <a:rPr lang="en-US" sz="900" b="1" dirty="0" smtClean="0">
                <a:solidFill>
                  <a:prstClr val="white">
                    <a:lumMod val="50000"/>
                  </a:prstClr>
                </a:solidFill>
              </a:rPr>
              <a:t>DISTRIBUTION A. Approved for public release: distribution unlimited.</a:t>
            </a:r>
            <a:endParaRPr lang="en-US" sz="900" b="1" dirty="0">
              <a:solidFill>
                <a:prstClr val="white">
                  <a:lumMod val="50000"/>
                </a:prstClr>
              </a:solidFill>
            </a:endParaRPr>
          </a:p>
        </p:txBody>
      </p:sp>
      <p:sp>
        <p:nvSpPr>
          <p:cNvPr id="10"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37" y="4457"/>
            <a:ext cx="9144000" cy="1092708"/>
          </a:xfrm>
          <a:prstGeom prst="rect">
            <a:avLst/>
          </a:prstGeom>
        </p:spPr>
      </p:pic>
      <p:grpSp>
        <p:nvGrpSpPr>
          <p:cNvPr id="11" name="Group 10"/>
          <p:cNvGrpSpPr/>
          <p:nvPr userDrawn="1"/>
        </p:nvGrpSpPr>
        <p:grpSpPr>
          <a:xfrm>
            <a:off x="6021237" y="181969"/>
            <a:ext cx="3122763" cy="701676"/>
            <a:chOff x="7815259" y="203558"/>
            <a:chExt cx="3122763" cy="701676"/>
          </a:xfrm>
          <a:solidFill>
            <a:srgbClr val="C00000"/>
          </a:solidFill>
        </p:grpSpPr>
        <p:sp>
          <p:nvSpPr>
            <p:cNvPr id="12" name="Rectangle 11"/>
            <p:cNvSpPr/>
            <p:nvPr userDrawn="1"/>
          </p:nvSpPr>
          <p:spPr>
            <a:xfrm>
              <a:off x="8534399" y="203559"/>
              <a:ext cx="2403623" cy="701675"/>
            </a:xfrm>
            <a:prstGeom prst="rect">
              <a:avLst/>
            </a:pr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3" name="Freeform 12"/>
            <p:cNvSpPr/>
            <p:nvPr userDrawn="1"/>
          </p:nvSpPr>
          <p:spPr>
            <a:xfrm>
              <a:off x="7815259" y="203558"/>
              <a:ext cx="876300" cy="701675"/>
            </a:xfrm>
            <a:custGeom>
              <a:avLst/>
              <a:gdLst>
                <a:gd name="connsiteX0" fmla="*/ 714375 w 876300"/>
                <a:gd name="connsiteY0" fmla="*/ 0 h 709612"/>
                <a:gd name="connsiteX1" fmla="*/ 876300 w 876300"/>
                <a:gd name="connsiteY1" fmla="*/ 4762 h 709612"/>
                <a:gd name="connsiteX2" fmla="*/ 871537 w 876300"/>
                <a:gd name="connsiteY2" fmla="*/ 709612 h 709612"/>
                <a:gd name="connsiteX3" fmla="*/ 0 w 876300"/>
                <a:gd name="connsiteY3" fmla="*/ 709612 h 709612"/>
                <a:gd name="connsiteX4" fmla="*/ 714375 w 8763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709612">
                  <a:moveTo>
                    <a:pt x="714375" y="0"/>
                  </a:moveTo>
                  <a:lnTo>
                    <a:pt x="876300" y="4762"/>
                  </a:lnTo>
                  <a:cubicBezTo>
                    <a:pt x="874712" y="239712"/>
                    <a:pt x="873125" y="474662"/>
                    <a:pt x="871537" y="709612"/>
                  </a:cubicBezTo>
                  <a:lnTo>
                    <a:pt x="0" y="709612"/>
                  </a:lnTo>
                  <a:lnTo>
                    <a:pt x="714375" y="0"/>
                  </a:lnTo>
                  <a:close/>
                </a:path>
              </a:pathLst>
            </a:cu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grpSp>
      <p:sp>
        <p:nvSpPr>
          <p:cNvPr id="4" name="TextBox 3"/>
          <p:cNvSpPr txBox="1"/>
          <p:nvPr userDrawn="1"/>
        </p:nvSpPr>
        <p:spPr>
          <a:xfrm>
            <a:off x="6659879" y="198990"/>
            <a:ext cx="2477603" cy="669414"/>
          </a:xfrm>
          <a:prstGeom prst="rect">
            <a:avLst/>
          </a:prstGeom>
          <a:noFill/>
        </p:spPr>
        <p:txBody>
          <a:bodyPr wrap="square" rtlCol="0">
            <a:spAutoFit/>
          </a:bodyPr>
          <a:lstStyle/>
          <a:p>
            <a:pPr algn="ctr" fontAlgn="base">
              <a:lnSpc>
                <a:spcPts val="1500"/>
              </a:lnSpc>
              <a:spcBef>
                <a:spcPct val="0"/>
              </a:spcBef>
              <a:spcAft>
                <a:spcPct val="0"/>
              </a:spcAft>
            </a:pPr>
            <a:r>
              <a:rPr lang="en-US" sz="1200" b="1" dirty="0" smtClean="0">
                <a:solidFill>
                  <a:prstClr val="white"/>
                </a:solidFill>
              </a:rPr>
              <a:t>PMM-111</a:t>
            </a:r>
          </a:p>
          <a:p>
            <a:pPr algn="ctr" fontAlgn="base">
              <a:lnSpc>
                <a:spcPts val="1500"/>
              </a:lnSpc>
              <a:spcBef>
                <a:spcPct val="0"/>
              </a:spcBef>
              <a:spcAft>
                <a:spcPct val="0"/>
              </a:spcAft>
            </a:pPr>
            <a:r>
              <a:rPr lang="en-US" sz="1200" b="1" dirty="0" smtClean="0">
                <a:solidFill>
                  <a:prstClr val="white"/>
                </a:solidFill>
              </a:rPr>
              <a:t>MAGTF COMMAND, CONTROL, COMMUNICATIONS</a:t>
            </a:r>
            <a:endParaRPr lang="en-US" sz="1200" b="1" dirty="0">
              <a:solidFill>
                <a:prstClr val="white"/>
              </a:solidFill>
            </a:endParaRP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96940" y="180326"/>
            <a:ext cx="685800" cy="687629"/>
          </a:xfrm>
          <a:prstGeom prst="rect">
            <a:avLst/>
          </a:prstGeom>
        </p:spPr>
      </p:pic>
      <p:sp>
        <p:nvSpPr>
          <p:cNvPr id="2" name="Rectangle 1"/>
          <p:cNvSpPr/>
          <p:nvPr userDrawn="1"/>
        </p:nvSpPr>
        <p:spPr>
          <a:xfrm>
            <a:off x="0" y="40191"/>
            <a:ext cx="76200" cy="58869"/>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820236186"/>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72E6AA9-D6EA-48BD-84ED-E40D002A38CA}" type="slidenum">
              <a:rPr lang="en-US">
                <a:solidFill>
                  <a:prstClr val="black"/>
                </a:solidFill>
              </a:rPr>
              <a:pPr fontAlgn="base">
                <a:spcBef>
                  <a:spcPct val="0"/>
                </a:spcBef>
                <a:spcAft>
                  <a:spcPct val="0"/>
                </a:spcAft>
                <a:defRPr/>
              </a:pPr>
              <a:t>‹#›</a:t>
            </a:fld>
            <a:endParaRPr lang="en-US" dirty="0">
              <a:solidFill>
                <a:prstClr val="black"/>
              </a:solidFill>
            </a:endParaRPr>
          </a:p>
        </p:txBody>
      </p:sp>
      <p:sp>
        <p:nvSpPr>
          <p:cNvPr id="9" name="Rectangle 5"/>
          <p:cNvSpPr txBox="1">
            <a:spLocks noChangeArrowheads="1"/>
          </p:cNvSpPr>
          <p:nvPr/>
        </p:nvSpPr>
        <p:spPr>
          <a:xfrm>
            <a:off x="0" y="6520130"/>
            <a:ext cx="9144000"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endParaRPr lang="en-US" sz="900" dirty="0" smtClean="0">
              <a:solidFill>
                <a:prstClr val="black"/>
              </a:solidFill>
            </a:endParaRPr>
          </a:p>
          <a:p>
            <a:pPr algn="ctr"/>
            <a:r>
              <a:rPr lang="en-US" sz="900" b="1" dirty="0" smtClean="0">
                <a:solidFill>
                  <a:prstClr val="white">
                    <a:lumMod val="50000"/>
                  </a:prstClr>
                </a:solidFill>
              </a:rPr>
              <a:t>DISTRIBUTION A. Approved for public release: distribution unlimited.</a:t>
            </a:r>
            <a:endParaRPr lang="en-US" sz="900" b="1" dirty="0">
              <a:solidFill>
                <a:prstClr val="white">
                  <a:lumMod val="50000"/>
                </a:prstClr>
              </a:solidFill>
            </a:endParaRPr>
          </a:p>
        </p:txBody>
      </p:sp>
      <p:sp>
        <p:nvSpPr>
          <p:cNvPr id="10" name="Rectangle 6"/>
          <p:cNvSpPr txBox="1">
            <a:spLocks noChangeArrowheads="1"/>
          </p:cNvSpPr>
          <p:nvPr/>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7" y="4457"/>
            <a:ext cx="9144000" cy="1092708"/>
          </a:xfrm>
          <a:prstGeom prst="rect">
            <a:avLst/>
          </a:prstGeom>
        </p:spPr>
      </p:pic>
      <p:grpSp>
        <p:nvGrpSpPr>
          <p:cNvPr id="11" name="Group 10"/>
          <p:cNvGrpSpPr/>
          <p:nvPr/>
        </p:nvGrpSpPr>
        <p:grpSpPr>
          <a:xfrm>
            <a:off x="6021237" y="181969"/>
            <a:ext cx="3122763" cy="701676"/>
            <a:chOff x="7815259" y="203558"/>
            <a:chExt cx="3122763" cy="701676"/>
          </a:xfrm>
          <a:solidFill>
            <a:srgbClr val="C00000"/>
          </a:solidFill>
        </p:grpSpPr>
        <p:sp>
          <p:nvSpPr>
            <p:cNvPr id="12" name="Rectangle 11"/>
            <p:cNvSpPr/>
            <p:nvPr userDrawn="1"/>
          </p:nvSpPr>
          <p:spPr>
            <a:xfrm>
              <a:off x="8534399" y="203559"/>
              <a:ext cx="2403623" cy="701675"/>
            </a:xfrm>
            <a:prstGeom prst="rect">
              <a:avLst/>
            </a:pr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3" name="Freeform 12"/>
            <p:cNvSpPr/>
            <p:nvPr userDrawn="1"/>
          </p:nvSpPr>
          <p:spPr>
            <a:xfrm>
              <a:off x="7815259" y="203558"/>
              <a:ext cx="876300" cy="701675"/>
            </a:xfrm>
            <a:custGeom>
              <a:avLst/>
              <a:gdLst>
                <a:gd name="connsiteX0" fmla="*/ 714375 w 876300"/>
                <a:gd name="connsiteY0" fmla="*/ 0 h 709612"/>
                <a:gd name="connsiteX1" fmla="*/ 876300 w 876300"/>
                <a:gd name="connsiteY1" fmla="*/ 4762 h 709612"/>
                <a:gd name="connsiteX2" fmla="*/ 871537 w 876300"/>
                <a:gd name="connsiteY2" fmla="*/ 709612 h 709612"/>
                <a:gd name="connsiteX3" fmla="*/ 0 w 876300"/>
                <a:gd name="connsiteY3" fmla="*/ 709612 h 709612"/>
                <a:gd name="connsiteX4" fmla="*/ 714375 w 8763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709612">
                  <a:moveTo>
                    <a:pt x="714375" y="0"/>
                  </a:moveTo>
                  <a:lnTo>
                    <a:pt x="876300" y="4762"/>
                  </a:lnTo>
                  <a:cubicBezTo>
                    <a:pt x="874712" y="239712"/>
                    <a:pt x="873125" y="474662"/>
                    <a:pt x="871537" y="709612"/>
                  </a:cubicBezTo>
                  <a:lnTo>
                    <a:pt x="0" y="709612"/>
                  </a:lnTo>
                  <a:lnTo>
                    <a:pt x="714375" y="0"/>
                  </a:lnTo>
                  <a:close/>
                </a:path>
              </a:pathLst>
            </a:cu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grpSp>
      <p:sp>
        <p:nvSpPr>
          <p:cNvPr id="4" name="TextBox 3"/>
          <p:cNvSpPr txBox="1"/>
          <p:nvPr/>
        </p:nvSpPr>
        <p:spPr>
          <a:xfrm>
            <a:off x="6659879" y="198990"/>
            <a:ext cx="2477603" cy="669414"/>
          </a:xfrm>
          <a:prstGeom prst="rect">
            <a:avLst/>
          </a:prstGeom>
          <a:noFill/>
        </p:spPr>
        <p:txBody>
          <a:bodyPr wrap="square" rtlCol="0">
            <a:spAutoFit/>
          </a:bodyPr>
          <a:lstStyle/>
          <a:p>
            <a:pPr algn="ctr" fontAlgn="base">
              <a:lnSpc>
                <a:spcPts val="1500"/>
              </a:lnSpc>
              <a:spcBef>
                <a:spcPct val="0"/>
              </a:spcBef>
              <a:spcAft>
                <a:spcPct val="0"/>
              </a:spcAft>
            </a:pPr>
            <a:r>
              <a:rPr lang="en-US" sz="1200" b="1" dirty="0">
                <a:solidFill>
                  <a:prstClr val="white"/>
                </a:solidFill>
              </a:rPr>
              <a:t>PMM-111</a:t>
            </a:r>
          </a:p>
          <a:p>
            <a:pPr algn="ctr" fontAlgn="base">
              <a:lnSpc>
                <a:spcPts val="1500"/>
              </a:lnSpc>
              <a:spcBef>
                <a:spcPct val="0"/>
              </a:spcBef>
              <a:spcAft>
                <a:spcPct val="0"/>
              </a:spcAft>
            </a:pPr>
            <a:r>
              <a:rPr lang="en-US" sz="1200" b="1" dirty="0">
                <a:solidFill>
                  <a:prstClr val="white"/>
                </a:solidFill>
              </a:rPr>
              <a:t>MAGTF COMMAND, CONTROL, COMMUNICATIONS</a:t>
            </a: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6940" y="180326"/>
            <a:ext cx="685800" cy="687629"/>
          </a:xfrm>
          <a:prstGeom prst="rect">
            <a:avLst/>
          </a:prstGeom>
        </p:spPr>
      </p:pic>
      <p:sp>
        <p:nvSpPr>
          <p:cNvPr id="2" name="Rectangle 1"/>
          <p:cNvSpPr/>
          <p:nvPr/>
        </p:nvSpPr>
        <p:spPr>
          <a:xfrm>
            <a:off x="0" y="40191"/>
            <a:ext cx="76200" cy="58869"/>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44523691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72E6AA9-D6EA-48BD-84ED-E40D002A38CA}" type="slidenum">
              <a:rPr lang="en-US">
                <a:solidFill>
                  <a:prstClr val="black"/>
                </a:solidFill>
              </a:rPr>
              <a:pPr fontAlgn="base">
                <a:spcBef>
                  <a:spcPct val="0"/>
                </a:spcBef>
                <a:spcAft>
                  <a:spcPct val="0"/>
                </a:spcAft>
                <a:defRPr/>
              </a:pPr>
              <a:t>‹#›</a:t>
            </a:fld>
            <a:endParaRPr lang="en-US" dirty="0">
              <a:solidFill>
                <a:prstClr val="black"/>
              </a:solidFill>
            </a:endParaRPr>
          </a:p>
        </p:txBody>
      </p:sp>
      <p:sp>
        <p:nvSpPr>
          <p:cNvPr id="9" name="Rectangle 5"/>
          <p:cNvSpPr txBox="1">
            <a:spLocks noChangeArrowheads="1"/>
          </p:cNvSpPr>
          <p:nvPr userDrawn="1"/>
        </p:nvSpPr>
        <p:spPr>
          <a:xfrm>
            <a:off x="0" y="6520130"/>
            <a:ext cx="9144000"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endParaRPr lang="en-US" sz="900" dirty="0" smtClean="0">
              <a:solidFill>
                <a:prstClr val="black"/>
              </a:solidFill>
            </a:endParaRPr>
          </a:p>
          <a:p>
            <a:pPr algn="ctr"/>
            <a:r>
              <a:rPr lang="en-US" sz="900" b="1" dirty="0" smtClean="0">
                <a:solidFill>
                  <a:prstClr val="white">
                    <a:lumMod val="50000"/>
                  </a:prstClr>
                </a:solidFill>
              </a:rPr>
              <a:t>DISTRIBUTION A. Approved for public release: distribution unlimited.</a:t>
            </a:r>
            <a:endParaRPr lang="en-US" sz="900" b="1" dirty="0">
              <a:solidFill>
                <a:prstClr val="white">
                  <a:lumMod val="50000"/>
                </a:prstClr>
              </a:solidFill>
            </a:endParaRPr>
          </a:p>
        </p:txBody>
      </p:sp>
      <p:sp>
        <p:nvSpPr>
          <p:cNvPr id="10" name="Rectangle 6"/>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prstClr val="white">
                    <a:lumMod val="50000"/>
                  </a:prstClr>
                </a:solidFill>
              </a:rPr>
              <a:pPr algn="r">
                <a:defRPr/>
              </a:pPr>
              <a:t>‹#›</a:t>
            </a:fld>
            <a:endParaRPr lang="en-US" sz="1200" dirty="0">
              <a:solidFill>
                <a:prstClr val="white">
                  <a:lumMod val="50000"/>
                </a:prstClr>
              </a:solidFill>
            </a:endParaRPr>
          </a:p>
        </p:txBody>
      </p:sp>
      <p:pic>
        <p:nvPicPr>
          <p:cNvPr id="3" name="Picture 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37" y="4457"/>
            <a:ext cx="9144000" cy="1092708"/>
          </a:xfrm>
          <a:prstGeom prst="rect">
            <a:avLst/>
          </a:prstGeom>
        </p:spPr>
      </p:pic>
      <p:grpSp>
        <p:nvGrpSpPr>
          <p:cNvPr id="11" name="Group 10"/>
          <p:cNvGrpSpPr/>
          <p:nvPr userDrawn="1"/>
        </p:nvGrpSpPr>
        <p:grpSpPr>
          <a:xfrm>
            <a:off x="6021237" y="181969"/>
            <a:ext cx="3122763" cy="701676"/>
            <a:chOff x="7815259" y="203558"/>
            <a:chExt cx="3122763" cy="701676"/>
          </a:xfrm>
          <a:solidFill>
            <a:srgbClr val="C00000"/>
          </a:solidFill>
        </p:grpSpPr>
        <p:sp>
          <p:nvSpPr>
            <p:cNvPr id="12" name="Rectangle 11"/>
            <p:cNvSpPr/>
            <p:nvPr userDrawn="1"/>
          </p:nvSpPr>
          <p:spPr>
            <a:xfrm>
              <a:off x="8534399" y="203559"/>
              <a:ext cx="2403623" cy="701675"/>
            </a:xfrm>
            <a:prstGeom prst="rect">
              <a:avLst/>
            </a:pr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3" name="Freeform 12"/>
            <p:cNvSpPr/>
            <p:nvPr userDrawn="1"/>
          </p:nvSpPr>
          <p:spPr>
            <a:xfrm>
              <a:off x="7815259" y="203558"/>
              <a:ext cx="876300" cy="701675"/>
            </a:xfrm>
            <a:custGeom>
              <a:avLst/>
              <a:gdLst>
                <a:gd name="connsiteX0" fmla="*/ 714375 w 876300"/>
                <a:gd name="connsiteY0" fmla="*/ 0 h 709612"/>
                <a:gd name="connsiteX1" fmla="*/ 876300 w 876300"/>
                <a:gd name="connsiteY1" fmla="*/ 4762 h 709612"/>
                <a:gd name="connsiteX2" fmla="*/ 871537 w 876300"/>
                <a:gd name="connsiteY2" fmla="*/ 709612 h 709612"/>
                <a:gd name="connsiteX3" fmla="*/ 0 w 876300"/>
                <a:gd name="connsiteY3" fmla="*/ 709612 h 709612"/>
                <a:gd name="connsiteX4" fmla="*/ 714375 w 8763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709612">
                  <a:moveTo>
                    <a:pt x="714375" y="0"/>
                  </a:moveTo>
                  <a:lnTo>
                    <a:pt x="876300" y="4762"/>
                  </a:lnTo>
                  <a:cubicBezTo>
                    <a:pt x="874712" y="239712"/>
                    <a:pt x="873125" y="474662"/>
                    <a:pt x="871537" y="709612"/>
                  </a:cubicBezTo>
                  <a:lnTo>
                    <a:pt x="0" y="709612"/>
                  </a:lnTo>
                  <a:lnTo>
                    <a:pt x="714375" y="0"/>
                  </a:lnTo>
                  <a:close/>
                </a:path>
              </a:pathLst>
            </a:custGeom>
            <a:grp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grpSp>
      <p:sp>
        <p:nvSpPr>
          <p:cNvPr id="4" name="TextBox 3"/>
          <p:cNvSpPr txBox="1"/>
          <p:nvPr userDrawn="1"/>
        </p:nvSpPr>
        <p:spPr>
          <a:xfrm>
            <a:off x="6659879" y="198990"/>
            <a:ext cx="2477603" cy="669414"/>
          </a:xfrm>
          <a:prstGeom prst="rect">
            <a:avLst/>
          </a:prstGeom>
          <a:noFill/>
        </p:spPr>
        <p:txBody>
          <a:bodyPr wrap="square" rtlCol="0">
            <a:spAutoFit/>
          </a:bodyPr>
          <a:lstStyle/>
          <a:p>
            <a:pPr algn="ctr" fontAlgn="base">
              <a:lnSpc>
                <a:spcPts val="1500"/>
              </a:lnSpc>
              <a:spcBef>
                <a:spcPct val="0"/>
              </a:spcBef>
              <a:spcAft>
                <a:spcPct val="0"/>
              </a:spcAft>
            </a:pPr>
            <a:r>
              <a:rPr lang="en-US" sz="1200" b="1" dirty="0" smtClean="0">
                <a:solidFill>
                  <a:prstClr val="white"/>
                </a:solidFill>
              </a:rPr>
              <a:t>PMM-111</a:t>
            </a:r>
          </a:p>
          <a:p>
            <a:pPr algn="ctr" fontAlgn="base">
              <a:lnSpc>
                <a:spcPts val="1500"/>
              </a:lnSpc>
              <a:spcBef>
                <a:spcPct val="0"/>
              </a:spcBef>
              <a:spcAft>
                <a:spcPct val="0"/>
              </a:spcAft>
            </a:pPr>
            <a:r>
              <a:rPr lang="en-US" sz="1200" b="1" dirty="0" smtClean="0">
                <a:solidFill>
                  <a:prstClr val="white"/>
                </a:solidFill>
              </a:rPr>
              <a:t>MAGTF COMMAND, CONTROL, COMMUNICATIONS</a:t>
            </a:r>
            <a:endParaRPr lang="en-US" sz="1200" b="1" dirty="0">
              <a:solidFill>
                <a:prstClr val="white"/>
              </a:solidFill>
            </a:endParaRPr>
          </a:p>
        </p:txBody>
      </p:sp>
      <p:pic>
        <p:nvPicPr>
          <p:cNvPr id="16" name="Picture 1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996940" y="180326"/>
            <a:ext cx="685800" cy="687629"/>
          </a:xfrm>
          <a:prstGeom prst="rect">
            <a:avLst/>
          </a:prstGeom>
        </p:spPr>
      </p:pic>
      <p:sp>
        <p:nvSpPr>
          <p:cNvPr id="2" name="Rectangle 1"/>
          <p:cNvSpPr/>
          <p:nvPr userDrawn="1"/>
        </p:nvSpPr>
        <p:spPr>
          <a:xfrm>
            <a:off x="0" y="40191"/>
            <a:ext cx="76200" cy="58869"/>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414781552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0.jpe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51.jpeg"/><Relationship Id="rId21" Type="http://schemas.openxmlformats.org/officeDocument/2006/relationships/image" Target="../media/image68.png"/><Relationship Id="rId7" Type="http://schemas.openxmlformats.org/officeDocument/2006/relationships/image" Target="../media/image55.png"/><Relationship Id="rId12" Type="http://schemas.openxmlformats.org/officeDocument/2006/relationships/image" Target="../media/image59.jpe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notesSlide" Target="../notesSlides/notesSlide9.xml"/><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54.jpeg"/><Relationship Id="rId11" Type="http://schemas.openxmlformats.org/officeDocument/2006/relationships/image" Target="../media/image58.jpeg"/><Relationship Id="rId24" Type="http://schemas.openxmlformats.org/officeDocument/2006/relationships/image" Target="../media/image71.jpeg"/><Relationship Id="rId5" Type="http://schemas.openxmlformats.org/officeDocument/2006/relationships/image" Target="../media/image53.emf"/><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jpeg"/><Relationship Id="rId19" Type="http://schemas.openxmlformats.org/officeDocument/2006/relationships/image" Target="../media/image66.png"/><Relationship Id="rId4" Type="http://schemas.openxmlformats.org/officeDocument/2006/relationships/image" Target="../media/image52.emf"/><Relationship Id="rId9" Type="http://schemas.openxmlformats.org/officeDocument/2006/relationships/image" Target="../media/image56.jpeg"/><Relationship Id="rId14" Type="http://schemas.openxmlformats.org/officeDocument/2006/relationships/image" Target="../media/image61.jpeg"/><Relationship Id="rId22"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image" Target="../media/image79.jpe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85.jpeg"/><Relationship Id="rId5" Type="http://schemas.openxmlformats.org/officeDocument/2006/relationships/image" Target="../media/image82.png"/><Relationship Id="rId10" Type="http://schemas.microsoft.com/office/2007/relationships/hdphoto" Target="../media/hdphoto8.wdp"/><Relationship Id="rId4" Type="http://schemas.openxmlformats.org/officeDocument/2006/relationships/image" Target="../media/image81.jpe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jpeg"/><Relationship Id="rId18" Type="http://schemas.openxmlformats.org/officeDocument/2006/relationships/image" Target="../media/image98.jpeg"/><Relationship Id="rId26" Type="http://schemas.microsoft.com/office/2007/relationships/hdphoto" Target="../media/hdphoto15.wdp"/><Relationship Id="rId3" Type="http://schemas.openxmlformats.org/officeDocument/2006/relationships/image" Target="../media/image89.png"/><Relationship Id="rId21" Type="http://schemas.openxmlformats.org/officeDocument/2006/relationships/image" Target="../media/image101.jpeg"/><Relationship Id="rId7" Type="http://schemas.microsoft.com/office/2007/relationships/hdphoto" Target="../media/hdphoto10.wdp"/><Relationship Id="rId12" Type="http://schemas.microsoft.com/office/2007/relationships/hdphoto" Target="../media/hdphoto12.wdp"/><Relationship Id="rId17" Type="http://schemas.microsoft.com/office/2007/relationships/hdphoto" Target="../media/hdphoto14.wdp"/><Relationship Id="rId25" Type="http://schemas.openxmlformats.org/officeDocument/2006/relationships/image" Target="../media/image105.png"/><Relationship Id="rId2" Type="http://schemas.openxmlformats.org/officeDocument/2006/relationships/notesSlide" Target="../notesSlides/notesSlide11.xml"/><Relationship Id="rId16" Type="http://schemas.openxmlformats.org/officeDocument/2006/relationships/image" Target="../media/image97.png"/><Relationship Id="rId20" Type="http://schemas.openxmlformats.org/officeDocument/2006/relationships/image" Target="../media/image100.jpeg"/><Relationship Id="rId29"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4.png"/><Relationship Id="rId24" Type="http://schemas.openxmlformats.org/officeDocument/2006/relationships/image" Target="../media/image104.png"/><Relationship Id="rId32" Type="http://schemas.openxmlformats.org/officeDocument/2006/relationships/image" Target="../media/image110.png"/><Relationship Id="rId5" Type="http://schemas.openxmlformats.org/officeDocument/2006/relationships/image" Target="../media/image90.png"/><Relationship Id="rId15" Type="http://schemas.microsoft.com/office/2007/relationships/hdphoto" Target="../media/hdphoto13.wdp"/><Relationship Id="rId23" Type="http://schemas.openxmlformats.org/officeDocument/2006/relationships/image" Target="../media/image103.png"/><Relationship Id="rId28" Type="http://schemas.openxmlformats.org/officeDocument/2006/relationships/image" Target="../media/image107.png"/><Relationship Id="rId10" Type="http://schemas.openxmlformats.org/officeDocument/2006/relationships/image" Target="../media/image93.emf"/><Relationship Id="rId19" Type="http://schemas.openxmlformats.org/officeDocument/2006/relationships/image" Target="../media/image99.jpeg"/><Relationship Id="rId31" Type="http://schemas.openxmlformats.org/officeDocument/2006/relationships/image" Target="../media/image109.jpeg"/><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image" Target="../media/image96.png"/><Relationship Id="rId22" Type="http://schemas.openxmlformats.org/officeDocument/2006/relationships/image" Target="../media/image102.png"/><Relationship Id="rId27" Type="http://schemas.openxmlformats.org/officeDocument/2006/relationships/image" Target="../media/image106.png"/><Relationship Id="rId30"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emf"/><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21.xml.rels><?xml version="1.0" encoding="UTF-8" standalone="yes"?>
<Relationships xmlns="http://schemas.openxmlformats.org/package/2006/relationships"><Relationship Id="rId8" Type="http://schemas.openxmlformats.org/officeDocument/2006/relationships/hyperlink" Target="http://www.drs-ts.com/pdf/MRT%20FNM%20-%20I_2012_low%20res.pdf" TargetMode="External"/><Relationship Id="rId13" Type="http://schemas.openxmlformats.org/officeDocument/2006/relationships/image" Target="../media/image123.png"/><Relationship Id="rId3" Type="http://schemas.openxmlformats.org/officeDocument/2006/relationships/image" Target="../media/image117.png"/><Relationship Id="rId7" Type="http://schemas.openxmlformats.org/officeDocument/2006/relationships/image" Target="../media/image119.jpeg"/><Relationship Id="rId12" Type="http://schemas.openxmlformats.org/officeDocument/2006/relationships/image" Target="../media/image122.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hyperlink" Target="http://www.rfcomm.harris.com/falconwatch/pdf/RF-7800T-HH.pdf" TargetMode="External"/><Relationship Id="rId11" Type="http://schemas.openxmlformats.org/officeDocument/2006/relationships/image" Target="../media/image121.jpeg"/><Relationship Id="rId5" Type="http://schemas.openxmlformats.org/officeDocument/2006/relationships/image" Target="../media/image118.png"/><Relationship Id="rId10" Type="http://schemas.openxmlformats.org/officeDocument/2006/relationships/hyperlink" Target="http://www.sunrainet.com/wp-content/uploads/2012/03/Harris-military-tablet-pc-RF-35901.jpg" TargetMode="External"/><Relationship Id="rId4" Type="http://schemas.microsoft.com/office/2007/relationships/hdphoto" Target="../media/hdphoto17.wdp"/><Relationship Id="rId9" Type="http://schemas.openxmlformats.org/officeDocument/2006/relationships/image" Target="../media/image1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5.png"/><Relationship Id="rId7" Type="http://schemas.openxmlformats.org/officeDocument/2006/relationships/image" Target="../media/image128.jpe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7.png"/><Relationship Id="rId5" Type="http://schemas.microsoft.com/office/2007/relationships/hdphoto" Target="../media/hdphoto18.wdp"/><Relationship Id="rId4" Type="http://schemas.openxmlformats.org/officeDocument/2006/relationships/image" Target="../media/image126.png"/></Relationships>
</file>

<file path=ppt/slides/_rels/slide23.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png"/><Relationship Id="rId3" Type="http://schemas.openxmlformats.org/officeDocument/2006/relationships/image" Target="../media/image13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jpeg"/><Relationship Id="rId2" Type="http://schemas.openxmlformats.org/officeDocument/2006/relationships/notesSlide" Target="../notesSlides/notesSlide12.xml"/><Relationship Id="rId16" Type="http://schemas.openxmlformats.org/officeDocument/2006/relationships/image" Target="../media/image142.jpeg"/><Relationship Id="rId1" Type="http://schemas.openxmlformats.org/officeDocument/2006/relationships/slideLayout" Target="../slideLayouts/slideLayout4.xml"/><Relationship Id="rId6" Type="http://schemas.microsoft.com/office/2007/relationships/hdphoto" Target="../media/hdphoto19.wdp"/><Relationship Id="rId11" Type="http://schemas.openxmlformats.org/officeDocument/2006/relationships/image" Target="../media/image137.png"/><Relationship Id="rId5" Type="http://schemas.openxmlformats.org/officeDocument/2006/relationships/image" Target="../media/image132.pn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1.jpeg"/><Relationship Id="rId9" Type="http://schemas.openxmlformats.org/officeDocument/2006/relationships/image" Target="../media/image135.jpeg"/><Relationship Id="rId1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emf"/><Relationship Id="rId7" Type="http://schemas.openxmlformats.org/officeDocument/2006/relationships/image" Target="../media/image149.jpeg"/><Relationship Id="rId2" Type="http://schemas.openxmlformats.org/officeDocument/2006/relationships/image" Target="../media/image144.emf"/><Relationship Id="rId1" Type="http://schemas.openxmlformats.org/officeDocument/2006/relationships/slideLayout" Target="../slideLayouts/slideLayout7.xml"/><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46.jpeg"/><Relationship Id="rId9" Type="http://schemas.openxmlformats.org/officeDocument/2006/relationships/image" Target="../media/image15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jpeg"/></Relationships>
</file>

<file path=ppt/slides/_rels/slide27.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jpeg"/><Relationship Id="rId18" Type="http://schemas.openxmlformats.org/officeDocument/2006/relationships/image" Target="../media/image173.png"/><Relationship Id="rId26" Type="http://schemas.openxmlformats.org/officeDocument/2006/relationships/image" Target="../media/image180.png"/><Relationship Id="rId3" Type="http://schemas.openxmlformats.org/officeDocument/2006/relationships/image" Target="../media/image159.png"/><Relationship Id="rId21" Type="http://schemas.openxmlformats.org/officeDocument/2006/relationships/image" Target="../media/image175.png"/><Relationship Id="rId7" Type="http://schemas.openxmlformats.org/officeDocument/2006/relationships/image" Target="../media/image162.png"/><Relationship Id="rId12" Type="http://schemas.openxmlformats.org/officeDocument/2006/relationships/image" Target="../media/image167.jpeg"/><Relationship Id="rId17" Type="http://schemas.openxmlformats.org/officeDocument/2006/relationships/image" Target="../media/image172.png"/><Relationship Id="rId25" Type="http://schemas.openxmlformats.org/officeDocument/2006/relationships/image" Target="../media/image179.png"/><Relationship Id="rId2" Type="http://schemas.openxmlformats.org/officeDocument/2006/relationships/notesSlide" Target="../notesSlides/notesSlide13.xml"/><Relationship Id="rId16" Type="http://schemas.openxmlformats.org/officeDocument/2006/relationships/image" Target="../media/image171.png"/><Relationship Id="rId20" Type="http://schemas.microsoft.com/office/2007/relationships/hdphoto" Target="../media/hdphoto21.wdp"/><Relationship Id="rId29" Type="http://schemas.openxmlformats.org/officeDocument/2006/relationships/image" Target="../media/image183.png"/><Relationship Id="rId1" Type="http://schemas.openxmlformats.org/officeDocument/2006/relationships/slideLayout" Target="../slideLayouts/slideLayout4.xml"/><Relationship Id="rId6" Type="http://schemas.openxmlformats.org/officeDocument/2006/relationships/image" Target="../media/image161.png"/><Relationship Id="rId11" Type="http://schemas.openxmlformats.org/officeDocument/2006/relationships/image" Target="../media/image166.png"/><Relationship Id="rId24" Type="http://schemas.openxmlformats.org/officeDocument/2006/relationships/image" Target="../media/image178.png"/><Relationship Id="rId32" Type="http://schemas.microsoft.com/office/2007/relationships/hdphoto" Target="../media/hdphoto22.wdp"/><Relationship Id="rId5" Type="http://schemas.microsoft.com/office/2007/relationships/hdphoto" Target="../media/hdphoto20.wdp"/><Relationship Id="rId15" Type="http://schemas.openxmlformats.org/officeDocument/2006/relationships/image" Target="../media/image170.png"/><Relationship Id="rId23" Type="http://schemas.openxmlformats.org/officeDocument/2006/relationships/image" Target="../media/image177.png"/><Relationship Id="rId28" Type="http://schemas.openxmlformats.org/officeDocument/2006/relationships/image" Target="../media/image182.png"/><Relationship Id="rId10" Type="http://schemas.openxmlformats.org/officeDocument/2006/relationships/image" Target="../media/image165.png"/><Relationship Id="rId19" Type="http://schemas.openxmlformats.org/officeDocument/2006/relationships/image" Target="../media/image174.png"/><Relationship Id="rId31" Type="http://schemas.openxmlformats.org/officeDocument/2006/relationships/image" Target="../media/image185.png"/><Relationship Id="rId4" Type="http://schemas.openxmlformats.org/officeDocument/2006/relationships/image" Target="../media/image160.png"/><Relationship Id="rId9" Type="http://schemas.openxmlformats.org/officeDocument/2006/relationships/image" Target="../media/image164.png"/><Relationship Id="rId14" Type="http://schemas.openxmlformats.org/officeDocument/2006/relationships/image" Target="../media/image169.jpeg"/><Relationship Id="rId22" Type="http://schemas.openxmlformats.org/officeDocument/2006/relationships/image" Target="../media/image176.png"/><Relationship Id="rId27" Type="http://schemas.openxmlformats.org/officeDocument/2006/relationships/image" Target="../media/image181.png"/><Relationship Id="rId30" Type="http://schemas.openxmlformats.org/officeDocument/2006/relationships/image" Target="../media/image184.png"/></Relationships>
</file>

<file path=ppt/slides/_rels/slide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emf"/><Relationship Id="rId1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4959063"/>
            <a:ext cx="9144000" cy="1524000"/>
          </a:xfrm>
          <a:prstGeom prst="rect">
            <a:avLst/>
          </a:prstGeom>
          <a:solidFill>
            <a:schemeClr val="accent1">
              <a:lumMod val="50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Box 8"/>
          <p:cNvSpPr txBox="1">
            <a:spLocks noChangeArrowheads="1"/>
          </p:cNvSpPr>
          <p:nvPr/>
        </p:nvSpPr>
        <p:spPr bwMode="auto">
          <a:xfrm>
            <a:off x="363415" y="5248126"/>
            <a:ext cx="5105400" cy="1000274"/>
          </a:xfrm>
          <a:prstGeom prst="rect">
            <a:avLst/>
          </a:prstGeom>
          <a:noFill/>
          <a:ln w="9525">
            <a:noFill/>
            <a:miter lim="800000"/>
            <a:headEnd/>
            <a:tailEnd/>
          </a:ln>
        </p:spPr>
        <p:txBody>
          <a:bodyPr wrap="square">
            <a:spAutoFit/>
          </a:bodyPr>
          <a:lstStyle/>
          <a:p>
            <a:pPr algn="ctr"/>
            <a:r>
              <a:rPr lang="en-US" sz="1600" b="1" dirty="0">
                <a:solidFill>
                  <a:prstClr val="white"/>
                </a:solidFill>
                <a:effectLst>
                  <a:outerShdw blurRad="38100" dist="38100" dir="2700000" algn="tl">
                    <a:srgbClr val="000000">
                      <a:alpha val="43137"/>
                    </a:srgbClr>
                  </a:outerShdw>
                </a:effectLst>
              </a:rPr>
              <a:t>Marine Corps </a:t>
            </a:r>
            <a:r>
              <a:rPr lang="en-US" sz="1600" b="1" dirty="0" smtClean="0">
                <a:solidFill>
                  <a:prstClr val="white"/>
                </a:solidFill>
                <a:effectLst>
                  <a:outerShdw blurRad="38100" dist="38100" dir="2700000" algn="tl">
                    <a:srgbClr val="000000">
                      <a:alpha val="43137"/>
                    </a:srgbClr>
                  </a:outerShdw>
                </a:effectLst>
              </a:rPr>
              <a:t>Systems </a:t>
            </a:r>
            <a:r>
              <a:rPr lang="en-US" sz="1600" b="1" dirty="0">
                <a:solidFill>
                  <a:prstClr val="white"/>
                </a:solidFill>
                <a:effectLst>
                  <a:outerShdw blurRad="38100" dist="38100" dir="2700000" algn="tl">
                    <a:srgbClr val="000000">
                      <a:alpha val="43137"/>
                    </a:srgbClr>
                  </a:outerShdw>
                </a:effectLst>
              </a:rPr>
              <a:t>Command</a:t>
            </a:r>
          </a:p>
          <a:p>
            <a:pPr algn="ctr"/>
            <a:r>
              <a:rPr lang="en-US" sz="1400" b="1" dirty="0">
                <a:solidFill>
                  <a:prstClr val="white"/>
                </a:solidFill>
                <a:effectLst>
                  <a:outerShdw blurRad="38100" dist="38100" dir="2700000" algn="tl">
                    <a:srgbClr val="000000">
                      <a:alpha val="43137"/>
                    </a:srgbClr>
                  </a:outerShdw>
                </a:effectLst>
              </a:rPr>
              <a:t>MAGTF </a:t>
            </a:r>
            <a:r>
              <a:rPr lang="en-US" sz="1400" b="1" dirty="0" smtClean="0">
                <a:solidFill>
                  <a:prstClr val="white"/>
                </a:solidFill>
                <a:effectLst>
                  <a:outerShdw blurRad="38100" dist="38100" dir="2700000" algn="tl">
                    <a:srgbClr val="000000">
                      <a:alpha val="43137"/>
                    </a:srgbClr>
                  </a:outerShdw>
                </a:effectLst>
              </a:rPr>
              <a:t>COMMAND, CONTROL, COMMUNICATIONS</a:t>
            </a:r>
            <a:endParaRPr lang="en-US" sz="1400" b="1" dirty="0">
              <a:solidFill>
                <a:prstClr val="white"/>
              </a:solidFill>
              <a:effectLst>
                <a:outerShdw blurRad="38100" dist="38100" dir="2700000" algn="tl">
                  <a:srgbClr val="000000">
                    <a:alpha val="43137"/>
                  </a:srgbClr>
                </a:outerShdw>
              </a:effectLst>
            </a:endParaRPr>
          </a:p>
          <a:p>
            <a:pPr algn="ctr">
              <a:spcBef>
                <a:spcPts val="600"/>
              </a:spcBef>
            </a:pPr>
            <a:r>
              <a:rPr lang="en-US" sz="2400" b="1" dirty="0" smtClean="0">
                <a:solidFill>
                  <a:prstClr val="white"/>
                </a:solidFill>
                <a:effectLst>
                  <a:outerShdw blurRad="38100" dist="38100" dir="2700000" algn="tl">
                    <a:srgbClr val="000000">
                      <a:alpha val="43137"/>
                    </a:srgbClr>
                  </a:outerShdw>
                </a:effectLst>
              </a:rPr>
              <a:t>PM MC3</a:t>
            </a:r>
          </a:p>
        </p:txBody>
      </p:sp>
      <p:sp>
        <p:nvSpPr>
          <p:cNvPr id="12" name="Rectangle 11"/>
          <p:cNvSpPr/>
          <p:nvPr/>
        </p:nvSpPr>
        <p:spPr>
          <a:xfrm>
            <a:off x="3671753" y="2602468"/>
            <a:ext cx="1800494" cy="369332"/>
          </a:xfrm>
          <a:prstGeom prst="rect">
            <a:avLst/>
          </a:prstGeom>
        </p:spPr>
        <p:txBody>
          <a:bodyPr wrap="none">
            <a:spAutoFit/>
          </a:bodyPr>
          <a:lstStyle/>
          <a:p>
            <a:pPr algn="ctr"/>
            <a:r>
              <a:rPr lang="en-US" b="1" dirty="0">
                <a:solidFill>
                  <a:srgbClr val="002060"/>
                </a:solidFill>
              </a:rPr>
              <a:t>April  </a:t>
            </a:r>
            <a:r>
              <a:rPr lang="en-US" b="1" dirty="0" smtClean="0">
                <a:solidFill>
                  <a:srgbClr val="002060"/>
                </a:solidFill>
              </a:rPr>
              <a:t>28, </a:t>
            </a:r>
            <a:r>
              <a:rPr lang="en-US" b="1" dirty="0">
                <a:solidFill>
                  <a:srgbClr val="002060"/>
                </a:solidFill>
              </a:rPr>
              <a:t>2015 </a:t>
            </a:r>
          </a:p>
        </p:txBody>
      </p:sp>
      <p:pic>
        <p:nvPicPr>
          <p:cNvPr id="13" name="Picture 12" descr="C:\Users\robyn.fait\AppData\Local\Microsoft\Windows\Temporary Internet Files\Content.Outlook\7MIKJPQP\MAGTFC3-10_goldRing_redMC3 (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4578063"/>
            <a:ext cx="2127537" cy="21275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 y="622759"/>
            <a:ext cx="9144000" cy="2062103"/>
          </a:xfrm>
          <a:prstGeom prst="rect">
            <a:avLst/>
          </a:prstGeom>
          <a:noFill/>
          <a:ln w="9525">
            <a:noFill/>
            <a:miter lim="800000"/>
            <a:headEnd/>
            <a:tailEnd/>
          </a:ln>
          <a:effectLst>
            <a:softEdge rad="635000"/>
          </a:effectLst>
        </p:spPr>
        <p:txBody>
          <a:bodyPr wrap="square" anchor="ctr">
            <a:spAutoFit/>
          </a:bodyPr>
          <a:lstStyle/>
          <a:p>
            <a:pPr algn="ctr"/>
            <a:r>
              <a:rPr lang="en-US" sz="6000" b="1" dirty="0" smtClean="0">
                <a:solidFill>
                  <a:srgbClr val="C00000"/>
                </a:solidFill>
                <a:effectLst>
                  <a:outerShdw blurRad="38100" dist="38100" dir="2700000" algn="tl">
                    <a:srgbClr val="000000">
                      <a:alpha val="43137"/>
                    </a:srgbClr>
                  </a:outerShdw>
                </a:effectLst>
              </a:rPr>
              <a:t>MC3 Overview</a:t>
            </a:r>
          </a:p>
          <a:p>
            <a:pPr algn="ctr"/>
            <a:r>
              <a:rPr lang="en-US" sz="4000" b="1" dirty="0" smtClean="0">
                <a:solidFill>
                  <a:srgbClr val="4F81BD">
                    <a:lumMod val="50000"/>
                  </a:srgbClr>
                </a:solidFill>
                <a:effectLst>
                  <a:outerShdw blurRad="38100" dist="38100" dir="2700000" algn="tl">
                    <a:srgbClr val="000000">
                      <a:alpha val="43137"/>
                    </a:srgbClr>
                  </a:outerShdw>
                </a:effectLst>
              </a:rPr>
              <a:t>AFCEA</a:t>
            </a:r>
            <a:endParaRPr lang="en-US" sz="4000" b="1" dirty="0">
              <a:solidFill>
                <a:srgbClr val="4F81BD">
                  <a:lumMod val="50000"/>
                </a:srgbClr>
              </a:solidFill>
              <a:effectLst>
                <a:outerShdw blurRad="38100" dist="38100" dir="2700000" algn="tl">
                  <a:srgbClr val="000000">
                    <a:alpha val="43137"/>
                  </a:srgbClr>
                </a:outerShdw>
              </a:effectLst>
            </a:endParaRPr>
          </a:p>
          <a:p>
            <a:pPr algn="ctr"/>
            <a:r>
              <a:rPr lang="en-US" sz="2800" dirty="0">
                <a:solidFill>
                  <a:srgbClr val="4F81BD">
                    <a:lumMod val="50000"/>
                  </a:srgbClr>
                </a:solidFill>
                <a:effectLst>
                  <a:outerShdw blurRad="38100" dist="38100" dir="2700000" algn="tl">
                    <a:srgbClr val="000000">
                      <a:alpha val="43137"/>
                    </a:srgbClr>
                  </a:outerShdw>
                </a:effectLst>
              </a:rPr>
              <a:t>USMC IT </a:t>
            </a:r>
            <a:r>
              <a:rPr lang="en-US" sz="2800" dirty="0" smtClean="0">
                <a:solidFill>
                  <a:srgbClr val="4F81BD">
                    <a:lumMod val="50000"/>
                  </a:srgbClr>
                </a:solidFill>
                <a:effectLst>
                  <a:outerShdw blurRad="38100" dist="38100" dir="2700000" algn="tl">
                    <a:srgbClr val="000000">
                      <a:alpha val="43137"/>
                    </a:srgbClr>
                  </a:outerShdw>
                </a:effectLst>
              </a:rPr>
              <a:t>DAY</a:t>
            </a:r>
            <a:endParaRPr lang="en-US" sz="2800" dirty="0">
              <a:solidFill>
                <a:srgbClr val="4F81BD">
                  <a:lumMod val="50000"/>
                </a:srgbClr>
              </a:solidFill>
              <a:effectLst>
                <a:outerShdw blurRad="38100" dist="38100" dir="2700000" algn="tl">
                  <a:srgbClr val="000000">
                    <a:alpha val="43137"/>
                  </a:srgbClr>
                </a:outerShdw>
              </a:effectLst>
            </a:endParaRPr>
          </a:p>
        </p:txBody>
      </p:sp>
      <p:sp>
        <p:nvSpPr>
          <p:cNvPr id="10" name="Rectangle 5"/>
          <p:cNvSpPr txBox="1">
            <a:spLocks noChangeArrowheads="1"/>
          </p:cNvSpPr>
          <p:nvPr/>
        </p:nvSpPr>
        <p:spPr>
          <a:xfrm>
            <a:off x="0" y="6520130"/>
            <a:ext cx="9144000" cy="476250"/>
          </a:xfrm>
          <a:prstGeom prst="rect">
            <a:avLst/>
          </a:prstGeom>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endParaRPr lang="en-US" sz="900" dirty="0" smtClean="0">
              <a:solidFill>
                <a:schemeClr val="tx2">
                  <a:lumMod val="75000"/>
                </a:schemeClr>
              </a:solidFill>
            </a:endParaRPr>
          </a:p>
          <a:p>
            <a:pPr algn="ctr"/>
            <a:r>
              <a:rPr lang="en-US" sz="900" b="1" dirty="0" smtClean="0">
                <a:solidFill>
                  <a:schemeClr val="tx2">
                    <a:lumMod val="75000"/>
                  </a:schemeClr>
                </a:solidFill>
              </a:rPr>
              <a:t>DISTRIBUTION A. Approved for public release: distribution unlimited.</a:t>
            </a:r>
            <a:endParaRPr lang="en-US" sz="900" b="1" dirty="0">
              <a:solidFill>
                <a:schemeClr val="tx2">
                  <a:lumMod val="75000"/>
                </a:schemeClr>
              </a:solidFill>
            </a:endParaRPr>
          </a:p>
        </p:txBody>
      </p:sp>
    </p:spTree>
    <p:extLst>
      <p:ext uri="{BB962C8B-B14F-4D97-AF65-F5344CB8AC3E}">
        <p14:creationId xmlns:p14="http://schemas.microsoft.com/office/powerpoint/2010/main" val="2888938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90599" y="2441309"/>
            <a:ext cx="4322379" cy="1302921"/>
          </a:xfrm>
          <a:prstGeom prst="rect">
            <a:avLst/>
          </a:prstGeom>
          <a:noFill/>
        </p:spPr>
        <p:txBody>
          <a:bodyPr wrap="square" numCol="2">
            <a:spAutoFit/>
          </a:bodyPr>
          <a:lstStyle/>
          <a:p>
            <a:pPr marL="392113" lvl="1" indent="-171450">
              <a:spcBef>
                <a:spcPts val="200"/>
              </a:spcBef>
              <a:buFont typeface="Arial" panose="020B0604020202020204" pitchFamily="34" charset="0"/>
              <a:buChar char="•"/>
            </a:pPr>
            <a:r>
              <a:rPr lang="en-US" sz="900" dirty="0" smtClean="0">
                <a:solidFill>
                  <a:srgbClr val="000000"/>
                </a:solidFill>
              </a:rPr>
              <a:t>Send </a:t>
            </a:r>
            <a:r>
              <a:rPr lang="en-US" sz="900" dirty="0">
                <a:solidFill>
                  <a:srgbClr val="000000"/>
                </a:solidFill>
              </a:rPr>
              <a:t>and receive </a:t>
            </a:r>
            <a:r>
              <a:rPr lang="en-US" sz="900" dirty="0" smtClean="0">
                <a:solidFill>
                  <a:srgbClr val="000000"/>
                </a:solidFill>
              </a:rPr>
              <a:t>email</a:t>
            </a:r>
          </a:p>
          <a:p>
            <a:pPr marL="392113" lvl="1" indent="-171450">
              <a:spcBef>
                <a:spcPts val="200"/>
              </a:spcBef>
              <a:buFont typeface="Arial" panose="020B0604020202020204" pitchFamily="34" charset="0"/>
              <a:buChar char="•"/>
            </a:pPr>
            <a:r>
              <a:rPr lang="en-US" sz="900" dirty="0" smtClean="0">
                <a:solidFill>
                  <a:srgbClr val="000000"/>
                </a:solidFill>
              </a:rPr>
              <a:t>Share files and storage </a:t>
            </a:r>
          </a:p>
          <a:p>
            <a:pPr marL="392113" lvl="1" indent="-171450">
              <a:spcBef>
                <a:spcPts val="200"/>
              </a:spcBef>
              <a:buFont typeface="Arial" panose="020B0604020202020204" pitchFamily="34" charset="0"/>
              <a:buChar char="•"/>
            </a:pPr>
            <a:r>
              <a:rPr lang="en-US" sz="900" dirty="0" smtClean="0">
                <a:solidFill>
                  <a:srgbClr val="000000"/>
                </a:solidFill>
              </a:rPr>
              <a:t>Authenticate users and equipment</a:t>
            </a:r>
          </a:p>
          <a:p>
            <a:pPr marL="392113" lvl="1" indent="-171450">
              <a:spcBef>
                <a:spcPts val="200"/>
              </a:spcBef>
              <a:buFont typeface="Arial" panose="020B0604020202020204" pitchFamily="34" charset="0"/>
              <a:buChar char="•"/>
            </a:pPr>
            <a:r>
              <a:rPr lang="en-US" sz="900" dirty="0" smtClean="0">
                <a:solidFill>
                  <a:srgbClr val="000000"/>
                </a:solidFill>
              </a:rPr>
              <a:t>Perform </a:t>
            </a:r>
            <a:r>
              <a:rPr lang="en-US" sz="900" dirty="0">
                <a:solidFill>
                  <a:srgbClr val="000000"/>
                </a:solidFill>
              </a:rPr>
              <a:t>required IA </a:t>
            </a:r>
            <a:r>
              <a:rPr lang="en-US" sz="900" dirty="0" smtClean="0">
                <a:solidFill>
                  <a:srgbClr val="000000"/>
                </a:solidFill>
              </a:rPr>
              <a:t>functions</a:t>
            </a:r>
          </a:p>
          <a:p>
            <a:pPr marL="392113" lvl="1" indent="-171450">
              <a:spcBef>
                <a:spcPts val="200"/>
              </a:spcBef>
              <a:buFont typeface="Arial" panose="020B0604020202020204" pitchFamily="34" charset="0"/>
              <a:buChar char="•"/>
            </a:pPr>
            <a:r>
              <a:rPr lang="en-US" sz="900" dirty="0" smtClean="0">
                <a:solidFill>
                  <a:srgbClr val="000000"/>
                </a:solidFill>
              </a:rPr>
              <a:t>Internet </a:t>
            </a:r>
            <a:r>
              <a:rPr lang="en-US" sz="900" dirty="0">
                <a:solidFill>
                  <a:srgbClr val="000000"/>
                </a:solidFill>
              </a:rPr>
              <a:t>Protocol Video Telephone </a:t>
            </a:r>
            <a:r>
              <a:rPr lang="en-US" sz="900" dirty="0" smtClean="0">
                <a:solidFill>
                  <a:srgbClr val="000000"/>
                </a:solidFill>
              </a:rPr>
              <a:t>Conference access and transport</a:t>
            </a:r>
          </a:p>
          <a:p>
            <a:pPr marL="392113" lvl="1" indent="-171450">
              <a:spcBef>
                <a:spcPts val="200"/>
              </a:spcBef>
              <a:buFont typeface="Arial" panose="020B0604020202020204" pitchFamily="34" charset="0"/>
              <a:buChar char="•"/>
            </a:pPr>
            <a:r>
              <a:rPr lang="en-US" sz="900" dirty="0" smtClean="0">
                <a:solidFill>
                  <a:srgbClr val="000000"/>
                </a:solidFill>
              </a:rPr>
              <a:t>Transparent </a:t>
            </a:r>
            <a:r>
              <a:rPr lang="en-US" sz="900" dirty="0">
                <a:solidFill>
                  <a:srgbClr val="000000"/>
                </a:solidFill>
              </a:rPr>
              <a:t>routing and switching of digital messages between the </a:t>
            </a:r>
            <a:r>
              <a:rPr lang="en-US" sz="900" dirty="0" smtClean="0">
                <a:solidFill>
                  <a:srgbClr val="000000"/>
                </a:solidFill>
              </a:rPr>
              <a:t>Local Area Network (LAN), circuit switch, and Voice over Internet Protocol access and transport</a:t>
            </a:r>
            <a:endParaRPr lang="en-US" sz="900" dirty="0">
              <a:solidFill>
                <a:srgbClr val="000000"/>
              </a:solidFill>
            </a:endParaRPr>
          </a:p>
        </p:txBody>
      </p:sp>
      <p:sp>
        <p:nvSpPr>
          <p:cNvPr id="6" name="Rectangle 2"/>
          <p:cNvSpPr>
            <a:spLocks noGrp="1" noChangeArrowheads="1"/>
          </p:cNvSpPr>
          <p:nvPr>
            <p:ph type="title"/>
          </p:nvPr>
        </p:nvSpPr>
        <p:spPr/>
        <p:txBody>
          <a:bodyPr>
            <a:noAutofit/>
          </a:bodyPr>
          <a:lstStyle/>
          <a:p>
            <a:r>
              <a:rPr lang="en-US" sz="1600" dirty="0" smtClean="0"/>
              <a:t>Tactical Data Network Data Distribution System – Modular (TDN DDS-M)</a:t>
            </a:r>
          </a:p>
        </p:txBody>
      </p:sp>
      <p:pic>
        <p:nvPicPr>
          <p:cNvPr id="7" name="Picture 6" descr="S:\06 - Architecture\3- Architecture Development Projects\TDN\May 2011 Development\OV-Development\TDN_OV-1_14Jul20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3733800"/>
            <a:ext cx="4190999" cy="2819400"/>
          </a:xfrm>
          <a:prstGeom prst="rect">
            <a:avLst/>
          </a:prstGeom>
          <a:noFill/>
          <a:ln w="9525">
            <a:noFill/>
            <a:miter lim="800000"/>
            <a:headEnd/>
            <a:tailEnd/>
          </a:ln>
        </p:spPr>
      </p:pic>
      <p:sp>
        <p:nvSpPr>
          <p:cNvPr id="9" name="Text Placeholder 10"/>
          <p:cNvSpPr txBox="1">
            <a:spLocks/>
          </p:cNvSpPr>
          <p:nvPr/>
        </p:nvSpPr>
        <p:spPr bwMode="auto">
          <a:xfrm>
            <a:off x="4648200" y="4343400"/>
            <a:ext cx="4419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a:spcBef>
                <a:spcPts val="600"/>
              </a:spcBef>
              <a:buFont typeface="Arial" panose="020B0604020202020204" pitchFamily="34" charset="0"/>
              <a:buChar char="•"/>
            </a:pPr>
            <a:r>
              <a:rPr lang="en-US" sz="900" dirty="0" smtClean="0">
                <a:solidFill>
                  <a:prstClr val="black"/>
                </a:solidFill>
              </a:rPr>
              <a:t>Provides </a:t>
            </a:r>
            <a:r>
              <a:rPr lang="en-US" sz="900" dirty="0">
                <a:solidFill>
                  <a:prstClr val="black"/>
                </a:solidFill>
              </a:rPr>
              <a:t>a </a:t>
            </a:r>
            <a:r>
              <a:rPr lang="en-US" sz="900" dirty="0" smtClean="0">
                <a:solidFill>
                  <a:prstClr val="black"/>
                </a:solidFill>
              </a:rPr>
              <a:t>Internet Service Provider (ISP) like </a:t>
            </a:r>
            <a:r>
              <a:rPr lang="en-US" sz="900" dirty="0">
                <a:solidFill>
                  <a:prstClr val="black"/>
                </a:solidFill>
              </a:rPr>
              <a:t>capability for the operating forces tactical network</a:t>
            </a:r>
            <a:r>
              <a:rPr lang="en-US" sz="900" dirty="0" smtClean="0">
                <a:solidFill>
                  <a:prstClr val="black"/>
                </a:solidFill>
              </a:rPr>
              <a:t>.</a:t>
            </a:r>
            <a:r>
              <a:rPr lang="en-US" sz="900" dirty="0">
                <a:solidFill>
                  <a:prstClr val="black"/>
                </a:solidFill>
              </a:rPr>
              <a:t> </a:t>
            </a:r>
          </a:p>
          <a:p>
            <a:pPr marL="171450" indent="-171450">
              <a:spcBef>
                <a:spcPts val="600"/>
              </a:spcBef>
              <a:buFont typeface="Arial" panose="020B0604020202020204" pitchFamily="34" charset="0"/>
              <a:buChar char="•"/>
            </a:pPr>
            <a:r>
              <a:rPr lang="en-US" sz="900" dirty="0">
                <a:solidFill>
                  <a:prstClr val="black"/>
                </a:solidFill>
              </a:rPr>
              <a:t>Enables reduction of network package resources from transmission systems</a:t>
            </a:r>
            <a:r>
              <a:rPr lang="en-US" sz="900" dirty="0" smtClean="0">
                <a:solidFill>
                  <a:prstClr val="black"/>
                </a:solidFill>
              </a:rPr>
              <a:t>.</a:t>
            </a:r>
            <a:endParaRPr lang="en-US" sz="900" dirty="0">
              <a:solidFill>
                <a:prstClr val="black"/>
              </a:solidFill>
            </a:endParaRPr>
          </a:p>
          <a:p>
            <a:pPr marL="171450" indent="-171450">
              <a:spcBef>
                <a:spcPts val="600"/>
              </a:spcBef>
              <a:buFont typeface="Arial" panose="020B0604020202020204" pitchFamily="34" charset="0"/>
              <a:buChar char="•"/>
            </a:pPr>
            <a:r>
              <a:rPr lang="en-US" sz="900" dirty="0">
                <a:solidFill>
                  <a:prstClr val="black"/>
                </a:solidFill>
              </a:rPr>
              <a:t>Provides a modular scalable solution to the commander facilitating a "bring what the mission required" philosophy</a:t>
            </a:r>
            <a:r>
              <a:rPr lang="en-US" sz="900" dirty="0" smtClean="0">
                <a:solidFill>
                  <a:prstClr val="black"/>
                </a:solidFill>
              </a:rPr>
              <a:t>.</a:t>
            </a:r>
            <a:endParaRPr lang="en-US" sz="900" dirty="0">
              <a:solidFill>
                <a:prstClr val="black"/>
              </a:solidFill>
            </a:endParaRPr>
          </a:p>
          <a:p>
            <a:pPr marL="171450" indent="-171450">
              <a:spcBef>
                <a:spcPts val="600"/>
              </a:spcBef>
              <a:buFont typeface="Arial" panose="020B0604020202020204" pitchFamily="34" charset="0"/>
              <a:buChar char="•"/>
            </a:pPr>
            <a:r>
              <a:rPr lang="en-US" sz="900" dirty="0">
                <a:solidFill>
                  <a:prstClr val="black"/>
                </a:solidFill>
              </a:rPr>
              <a:t>Embraces virtualization which facilitates a </a:t>
            </a:r>
            <a:r>
              <a:rPr lang="en-US" sz="900" dirty="0" smtClean="0">
                <a:solidFill>
                  <a:prstClr val="black"/>
                </a:solidFill>
              </a:rPr>
              <a:t>N:1 </a:t>
            </a:r>
            <a:r>
              <a:rPr lang="en-US" sz="900" dirty="0">
                <a:solidFill>
                  <a:prstClr val="black"/>
                </a:solidFill>
              </a:rPr>
              <a:t>ratio of virtual to physical servers</a:t>
            </a:r>
            <a:r>
              <a:rPr lang="en-US" sz="900" dirty="0" smtClean="0">
                <a:solidFill>
                  <a:prstClr val="black"/>
                </a:solidFill>
              </a:rPr>
              <a:t>.</a:t>
            </a:r>
            <a:endParaRPr lang="en-US" sz="900" dirty="0">
              <a:solidFill>
                <a:prstClr val="black"/>
              </a:solidFill>
            </a:endParaRPr>
          </a:p>
          <a:p>
            <a:pPr marL="171450" indent="-171450">
              <a:spcBef>
                <a:spcPts val="600"/>
              </a:spcBef>
              <a:buFont typeface="Arial" panose="020B0604020202020204" pitchFamily="34" charset="0"/>
              <a:buChar char="•"/>
            </a:pPr>
            <a:r>
              <a:rPr lang="en-US" sz="900" dirty="0">
                <a:solidFill>
                  <a:prstClr val="black"/>
                </a:solidFill>
              </a:rPr>
              <a:t>Provides a </a:t>
            </a:r>
            <a:r>
              <a:rPr lang="en-US" sz="900" dirty="0" smtClean="0">
                <a:solidFill>
                  <a:prstClr val="black"/>
                </a:solidFill>
              </a:rPr>
              <a:t>Session Border Controller (SBC) and replacement </a:t>
            </a:r>
            <a:r>
              <a:rPr lang="en-US" sz="900" dirty="0">
                <a:solidFill>
                  <a:prstClr val="black"/>
                </a:solidFill>
              </a:rPr>
              <a:t>to the Deployed Interdiction Security Device (DSID) and Deployed Information Assurance Tool Suite (DIATS</a:t>
            </a:r>
            <a:r>
              <a:rPr lang="en-US" sz="900" dirty="0" smtClean="0">
                <a:solidFill>
                  <a:prstClr val="black"/>
                </a:solidFill>
              </a:rPr>
              <a:t>).</a:t>
            </a:r>
          </a:p>
          <a:p>
            <a:pPr marL="171450" indent="-171450">
              <a:spcBef>
                <a:spcPts val="600"/>
              </a:spcBef>
              <a:buFont typeface="Arial" panose="020B0604020202020204" pitchFamily="34" charset="0"/>
              <a:buChar char="•"/>
            </a:pPr>
            <a:r>
              <a:rPr lang="en-US" sz="900" dirty="0">
                <a:solidFill>
                  <a:prstClr val="black"/>
                </a:solidFill>
              </a:rPr>
              <a:t>Fielding Core </a:t>
            </a:r>
            <a:r>
              <a:rPr lang="en-US" sz="900" dirty="0" smtClean="0">
                <a:solidFill>
                  <a:prstClr val="black"/>
                </a:solidFill>
              </a:rPr>
              <a:t>Modules: </a:t>
            </a:r>
            <a:r>
              <a:rPr lang="en-US" sz="900" kern="0" dirty="0" smtClean="0">
                <a:solidFill>
                  <a:srgbClr val="000000"/>
                </a:solidFill>
                <a:cs typeface="Times New Roman" pitchFamily="18" charset="0"/>
              </a:rPr>
              <a:t>Full Operational Capability (FOC) </a:t>
            </a:r>
            <a:r>
              <a:rPr lang="en-US" sz="900" kern="0" dirty="0">
                <a:solidFill>
                  <a:srgbClr val="000000"/>
                </a:solidFill>
                <a:cs typeface="Times New Roman" pitchFamily="18" charset="0"/>
              </a:rPr>
              <a:t>2</a:t>
            </a:r>
            <a:r>
              <a:rPr lang="en-US" sz="900" kern="0" dirty="0" smtClean="0">
                <a:solidFill>
                  <a:srgbClr val="000000"/>
                </a:solidFill>
                <a:cs typeface="Times New Roman" pitchFamily="18" charset="0"/>
              </a:rPr>
              <a:t>nd Qtr FY15.</a:t>
            </a:r>
            <a:endParaRPr lang="en-US" sz="900" kern="0" dirty="0">
              <a:solidFill>
                <a:srgbClr val="000000"/>
              </a:solidFill>
              <a:cs typeface="Times New Roman" pitchFamily="18" charset="0"/>
            </a:endParaRPr>
          </a:p>
          <a:p>
            <a:pPr marL="171450" indent="-171450">
              <a:spcBef>
                <a:spcPts val="600"/>
              </a:spcBef>
              <a:buFont typeface="Arial" panose="020B0604020202020204" pitchFamily="34" charset="0"/>
              <a:buChar char="•"/>
            </a:pPr>
            <a:r>
              <a:rPr lang="en-US" sz="900" kern="0" dirty="0" smtClean="0">
                <a:solidFill>
                  <a:srgbClr val="000000"/>
                </a:solidFill>
                <a:cs typeface="Times New Roman" pitchFamily="18" charset="0"/>
              </a:rPr>
              <a:t>Fielding </a:t>
            </a:r>
            <a:r>
              <a:rPr lang="en-US" sz="900" kern="0" dirty="0">
                <a:solidFill>
                  <a:srgbClr val="000000"/>
                </a:solidFill>
                <a:cs typeface="Times New Roman" pitchFamily="18" charset="0"/>
              </a:rPr>
              <a:t>Expansion </a:t>
            </a:r>
            <a:r>
              <a:rPr lang="en-US" sz="900" kern="0" dirty="0" smtClean="0">
                <a:solidFill>
                  <a:srgbClr val="000000"/>
                </a:solidFill>
                <a:cs typeface="Times New Roman" pitchFamily="18" charset="0"/>
              </a:rPr>
              <a:t>Modules: FOC </a:t>
            </a:r>
            <a:r>
              <a:rPr lang="en-US" sz="900" kern="0" dirty="0">
                <a:solidFill>
                  <a:srgbClr val="000000"/>
                </a:solidFill>
                <a:cs typeface="Times New Roman" pitchFamily="18" charset="0"/>
              </a:rPr>
              <a:t>2nd Qtr </a:t>
            </a:r>
            <a:r>
              <a:rPr lang="en-US" sz="900" kern="0" dirty="0" smtClean="0">
                <a:solidFill>
                  <a:srgbClr val="000000"/>
                </a:solidFill>
                <a:cs typeface="Times New Roman" pitchFamily="18" charset="0"/>
              </a:rPr>
              <a:t>FY15.</a:t>
            </a:r>
            <a:endParaRPr lang="en-US" sz="1000" kern="0" dirty="0">
              <a:solidFill>
                <a:srgbClr val="000000"/>
              </a:solidFill>
              <a:cs typeface="Times New Roman" pitchFamily="18" charset="0"/>
            </a:endParaRPr>
          </a:p>
        </p:txBody>
      </p:sp>
      <p:sp>
        <p:nvSpPr>
          <p:cNvPr id="2" name="Rectangle 1"/>
          <p:cNvSpPr/>
          <p:nvPr/>
        </p:nvSpPr>
        <p:spPr>
          <a:xfrm>
            <a:off x="4590599" y="1597035"/>
            <a:ext cx="4267200" cy="923330"/>
          </a:xfrm>
          <a:prstGeom prst="rect">
            <a:avLst/>
          </a:prstGeom>
        </p:spPr>
        <p:txBody>
          <a:bodyPr wrap="square">
            <a:spAutoFit/>
          </a:bodyPr>
          <a:lstStyle/>
          <a:p>
            <a:pPr marL="171450" indent="-171450">
              <a:buFont typeface="Arial" panose="020B0604020202020204" pitchFamily="34" charset="0"/>
              <a:buChar char="•"/>
            </a:pPr>
            <a:r>
              <a:rPr lang="en-US" sz="900" dirty="0">
                <a:solidFill>
                  <a:prstClr val="black"/>
                </a:solidFill>
              </a:rPr>
              <a:t>The DDS-M is the fourth generation product within the TDN family of systems, replacing all preceding legacy systems. The TDN DDS-M provides the backbone data communications infrastructure to the MAGTF Commander in the form of a modular integrated data network</a:t>
            </a:r>
            <a:r>
              <a:rPr lang="en-US" sz="900" dirty="0" smtClean="0">
                <a:solidFill>
                  <a:prstClr val="black"/>
                </a:solidFill>
              </a:rPr>
              <a:t>.</a:t>
            </a:r>
          </a:p>
          <a:p>
            <a:pPr marL="171450" indent="-171450">
              <a:buFont typeface="Arial" panose="020B0604020202020204" pitchFamily="34" charset="0"/>
              <a:buChar char="•"/>
            </a:pPr>
            <a:endParaRPr lang="en-US" sz="900" dirty="0" smtClean="0">
              <a:solidFill>
                <a:prstClr val="black"/>
              </a:solidFill>
            </a:endParaRPr>
          </a:p>
          <a:p>
            <a:pPr marL="171450" indent="-171450">
              <a:buFont typeface="Arial" panose="020B0604020202020204" pitchFamily="34" charset="0"/>
              <a:buChar char="•"/>
            </a:pPr>
            <a:r>
              <a:rPr lang="en-US" sz="900" dirty="0" smtClean="0">
                <a:solidFill>
                  <a:prstClr val="black"/>
                </a:solidFill>
              </a:rPr>
              <a:t>The DDS-M is an integrated data network providing the capability to:</a:t>
            </a:r>
            <a:endParaRPr lang="en-US" sz="900" dirty="0">
              <a:solidFill>
                <a:prstClr val="black"/>
              </a:solidFill>
            </a:endParaRPr>
          </a:p>
        </p:txBody>
      </p:sp>
      <p:pic>
        <p:nvPicPr>
          <p:cNvPr id="1026" name="Picture 2" descr="F:\4 PdM NSC\2 DDS-M\2 Program Management\Pictures\Expans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1990725"/>
            <a:ext cx="2188187" cy="15499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4 PdM NSC\2 DDS-M\2 Program Management\Pictures\Cor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487" y="1857374"/>
            <a:ext cx="2158313"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4 PdM NSC\2 DDS-M\2 Program Management\Pictures\Cor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47725" y="2037050"/>
            <a:ext cx="533400" cy="20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74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01483"/>
            <a:ext cx="9144000" cy="381000"/>
          </a:xfrm>
        </p:spPr>
        <p:txBody>
          <a:bodyPr/>
          <a:lstStyle/>
          <a:p>
            <a:r>
              <a:rPr lang="en-US" sz="1600" dirty="0" smtClean="0"/>
              <a:t>Tactical Voice Switching System (TVSS)</a:t>
            </a:r>
            <a:br>
              <a:rPr lang="en-US" sz="1600" dirty="0" smtClean="0"/>
            </a:br>
            <a:r>
              <a:rPr lang="en-US" sz="1600" dirty="0" smtClean="0"/>
              <a:t>Voice Over Internet Protocol (VoIP)</a:t>
            </a:r>
            <a:endParaRPr lang="en-US" sz="1600" dirty="0"/>
          </a:p>
        </p:txBody>
      </p:sp>
      <p:sp>
        <p:nvSpPr>
          <p:cNvPr id="2" name="Rectangle 1"/>
          <p:cNvSpPr/>
          <p:nvPr/>
        </p:nvSpPr>
        <p:spPr>
          <a:xfrm>
            <a:off x="4651976" y="4268703"/>
            <a:ext cx="4419600" cy="2131353"/>
          </a:xfrm>
          <a:prstGeom prst="rect">
            <a:avLst/>
          </a:prstGeom>
        </p:spPr>
        <p:txBody>
          <a:bodyPr wrap="square">
            <a:spAutoFit/>
          </a:bodyPr>
          <a:lstStyle/>
          <a:p>
            <a:pPr>
              <a:spcBef>
                <a:spcPts val="600"/>
              </a:spcBef>
            </a:pPr>
            <a:r>
              <a:rPr lang="en-US" sz="1000" b="1" dirty="0" smtClean="0">
                <a:solidFill>
                  <a:prstClr val="black"/>
                </a:solidFill>
              </a:rPr>
              <a:t>TVSS:</a:t>
            </a:r>
            <a:r>
              <a:rPr lang="en-US" sz="1000" dirty="0" smtClean="0">
                <a:solidFill>
                  <a:prstClr val="black"/>
                </a:solidFill>
              </a:rPr>
              <a:t> </a:t>
            </a:r>
          </a:p>
          <a:p>
            <a:pPr marL="228600" indent="-114300">
              <a:spcBef>
                <a:spcPts val="300"/>
              </a:spcBef>
              <a:buFont typeface="Arial" panose="020B0604020202020204" pitchFamily="34" charset="0"/>
              <a:buChar char="•"/>
            </a:pPr>
            <a:r>
              <a:rPr lang="en-US" sz="900" dirty="0" smtClean="0">
                <a:solidFill>
                  <a:prstClr val="black"/>
                </a:solidFill>
              </a:rPr>
              <a:t>Fielded ECP 8 Modifications (i.e. Windows 7).</a:t>
            </a:r>
            <a:endParaRPr lang="en-US" sz="900" dirty="0">
              <a:solidFill>
                <a:prstClr val="black"/>
              </a:solidFill>
            </a:endParaRPr>
          </a:p>
          <a:p>
            <a:pPr marL="228600" indent="-114300">
              <a:spcBef>
                <a:spcPts val="300"/>
              </a:spcBef>
              <a:buFont typeface="Arial" panose="020B0604020202020204" pitchFamily="34" charset="0"/>
              <a:buChar char="•"/>
            </a:pPr>
            <a:r>
              <a:rPr lang="en-US" sz="900" dirty="0">
                <a:solidFill>
                  <a:prstClr val="black"/>
                </a:solidFill>
              </a:rPr>
              <a:t>Integration of VoIP </a:t>
            </a:r>
            <a:r>
              <a:rPr lang="en-US" sz="900" dirty="0" smtClean="0">
                <a:solidFill>
                  <a:prstClr val="black"/>
                </a:solidFill>
              </a:rPr>
              <a:t>capabilities.</a:t>
            </a:r>
            <a:endParaRPr lang="en-US" sz="900" dirty="0">
              <a:solidFill>
                <a:prstClr val="black"/>
              </a:solidFill>
            </a:endParaRPr>
          </a:p>
          <a:p>
            <a:pPr marL="228600" indent="-114300">
              <a:spcBef>
                <a:spcPts val="300"/>
              </a:spcBef>
              <a:buFont typeface="Arial" panose="020B0604020202020204" pitchFamily="34" charset="0"/>
              <a:buChar char="•"/>
            </a:pPr>
            <a:r>
              <a:rPr lang="en-US" sz="900" dirty="0">
                <a:solidFill>
                  <a:prstClr val="black"/>
                </a:solidFill>
              </a:rPr>
              <a:t>Fielding of VoIP </a:t>
            </a:r>
            <a:r>
              <a:rPr lang="en-US" sz="900" dirty="0" smtClean="0">
                <a:solidFill>
                  <a:prstClr val="black"/>
                </a:solidFill>
              </a:rPr>
              <a:t>(3rdQtrFY15 through 2ndQtrFY16).</a:t>
            </a:r>
          </a:p>
          <a:p>
            <a:pPr marL="228600" indent="-114300">
              <a:spcBef>
                <a:spcPts val="300"/>
              </a:spcBef>
              <a:buFont typeface="Arial" panose="020B0604020202020204" pitchFamily="34" charset="0"/>
              <a:buChar char="•"/>
            </a:pPr>
            <a:r>
              <a:rPr lang="en-US" sz="900" dirty="0" smtClean="0">
                <a:solidFill>
                  <a:prstClr val="black"/>
                </a:solidFill>
              </a:rPr>
              <a:t>Relieved of requirements to sustain DITS, DEOS, and RSAM NLT FY18.  </a:t>
            </a:r>
          </a:p>
          <a:p>
            <a:pPr marL="228600" indent="-114300">
              <a:spcBef>
                <a:spcPts val="300"/>
              </a:spcBef>
              <a:buFont typeface="Arial" panose="020B0604020202020204" pitchFamily="34" charset="0"/>
              <a:buChar char="•"/>
            </a:pPr>
            <a:r>
              <a:rPr lang="en-US" sz="900" dirty="0" smtClean="0">
                <a:solidFill>
                  <a:prstClr val="black"/>
                </a:solidFill>
              </a:rPr>
              <a:t>Disposal for DITS beginning 4thQtrFY15, DEOS/RSAM beginning 2ndQtrFY17.</a:t>
            </a:r>
          </a:p>
          <a:p>
            <a:pPr>
              <a:spcBef>
                <a:spcPts val="600"/>
              </a:spcBef>
            </a:pPr>
            <a:r>
              <a:rPr lang="en-US" sz="1000" b="1" dirty="0" smtClean="0">
                <a:solidFill>
                  <a:prstClr val="black"/>
                </a:solidFill>
              </a:rPr>
              <a:t>VoIP:</a:t>
            </a:r>
            <a:r>
              <a:rPr lang="en-US" sz="1000" dirty="0" smtClean="0">
                <a:solidFill>
                  <a:prstClr val="black"/>
                </a:solidFill>
              </a:rPr>
              <a:t> </a:t>
            </a:r>
          </a:p>
          <a:p>
            <a:pPr marL="171450" indent="-171450">
              <a:spcBef>
                <a:spcPts val="300"/>
              </a:spcBef>
              <a:buFont typeface="Arial" panose="020B0604020202020204" pitchFamily="34" charset="0"/>
              <a:buChar char="•"/>
            </a:pPr>
            <a:r>
              <a:rPr lang="en-US" sz="900" dirty="0">
                <a:solidFill>
                  <a:prstClr val="black"/>
                </a:solidFill>
              </a:rPr>
              <a:t>Abbreviated Acquisition Program (AAP) </a:t>
            </a:r>
            <a:r>
              <a:rPr lang="en-US" sz="900" dirty="0" smtClean="0">
                <a:solidFill>
                  <a:prstClr val="black"/>
                </a:solidFill>
              </a:rPr>
              <a:t>designation -</a:t>
            </a:r>
            <a:r>
              <a:rPr lang="en-US" sz="900" b="1" dirty="0" smtClean="0">
                <a:solidFill>
                  <a:prstClr val="black"/>
                </a:solidFill>
              </a:rPr>
              <a:t> </a:t>
            </a:r>
            <a:r>
              <a:rPr lang="en-US" sz="900" dirty="0" smtClean="0">
                <a:solidFill>
                  <a:prstClr val="black"/>
                </a:solidFill>
              </a:rPr>
              <a:t>09 </a:t>
            </a:r>
            <a:r>
              <a:rPr lang="en-US" sz="900" dirty="0">
                <a:solidFill>
                  <a:prstClr val="black"/>
                </a:solidFill>
              </a:rPr>
              <a:t>May </a:t>
            </a:r>
            <a:r>
              <a:rPr lang="en-US" sz="900" dirty="0" smtClean="0">
                <a:solidFill>
                  <a:prstClr val="black"/>
                </a:solidFill>
              </a:rPr>
              <a:t>2014.</a:t>
            </a:r>
            <a:endParaRPr lang="en-US" sz="900" dirty="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Received Full Rate Production (FRP) - Jan 2015.</a:t>
            </a:r>
          </a:p>
          <a:p>
            <a:pPr marL="171450" indent="-171450">
              <a:spcBef>
                <a:spcPts val="300"/>
              </a:spcBef>
              <a:buFont typeface="Arial" panose="020B0604020202020204" pitchFamily="34" charset="0"/>
              <a:buChar char="•"/>
            </a:pPr>
            <a:r>
              <a:rPr lang="en-US" sz="900" dirty="0" smtClean="0">
                <a:solidFill>
                  <a:prstClr val="black"/>
                </a:solidFill>
              </a:rPr>
              <a:t>Fielding </a:t>
            </a:r>
            <a:r>
              <a:rPr lang="en-US" sz="900" dirty="0">
                <a:solidFill>
                  <a:prstClr val="black"/>
                </a:solidFill>
              </a:rPr>
              <a:t>of VoIP </a:t>
            </a:r>
            <a:r>
              <a:rPr lang="en-US" sz="900" dirty="0" smtClean="0">
                <a:solidFill>
                  <a:prstClr val="black"/>
                </a:solidFill>
              </a:rPr>
              <a:t>planned 3rdQtrFY15 through 2ndQtrFY16.</a:t>
            </a:r>
          </a:p>
          <a:p>
            <a:pPr marL="171450" indent="-171450">
              <a:spcBef>
                <a:spcPts val="300"/>
              </a:spcBef>
              <a:buFont typeface="Arial" panose="020B0604020202020204" pitchFamily="34" charset="0"/>
              <a:buChar char="•"/>
            </a:pPr>
            <a:r>
              <a:rPr lang="en-US" sz="900" dirty="0" smtClean="0">
                <a:solidFill>
                  <a:prstClr val="black"/>
                </a:solidFill>
              </a:rPr>
              <a:t>New requirement for VoIP Server Solution expected 3rdQtrFY18.</a:t>
            </a:r>
            <a:endParaRPr lang="en-US" sz="900" dirty="0">
              <a:solidFill>
                <a:prstClr val="black"/>
              </a:solidFill>
            </a:endParaRPr>
          </a:p>
        </p:txBody>
      </p:sp>
      <p:sp>
        <p:nvSpPr>
          <p:cNvPr id="6" name="Rectangle 5"/>
          <p:cNvSpPr/>
          <p:nvPr/>
        </p:nvSpPr>
        <p:spPr>
          <a:xfrm>
            <a:off x="4642772" y="1524000"/>
            <a:ext cx="4474069" cy="1104148"/>
          </a:xfrm>
          <a:prstGeom prst="rect">
            <a:avLst/>
          </a:prstGeom>
        </p:spPr>
        <p:txBody>
          <a:bodyPr wrap="square">
            <a:spAutoFit/>
          </a:bodyPr>
          <a:lstStyle/>
          <a:p>
            <a:r>
              <a:rPr lang="en-US" sz="925" b="1" dirty="0" smtClean="0">
                <a:solidFill>
                  <a:prstClr val="black"/>
                </a:solidFill>
              </a:rPr>
              <a:t>TVSS</a:t>
            </a:r>
            <a:r>
              <a:rPr lang="en-US" sz="925" dirty="0" smtClean="0">
                <a:solidFill>
                  <a:prstClr val="black"/>
                </a:solidFill>
              </a:rPr>
              <a:t>:</a:t>
            </a:r>
          </a:p>
          <a:p>
            <a:pPr marL="228600" indent="-114300">
              <a:spcBef>
                <a:spcPts val="300"/>
              </a:spcBef>
              <a:buFont typeface="Arial" panose="020B0604020202020204" pitchFamily="34" charset="0"/>
              <a:buChar char="•"/>
            </a:pPr>
            <a:r>
              <a:rPr lang="en-US" sz="900" dirty="0">
                <a:solidFill>
                  <a:prstClr val="black"/>
                </a:solidFill>
              </a:rPr>
              <a:t>The TVSS family of systems support fast-paced, flexible, and distributed operations by providing commanders with mission critical voice connectivity up to Secret/Coalition Secret </a:t>
            </a:r>
            <a:r>
              <a:rPr lang="en-US" sz="900" dirty="0" smtClean="0">
                <a:solidFill>
                  <a:prstClr val="black"/>
                </a:solidFill>
              </a:rPr>
              <a:t>level.  The </a:t>
            </a:r>
            <a:r>
              <a:rPr lang="en-US" sz="900" dirty="0">
                <a:solidFill>
                  <a:prstClr val="black"/>
                </a:solidFill>
              </a:rPr>
              <a:t>TVSS is a modular ISDN circuit switch capable system that </a:t>
            </a:r>
            <a:r>
              <a:rPr lang="en-US" sz="900" dirty="0" smtClean="0">
                <a:solidFill>
                  <a:prstClr val="black"/>
                </a:solidFill>
              </a:rPr>
              <a:t>provides secure telephone/switching capabilities, combines </a:t>
            </a:r>
            <a:r>
              <a:rPr lang="en-US" sz="900" dirty="0">
                <a:solidFill>
                  <a:prstClr val="black"/>
                </a:solidFill>
              </a:rPr>
              <a:t>multiplexing, transmission encryption, group modem, and UPS capabilities in one </a:t>
            </a:r>
            <a:r>
              <a:rPr lang="en-US" sz="900" dirty="0" smtClean="0">
                <a:solidFill>
                  <a:prstClr val="black"/>
                </a:solidFill>
              </a:rPr>
              <a:t>system.  TVSS consists </a:t>
            </a:r>
            <a:r>
              <a:rPr lang="en-US" sz="900" dirty="0">
                <a:solidFill>
                  <a:prstClr val="black"/>
                </a:solidFill>
              </a:rPr>
              <a:t>of three functional suites: DITS, DEOS, and RSAM</a:t>
            </a:r>
            <a:r>
              <a:rPr lang="en-US" sz="900" dirty="0" smtClean="0">
                <a:solidFill>
                  <a:prstClr val="black"/>
                </a:solidFill>
              </a:rPr>
              <a:t>.</a:t>
            </a:r>
            <a:endParaRPr lang="en-US" sz="900" dirty="0">
              <a:solidFill>
                <a:prstClr val="black"/>
              </a:solidFill>
            </a:endParaRPr>
          </a:p>
        </p:txBody>
      </p:sp>
      <p:sp>
        <p:nvSpPr>
          <p:cNvPr id="7" name="Rectangle 6"/>
          <p:cNvSpPr/>
          <p:nvPr/>
        </p:nvSpPr>
        <p:spPr>
          <a:xfrm>
            <a:off x="4648200" y="2699772"/>
            <a:ext cx="4419600" cy="1281120"/>
          </a:xfrm>
          <a:prstGeom prst="rect">
            <a:avLst/>
          </a:prstGeom>
        </p:spPr>
        <p:txBody>
          <a:bodyPr wrap="square">
            <a:spAutoFit/>
          </a:bodyPr>
          <a:lstStyle/>
          <a:p>
            <a:r>
              <a:rPr lang="en-US" sz="925" b="1" dirty="0" smtClean="0">
                <a:solidFill>
                  <a:srgbClr val="000000"/>
                </a:solidFill>
                <a:cs typeface="Arial" pitchFamily="34" charset="0"/>
              </a:rPr>
              <a:t>VoIP:</a:t>
            </a:r>
          </a:p>
          <a:p>
            <a:pPr marL="228600" indent="-114300">
              <a:spcBef>
                <a:spcPts val="300"/>
              </a:spcBef>
              <a:buFont typeface="Arial" panose="020B0604020202020204" pitchFamily="34" charset="0"/>
              <a:buChar char="•"/>
            </a:pPr>
            <a:r>
              <a:rPr lang="en-US" sz="900" dirty="0" smtClean="0">
                <a:solidFill>
                  <a:prstClr val="black"/>
                </a:solidFill>
              </a:rPr>
              <a:t>The VoIP program consists of two Tactical Session Controllers (TSCs) that provide Unified Capabilities </a:t>
            </a:r>
            <a:r>
              <a:rPr lang="en-US" sz="900" dirty="0">
                <a:solidFill>
                  <a:prstClr val="black"/>
                </a:solidFill>
              </a:rPr>
              <a:t>(UC) compliant Voice over Internet Protocol (VoIP) </a:t>
            </a:r>
            <a:r>
              <a:rPr lang="en-US" sz="900" dirty="0" smtClean="0">
                <a:solidFill>
                  <a:prstClr val="black"/>
                </a:solidFill>
              </a:rPr>
              <a:t>services into </a:t>
            </a:r>
            <a:r>
              <a:rPr lang="en-US" sz="900" dirty="0">
                <a:solidFill>
                  <a:prstClr val="black"/>
                </a:solidFill>
              </a:rPr>
              <a:t>the </a:t>
            </a:r>
            <a:r>
              <a:rPr lang="en-US" sz="900" dirty="0" smtClean="0">
                <a:solidFill>
                  <a:prstClr val="black"/>
                </a:solidFill>
              </a:rPr>
              <a:t>existing DEOS </a:t>
            </a:r>
            <a:r>
              <a:rPr lang="en-US" sz="900" dirty="0">
                <a:solidFill>
                  <a:prstClr val="black"/>
                </a:solidFill>
              </a:rPr>
              <a:t>to </a:t>
            </a:r>
            <a:r>
              <a:rPr lang="en-US" sz="900" dirty="0" smtClean="0">
                <a:solidFill>
                  <a:prstClr val="black"/>
                </a:solidFill>
              </a:rPr>
              <a:t>support mission requirements migrating away from legacy TDM.  The TSCs are capable of providing secure and non-secure VoIP communications.</a:t>
            </a:r>
          </a:p>
          <a:p>
            <a:pPr marL="228600" indent="-114300">
              <a:spcBef>
                <a:spcPts val="300"/>
              </a:spcBef>
              <a:buFont typeface="Arial" panose="020B0604020202020204" pitchFamily="34" charset="0"/>
              <a:buChar char="•"/>
            </a:pPr>
            <a:r>
              <a:rPr lang="en-US" sz="900" dirty="0" smtClean="0">
                <a:solidFill>
                  <a:prstClr val="black"/>
                </a:solidFill>
              </a:rPr>
              <a:t>VoIP, a component of the DEOS, adds an additional two transit cases (i.e. TSCs) to compliment the DEOS suite.</a:t>
            </a:r>
            <a:endParaRPr lang="en-US" sz="900" dirty="0">
              <a:solidFill>
                <a:prstClr val="black"/>
              </a:solidFill>
            </a:endParaRPr>
          </a:p>
        </p:txBody>
      </p:sp>
      <p:pic>
        <p:nvPicPr>
          <p:cNvPr id="2050" name="Picture 2" descr="F:\4 PdM NSC\5 TVSS\2 Program Management\Pictures\TVSS FoS Diagram (24 Sep 201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474" y="1704975"/>
            <a:ext cx="3895726" cy="2028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F:\4 PdM NSC\5 TVSS\2 Program Management\Arch Products\OVs\TSM_OV-1_V1 0_FINAL_20120302.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677" y="3830687"/>
            <a:ext cx="4382581" cy="27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noAutofit/>
          </a:bodyPr>
          <a:lstStyle/>
          <a:p>
            <a:pPr eaLnBrk="1" hangingPunct="1">
              <a:defRPr/>
            </a:pPr>
            <a:r>
              <a:rPr lang="en-US" dirty="0" smtClean="0">
                <a:cs typeface="Times New Roman" pitchFamily="18" charset="0"/>
              </a:rPr>
              <a:t>Very Small Aperture Terminal (VSAT)</a:t>
            </a:r>
            <a:endParaRPr lang="en-US" dirty="0" smtClean="0"/>
          </a:p>
        </p:txBody>
      </p:sp>
      <p:pic>
        <p:nvPicPr>
          <p:cNvPr id="6" name="Picture 15" descr="VSAT OV-1 v9 - 15Nov2009"/>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52400" y="3962400"/>
            <a:ext cx="4267200" cy="2667000"/>
          </a:xfrm>
          <a:prstGeom prst="rect">
            <a:avLst/>
          </a:prstGeom>
          <a:noFill/>
          <a:ln w="9525">
            <a:noFill/>
            <a:miter lim="800000"/>
            <a:headEnd/>
            <a:tailEnd/>
          </a:ln>
        </p:spPr>
      </p:pic>
      <p:sp>
        <p:nvSpPr>
          <p:cNvPr id="7" name="TextBox 18"/>
          <p:cNvSpPr txBox="1">
            <a:spLocks noChangeArrowheads="1"/>
          </p:cNvSpPr>
          <p:nvPr/>
        </p:nvSpPr>
        <p:spPr bwMode="auto">
          <a:xfrm>
            <a:off x="4635060" y="1703123"/>
            <a:ext cx="4495801" cy="1540422"/>
          </a:xfrm>
          <a:prstGeom prst="rect">
            <a:avLst/>
          </a:prstGeom>
          <a:noFill/>
          <a:ln w="9525">
            <a:noFill/>
            <a:miter lim="800000"/>
            <a:headEnd/>
            <a:tailEnd/>
          </a:ln>
        </p:spPr>
        <p:txBody>
          <a:bodyPr wrap="square">
            <a:spAutoFit/>
          </a:bodyPr>
          <a:lstStyle/>
          <a:p>
            <a:pPr>
              <a:lnSpc>
                <a:spcPct val="95000"/>
              </a:lnSpc>
              <a:spcAft>
                <a:spcPts val="600"/>
              </a:spcAft>
              <a:defRPr/>
            </a:pPr>
            <a:r>
              <a:rPr lang="en-US" sz="900" dirty="0">
                <a:solidFill>
                  <a:srgbClr val="000000"/>
                </a:solidFill>
                <a:cs typeface="Times New Roman" pitchFamily="18" charset="0"/>
              </a:rPr>
              <a:t>The Very Small Aperture Terminal (VSAT) </a:t>
            </a:r>
            <a:r>
              <a:rPr lang="en-US" sz="900" dirty="0" smtClean="0">
                <a:solidFill>
                  <a:srgbClr val="000000"/>
                </a:solidFill>
                <a:cs typeface="Times New Roman" pitchFamily="18" charset="0"/>
              </a:rPr>
              <a:t>Family of Systems (FoS) is a scalable SATCOM capability that provides in-theater communications links, as well as reach-back into </a:t>
            </a:r>
            <a:r>
              <a:rPr lang="en-US" sz="900" dirty="0" err="1" smtClean="0">
                <a:solidFill>
                  <a:srgbClr val="000000"/>
                </a:solidFill>
                <a:cs typeface="Times New Roman" pitchFamily="18" charset="0"/>
              </a:rPr>
              <a:t>DoD</a:t>
            </a:r>
            <a:r>
              <a:rPr lang="en-US" sz="900" dirty="0" smtClean="0">
                <a:solidFill>
                  <a:srgbClr val="000000"/>
                </a:solidFill>
                <a:cs typeface="Times New Roman" pitchFamily="18" charset="0"/>
              </a:rPr>
              <a:t> Gateways:</a:t>
            </a:r>
          </a:p>
          <a:p>
            <a:pPr marL="112713" indent="-112713">
              <a:lnSpc>
                <a:spcPct val="95000"/>
              </a:lnSpc>
              <a:spcBef>
                <a:spcPct val="10000"/>
              </a:spcBef>
              <a:buFont typeface="Arial" panose="020B0604020202020204" pitchFamily="34" charset="0"/>
              <a:buChar char="•"/>
              <a:defRPr/>
            </a:pPr>
            <a:r>
              <a:rPr lang="en-US" sz="900" dirty="0" smtClean="0">
                <a:solidFill>
                  <a:srgbClr val="000000"/>
                </a:solidFill>
                <a:cs typeface="Times New Roman" pitchFamily="18" charset="0"/>
              </a:rPr>
              <a:t>Simultaneous Unclassified (NIPRNET) and Classified </a:t>
            </a:r>
            <a:r>
              <a:rPr lang="en-US" sz="900" dirty="0">
                <a:solidFill>
                  <a:srgbClr val="000000"/>
                </a:solidFill>
                <a:cs typeface="Times New Roman" pitchFamily="18" charset="0"/>
              </a:rPr>
              <a:t>Data (</a:t>
            </a:r>
            <a:r>
              <a:rPr lang="en-US" sz="900" dirty="0" smtClean="0">
                <a:solidFill>
                  <a:srgbClr val="000000"/>
                </a:solidFill>
                <a:cs typeface="Times New Roman" pitchFamily="18" charset="0"/>
              </a:rPr>
              <a:t>SIPRNET).</a:t>
            </a:r>
          </a:p>
          <a:p>
            <a:pPr marL="112713" indent="-112713">
              <a:lnSpc>
                <a:spcPct val="95000"/>
              </a:lnSpc>
              <a:spcBef>
                <a:spcPct val="10000"/>
              </a:spcBef>
              <a:buFont typeface="Arial" panose="020B0604020202020204" pitchFamily="34" charset="0"/>
              <a:buChar char="•"/>
              <a:defRPr/>
            </a:pPr>
            <a:r>
              <a:rPr lang="en-US" sz="900" dirty="0" smtClean="0">
                <a:solidFill>
                  <a:srgbClr val="000000"/>
                </a:solidFill>
                <a:cs typeface="Times New Roman" pitchFamily="18" charset="0"/>
              </a:rPr>
              <a:t>Unclassified and Secure Voice/Voice over Internet Protocol (VoIP).</a:t>
            </a:r>
          </a:p>
          <a:p>
            <a:pPr marL="112713" indent="-112713">
              <a:lnSpc>
                <a:spcPct val="95000"/>
              </a:lnSpc>
              <a:spcBef>
                <a:spcPct val="10000"/>
              </a:spcBef>
              <a:buFont typeface="Arial" panose="020B0604020202020204" pitchFamily="34" charset="0"/>
              <a:buChar char="•"/>
              <a:defRPr/>
            </a:pPr>
            <a:r>
              <a:rPr lang="en-US" sz="900" dirty="0" smtClean="0">
                <a:solidFill>
                  <a:srgbClr val="000000"/>
                </a:solidFill>
                <a:cs typeface="Times New Roman" pitchFamily="18" charset="0"/>
              </a:rPr>
              <a:t>Unclassified and Secure Video </a:t>
            </a:r>
            <a:r>
              <a:rPr lang="en-US" sz="900" dirty="0">
                <a:solidFill>
                  <a:srgbClr val="000000"/>
                </a:solidFill>
                <a:cs typeface="Times New Roman" pitchFamily="18" charset="0"/>
              </a:rPr>
              <a:t>to Marine Air-Ground Task Force </a:t>
            </a:r>
            <a:r>
              <a:rPr lang="en-US" sz="900" dirty="0" smtClean="0">
                <a:solidFill>
                  <a:srgbClr val="000000"/>
                </a:solidFill>
                <a:cs typeface="Times New Roman" pitchFamily="18" charset="0"/>
              </a:rPr>
              <a:t>(MAGTF) Commanders.</a:t>
            </a:r>
          </a:p>
          <a:p>
            <a:pPr marL="112713" indent="-112713">
              <a:lnSpc>
                <a:spcPct val="95000"/>
              </a:lnSpc>
              <a:spcBef>
                <a:spcPct val="10000"/>
              </a:spcBef>
              <a:buFont typeface="Arial" panose="020B0604020202020204" pitchFamily="34" charset="0"/>
              <a:buChar char="•"/>
              <a:defRPr/>
            </a:pPr>
            <a:r>
              <a:rPr lang="en-US" sz="900" dirty="0">
                <a:solidFill>
                  <a:srgbClr val="000000"/>
                </a:solidFill>
                <a:cs typeface="Times New Roman" pitchFamily="18" charset="0"/>
              </a:rPr>
              <a:t>Supports </a:t>
            </a:r>
            <a:r>
              <a:rPr lang="en-US" sz="900" dirty="0" smtClean="0">
                <a:solidFill>
                  <a:srgbClr val="000000"/>
                </a:solidFill>
                <a:cs typeface="Times New Roman" pitchFamily="18" charset="0"/>
              </a:rPr>
              <a:t>hub-spoke, full mesh and hybrid network topologies utilizing Frequency-Division Multiple-Access (FDMA) and Time-Division Multiple-Access (TDMA) techniques.</a:t>
            </a:r>
            <a:endParaRPr lang="en-US" sz="900" dirty="0">
              <a:solidFill>
                <a:srgbClr val="000000"/>
              </a:solidFill>
              <a:cs typeface="Times New Roman" pitchFamily="18" charset="0"/>
            </a:endParaRPr>
          </a:p>
        </p:txBody>
      </p:sp>
      <p:sp>
        <p:nvSpPr>
          <p:cNvPr id="9" name="Text Placeholder 10"/>
          <p:cNvSpPr txBox="1">
            <a:spLocks/>
          </p:cNvSpPr>
          <p:nvPr/>
        </p:nvSpPr>
        <p:spPr bwMode="auto">
          <a:xfrm>
            <a:off x="4635061" y="4267200"/>
            <a:ext cx="4495800"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defRPr/>
            </a:pPr>
            <a:r>
              <a:rPr lang="en-US" sz="1000" b="1" kern="0" dirty="0" smtClean="0">
                <a:solidFill>
                  <a:srgbClr val="000000"/>
                </a:solidFill>
              </a:rPr>
              <a:t>VSAT-Large</a:t>
            </a:r>
          </a:p>
          <a:p>
            <a:pPr marL="112713" lvl="1" indent="-112713" eaLnBrk="0" fontAlgn="base" hangingPunct="0">
              <a:spcBef>
                <a:spcPct val="20000"/>
              </a:spcBef>
              <a:spcAft>
                <a:spcPct val="0"/>
              </a:spcAft>
              <a:buFont typeface="Arial" panose="020B0604020202020204" pitchFamily="34" charset="0"/>
              <a:buChar char="•"/>
              <a:defRPr/>
            </a:pPr>
            <a:r>
              <a:rPr lang="en-US" sz="900" kern="0" dirty="0">
                <a:solidFill>
                  <a:srgbClr val="000000"/>
                </a:solidFill>
              </a:rPr>
              <a:t>Provides </a:t>
            </a:r>
            <a:r>
              <a:rPr lang="en-US" sz="900" kern="0" dirty="0" smtClean="0">
                <a:solidFill>
                  <a:srgbClr val="000000"/>
                </a:solidFill>
              </a:rPr>
              <a:t>reach-back and in-theater connectivity between MSCs and higher headquarters via </a:t>
            </a:r>
            <a:r>
              <a:rPr lang="en-US" sz="900" kern="0" dirty="0">
                <a:solidFill>
                  <a:srgbClr val="000000"/>
                </a:solidFill>
              </a:rPr>
              <a:t>commercial Ku-band and military </a:t>
            </a:r>
            <a:r>
              <a:rPr lang="en-US" sz="900" kern="0" dirty="0" err="1" smtClean="0">
                <a:solidFill>
                  <a:srgbClr val="000000"/>
                </a:solidFill>
              </a:rPr>
              <a:t>Ka</a:t>
            </a:r>
            <a:r>
              <a:rPr lang="en-US" sz="900" kern="0" dirty="0" smtClean="0">
                <a:solidFill>
                  <a:srgbClr val="000000"/>
                </a:solidFill>
              </a:rPr>
              <a:t>-band SATCOM.</a:t>
            </a:r>
            <a:endParaRPr lang="en-US" sz="900" kern="0" dirty="0">
              <a:solidFill>
                <a:srgbClr val="000000"/>
              </a:solidFill>
            </a:endParaRPr>
          </a:p>
          <a:p>
            <a:pPr marL="112713" lvl="1" indent="-112713" eaLnBrk="0" fontAlgn="base" hangingPunct="0">
              <a:spcBef>
                <a:spcPct val="20000"/>
              </a:spcBef>
              <a:spcAft>
                <a:spcPct val="0"/>
              </a:spcAft>
              <a:buFont typeface="Arial" panose="020B0604020202020204" pitchFamily="34" charset="0"/>
              <a:buChar char="•"/>
              <a:defRPr/>
            </a:pPr>
            <a:r>
              <a:rPr lang="en-US" sz="900" kern="0" dirty="0" smtClean="0">
                <a:solidFill>
                  <a:srgbClr val="000000"/>
                </a:solidFill>
              </a:rPr>
              <a:t>Fully </a:t>
            </a:r>
            <a:r>
              <a:rPr lang="en-US" sz="900" kern="0" dirty="0">
                <a:solidFill>
                  <a:srgbClr val="000000"/>
                </a:solidFill>
              </a:rPr>
              <a:t>interoperable with DISA and US Army </a:t>
            </a:r>
            <a:r>
              <a:rPr lang="en-US" sz="900" kern="0" dirty="0" smtClean="0">
                <a:solidFill>
                  <a:srgbClr val="000000"/>
                </a:solidFill>
              </a:rPr>
              <a:t>systems.</a:t>
            </a:r>
            <a:endParaRPr lang="en-US" sz="900" kern="0" dirty="0">
              <a:solidFill>
                <a:srgbClr val="000000"/>
              </a:solidFill>
            </a:endParaRPr>
          </a:p>
          <a:p>
            <a:pPr marL="112713" lvl="1" indent="-112713" eaLnBrk="0" fontAlgn="base" hangingPunct="0">
              <a:spcBef>
                <a:spcPct val="20000"/>
              </a:spcBef>
              <a:spcAft>
                <a:spcPct val="0"/>
              </a:spcAft>
              <a:buFont typeface="Arial" panose="020B0604020202020204" pitchFamily="34" charset="0"/>
              <a:buChar char="•"/>
              <a:defRPr/>
            </a:pPr>
            <a:r>
              <a:rPr lang="en-US" sz="900" kern="0" dirty="0">
                <a:solidFill>
                  <a:srgbClr val="000000"/>
                </a:solidFill>
              </a:rPr>
              <a:t>Target platform to subsume capabilities currently provided by Phoenix and Lightweight Multiband Satellite Terminal (LMST) beginning </a:t>
            </a:r>
            <a:r>
              <a:rPr lang="en-US" sz="900" kern="0" dirty="0" smtClean="0">
                <a:solidFill>
                  <a:srgbClr val="000000"/>
                </a:solidFill>
              </a:rPr>
              <a:t>FY15.</a:t>
            </a:r>
          </a:p>
          <a:p>
            <a:pPr marL="112713" lvl="1" indent="-112713" eaLnBrk="0" fontAlgn="base" hangingPunct="0">
              <a:spcBef>
                <a:spcPct val="20000"/>
              </a:spcBef>
              <a:spcAft>
                <a:spcPct val="0"/>
              </a:spcAft>
              <a:buFont typeface="Arial" panose="020B0604020202020204" pitchFamily="34" charset="0"/>
              <a:buChar char="•"/>
              <a:defRPr/>
            </a:pPr>
            <a:r>
              <a:rPr lang="en-US" sz="900" kern="0" dirty="0">
                <a:solidFill>
                  <a:srgbClr val="000000"/>
                </a:solidFill>
              </a:rPr>
              <a:t>Military X-band upgrade planned for </a:t>
            </a:r>
            <a:r>
              <a:rPr lang="en-US" sz="900" kern="0" dirty="0" smtClean="0">
                <a:solidFill>
                  <a:srgbClr val="000000"/>
                </a:solidFill>
              </a:rPr>
              <a:t>FY15.</a:t>
            </a:r>
          </a:p>
          <a:p>
            <a:pPr marL="112713" lvl="1" indent="-112713" eaLnBrk="0" fontAlgn="base" hangingPunct="0">
              <a:spcBef>
                <a:spcPct val="20000"/>
              </a:spcBef>
              <a:spcAft>
                <a:spcPct val="0"/>
              </a:spcAft>
              <a:buFont typeface="Arial" panose="020B0604020202020204" pitchFamily="34" charset="0"/>
              <a:buChar char="•"/>
              <a:defRPr/>
            </a:pPr>
            <a:endParaRPr lang="en-US" sz="900" kern="0" dirty="0">
              <a:solidFill>
                <a:srgbClr val="000000"/>
              </a:solidFill>
            </a:endParaRPr>
          </a:p>
          <a:p>
            <a:pPr marL="112713" indent="-112713" eaLnBrk="0" fontAlgn="base" hangingPunct="0">
              <a:spcBef>
                <a:spcPct val="20000"/>
              </a:spcBef>
              <a:spcAft>
                <a:spcPct val="0"/>
              </a:spcAft>
              <a:defRPr/>
            </a:pPr>
            <a:r>
              <a:rPr lang="en-US" sz="900" b="1" kern="0" dirty="0" smtClean="0">
                <a:solidFill>
                  <a:srgbClr val="000000"/>
                </a:solidFill>
              </a:rPr>
              <a:t>VSAT-Small/Medium</a:t>
            </a:r>
            <a:endParaRPr lang="en-US" sz="900" b="1" kern="0" dirty="0">
              <a:solidFill>
                <a:srgbClr val="000000"/>
              </a:solidFill>
            </a:endParaRPr>
          </a:p>
          <a:p>
            <a:pPr marL="112713" lvl="1" indent="-112713" eaLnBrk="0" fontAlgn="base" hangingPunct="0">
              <a:spcBef>
                <a:spcPct val="20000"/>
              </a:spcBef>
              <a:spcAft>
                <a:spcPct val="0"/>
              </a:spcAft>
              <a:buFont typeface="Arial" panose="020B0604020202020204" pitchFamily="34" charset="0"/>
              <a:buChar char="•"/>
              <a:defRPr/>
            </a:pPr>
            <a:r>
              <a:rPr lang="en-US" sz="900" kern="0" dirty="0">
                <a:solidFill>
                  <a:srgbClr val="000000"/>
                </a:solidFill>
              </a:rPr>
              <a:t>Provides connectivity to MEUs, MSCs, and lower echelons via commercial Ku-band </a:t>
            </a:r>
            <a:r>
              <a:rPr lang="en-US" sz="900" kern="0" dirty="0" smtClean="0">
                <a:solidFill>
                  <a:srgbClr val="000000"/>
                </a:solidFill>
              </a:rPr>
              <a:t>SATCOM.</a:t>
            </a:r>
            <a:endParaRPr lang="en-US" sz="900" kern="0" dirty="0">
              <a:solidFill>
                <a:srgbClr val="000000"/>
              </a:solidFill>
            </a:endParaRPr>
          </a:p>
          <a:p>
            <a:pPr marL="112713" lvl="1" indent="-112713" eaLnBrk="0" fontAlgn="base" hangingPunct="0">
              <a:spcBef>
                <a:spcPct val="20000"/>
              </a:spcBef>
              <a:spcAft>
                <a:spcPct val="0"/>
              </a:spcAft>
              <a:buFont typeface="Arial" panose="020B0604020202020204" pitchFamily="34" charset="0"/>
              <a:buChar char="•"/>
              <a:defRPr/>
            </a:pPr>
            <a:r>
              <a:rPr lang="en-US" sz="900" kern="0" dirty="0">
                <a:solidFill>
                  <a:srgbClr val="000000"/>
                </a:solidFill>
              </a:rPr>
              <a:t>Military Ka-band upgrades planned </a:t>
            </a:r>
            <a:r>
              <a:rPr lang="en-US" sz="900" kern="0" dirty="0" smtClean="0">
                <a:solidFill>
                  <a:srgbClr val="000000"/>
                </a:solidFill>
              </a:rPr>
              <a:t>for FY15.</a:t>
            </a:r>
            <a:endParaRPr lang="en-US" sz="900" kern="0" dirty="0">
              <a:solidFill>
                <a:srgbClr val="000000"/>
              </a:solidFill>
            </a:endParaRPr>
          </a:p>
        </p:txBody>
      </p:sp>
      <p:sp>
        <p:nvSpPr>
          <p:cNvPr id="16" name="Rectangle 15"/>
          <p:cNvSpPr>
            <a:spLocks noChangeArrowheads="1"/>
          </p:cNvSpPr>
          <p:nvPr/>
        </p:nvSpPr>
        <p:spPr bwMode="auto">
          <a:xfrm>
            <a:off x="3782894" y="3641933"/>
            <a:ext cx="712906" cy="15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b="1" kern="1200">
                <a:solidFill>
                  <a:schemeClr val="tx1"/>
                </a:solidFill>
                <a:latin typeface="Times New Roman" pitchFamily="18" charset="0"/>
                <a:ea typeface="+mn-ea"/>
                <a:cs typeface="Arial" pitchFamily="34" charset="0"/>
              </a:defRPr>
            </a:lvl5pPr>
            <a:lvl6pPr marL="2286000" algn="l" defTabSz="914400" rtl="0" eaLnBrk="1" latinLnBrk="0" hangingPunct="1">
              <a:defRPr sz="2400" b="1" kern="1200">
                <a:solidFill>
                  <a:schemeClr val="tx1"/>
                </a:solidFill>
                <a:latin typeface="Times New Roman" pitchFamily="18" charset="0"/>
                <a:ea typeface="+mn-ea"/>
                <a:cs typeface="Arial" pitchFamily="34" charset="0"/>
              </a:defRPr>
            </a:lvl6pPr>
            <a:lvl7pPr marL="2743200" algn="l" defTabSz="914400" rtl="0" eaLnBrk="1" latinLnBrk="0" hangingPunct="1">
              <a:defRPr sz="2400" b="1" kern="1200">
                <a:solidFill>
                  <a:schemeClr val="tx1"/>
                </a:solidFill>
                <a:latin typeface="Times New Roman" pitchFamily="18" charset="0"/>
                <a:ea typeface="+mn-ea"/>
                <a:cs typeface="Arial" pitchFamily="34" charset="0"/>
              </a:defRPr>
            </a:lvl7pPr>
            <a:lvl8pPr marL="3200400" algn="l" defTabSz="914400" rtl="0" eaLnBrk="1" latinLnBrk="0" hangingPunct="1">
              <a:defRPr sz="2400" b="1" kern="1200">
                <a:solidFill>
                  <a:schemeClr val="tx1"/>
                </a:solidFill>
                <a:latin typeface="Times New Roman" pitchFamily="18" charset="0"/>
                <a:ea typeface="+mn-ea"/>
                <a:cs typeface="Arial" pitchFamily="34" charset="0"/>
              </a:defRPr>
            </a:lvl8pPr>
            <a:lvl9pPr marL="3657600" algn="l" defTabSz="914400" rtl="0" eaLnBrk="1" latinLnBrk="0" hangingPunct="1">
              <a:defRPr sz="2400" b="1" kern="1200">
                <a:solidFill>
                  <a:schemeClr val="tx1"/>
                </a:solidFill>
                <a:latin typeface="Times New Roman" pitchFamily="18" charset="0"/>
                <a:ea typeface="+mn-ea"/>
                <a:cs typeface="Arial" pitchFamily="34" charset="0"/>
              </a:defRPr>
            </a:lvl9pPr>
          </a:lstStyle>
          <a:p>
            <a:pPr algn="ctr"/>
            <a:r>
              <a:rPr lang="en-US" sz="1000" dirty="0">
                <a:solidFill>
                  <a:prstClr val="black"/>
                </a:solidFill>
                <a:latin typeface="Arial"/>
                <a:cs typeface="Times New Roman" pitchFamily="18" charset="0"/>
              </a:rPr>
              <a:t>VSAT Small</a:t>
            </a:r>
          </a:p>
        </p:txBody>
      </p:sp>
      <p:sp>
        <p:nvSpPr>
          <p:cNvPr id="17" name="Rectangle 16"/>
          <p:cNvSpPr>
            <a:spLocks noChangeArrowheads="1"/>
          </p:cNvSpPr>
          <p:nvPr/>
        </p:nvSpPr>
        <p:spPr bwMode="auto">
          <a:xfrm>
            <a:off x="418443" y="2895600"/>
            <a:ext cx="72455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b="1" kern="1200">
                <a:solidFill>
                  <a:schemeClr val="tx1"/>
                </a:solidFill>
                <a:latin typeface="Times New Roman" pitchFamily="18" charset="0"/>
                <a:ea typeface="+mn-ea"/>
                <a:cs typeface="Arial" pitchFamily="34" charset="0"/>
              </a:defRPr>
            </a:lvl5pPr>
            <a:lvl6pPr marL="2286000" algn="l" defTabSz="914400" rtl="0" eaLnBrk="1" latinLnBrk="0" hangingPunct="1">
              <a:defRPr sz="2400" b="1" kern="1200">
                <a:solidFill>
                  <a:schemeClr val="tx1"/>
                </a:solidFill>
                <a:latin typeface="Times New Roman" pitchFamily="18" charset="0"/>
                <a:ea typeface="+mn-ea"/>
                <a:cs typeface="Arial" pitchFamily="34" charset="0"/>
              </a:defRPr>
            </a:lvl6pPr>
            <a:lvl7pPr marL="2743200" algn="l" defTabSz="914400" rtl="0" eaLnBrk="1" latinLnBrk="0" hangingPunct="1">
              <a:defRPr sz="2400" b="1" kern="1200">
                <a:solidFill>
                  <a:schemeClr val="tx1"/>
                </a:solidFill>
                <a:latin typeface="Times New Roman" pitchFamily="18" charset="0"/>
                <a:ea typeface="+mn-ea"/>
                <a:cs typeface="Arial" pitchFamily="34" charset="0"/>
              </a:defRPr>
            </a:lvl7pPr>
            <a:lvl8pPr marL="3200400" algn="l" defTabSz="914400" rtl="0" eaLnBrk="1" latinLnBrk="0" hangingPunct="1">
              <a:defRPr sz="2400" b="1" kern="1200">
                <a:solidFill>
                  <a:schemeClr val="tx1"/>
                </a:solidFill>
                <a:latin typeface="Times New Roman" pitchFamily="18" charset="0"/>
                <a:ea typeface="+mn-ea"/>
                <a:cs typeface="Arial" pitchFamily="34" charset="0"/>
              </a:defRPr>
            </a:lvl8pPr>
            <a:lvl9pPr marL="3657600" algn="l" defTabSz="914400" rtl="0" eaLnBrk="1" latinLnBrk="0" hangingPunct="1">
              <a:defRPr sz="2400" b="1" kern="1200">
                <a:solidFill>
                  <a:schemeClr val="tx1"/>
                </a:solidFill>
                <a:latin typeface="Times New Roman" pitchFamily="18" charset="0"/>
                <a:ea typeface="+mn-ea"/>
                <a:cs typeface="Arial" pitchFamily="34" charset="0"/>
              </a:defRPr>
            </a:lvl9pPr>
          </a:lstStyle>
          <a:p>
            <a:pPr algn="ctr"/>
            <a:r>
              <a:rPr lang="en-US" sz="1000" dirty="0">
                <a:solidFill>
                  <a:prstClr val="black"/>
                </a:solidFill>
                <a:latin typeface="Arial"/>
                <a:cs typeface="Times New Roman" pitchFamily="18" charset="0"/>
              </a:rPr>
              <a:t>VSAT Large</a:t>
            </a:r>
          </a:p>
        </p:txBody>
      </p:sp>
      <p:sp>
        <p:nvSpPr>
          <p:cNvPr id="18" name="Rectangle 17"/>
          <p:cNvSpPr>
            <a:spLocks noChangeArrowheads="1"/>
          </p:cNvSpPr>
          <p:nvPr/>
        </p:nvSpPr>
        <p:spPr bwMode="auto">
          <a:xfrm>
            <a:off x="2209800" y="3656112"/>
            <a:ext cx="86081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b="1" kern="1200">
                <a:solidFill>
                  <a:schemeClr val="tx1"/>
                </a:solidFill>
                <a:latin typeface="Times New Roman" pitchFamily="18" charset="0"/>
                <a:ea typeface="+mn-ea"/>
                <a:cs typeface="Arial" pitchFamily="34" charset="0"/>
              </a:defRPr>
            </a:lvl5pPr>
            <a:lvl6pPr marL="2286000" algn="l" defTabSz="914400" rtl="0" eaLnBrk="1" latinLnBrk="0" hangingPunct="1">
              <a:defRPr sz="2400" b="1" kern="1200">
                <a:solidFill>
                  <a:schemeClr val="tx1"/>
                </a:solidFill>
                <a:latin typeface="Times New Roman" pitchFamily="18" charset="0"/>
                <a:ea typeface="+mn-ea"/>
                <a:cs typeface="Arial" pitchFamily="34" charset="0"/>
              </a:defRPr>
            </a:lvl6pPr>
            <a:lvl7pPr marL="2743200" algn="l" defTabSz="914400" rtl="0" eaLnBrk="1" latinLnBrk="0" hangingPunct="1">
              <a:defRPr sz="2400" b="1" kern="1200">
                <a:solidFill>
                  <a:schemeClr val="tx1"/>
                </a:solidFill>
                <a:latin typeface="Times New Roman" pitchFamily="18" charset="0"/>
                <a:ea typeface="+mn-ea"/>
                <a:cs typeface="Arial" pitchFamily="34" charset="0"/>
              </a:defRPr>
            </a:lvl7pPr>
            <a:lvl8pPr marL="3200400" algn="l" defTabSz="914400" rtl="0" eaLnBrk="1" latinLnBrk="0" hangingPunct="1">
              <a:defRPr sz="2400" b="1" kern="1200">
                <a:solidFill>
                  <a:schemeClr val="tx1"/>
                </a:solidFill>
                <a:latin typeface="Times New Roman" pitchFamily="18" charset="0"/>
                <a:ea typeface="+mn-ea"/>
                <a:cs typeface="Arial" pitchFamily="34" charset="0"/>
              </a:defRPr>
            </a:lvl8pPr>
            <a:lvl9pPr marL="3657600" algn="l" defTabSz="914400" rtl="0" eaLnBrk="1" latinLnBrk="0" hangingPunct="1">
              <a:defRPr sz="2400" b="1" kern="1200">
                <a:solidFill>
                  <a:schemeClr val="tx1"/>
                </a:solidFill>
                <a:latin typeface="Times New Roman" pitchFamily="18" charset="0"/>
                <a:ea typeface="+mn-ea"/>
                <a:cs typeface="Arial" pitchFamily="34" charset="0"/>
              </a:defRPr>
            </a:lvl9pPr>
          </a:lstStyle>
          <a:p>
            <a:pPr algn="ctr"/>
            <a:r>
              <a:rPr lang="en-US" sz="1000" dirty="0">
                <a:solidFill>
                  <a:prstClr val="black"/>
                </a:solidFill>
                <a:latin typeface="Arial"/>
                <a:cs typeface="Times New Roman" pitchFamily="18" charset="0"/>
              </a:rPr>
              <a:t>VSAT Medium</a:t>
            </a:r>
          </a:p>
        </p:txBody>
      </p:sp>
      <p:pic>
        <p:nvPicPr>
          <p:cNvPr id="20" name="Picture 19" descr="100_234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892" y="1201551"/>
            <a:ext cx="2232399" cy="167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mage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1755373"/>
            <a:ext cx="2545953" cy="184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692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Autofit/>
          </a:bodyPr>
          <a:lstStyle/>
          <a:p>
            <a:pPr eaLnBrk="1" hangingPunct="1">
              <a:defRPr/>
            </a:pPr>
            <a:r>
              <a:rPr lang="en-US" dirty="0" smtClean="0"/>
              <a:t>Expeditionary Command and Control Suite (ECCS</a:t>
            </a:r>
            <a:r>
              <a:rPr lang="en-US" dirty="0"/>
              <a:t>)</a:t>
            </a:r>
            <a:endParaRPr lang="en-US" dirty="0" smtClean="0"/>
          </a:p>
        </p:txBody>
      </p:sp>
      <p:sp>
        <p:nvSpPr>
          <p:cNvPr id="7" name="Rectangle 12"/>
          <p:cNvSpPr>
            <a:spLocks noChangeArrowheads="1"/>
          </p:cNvSpPr>
          <p:nvPr/>
        </p:nvSpPr>
        <p:spPr bwMode="auto">
          <a:xfrm>
            <a:off x="4590393" y="1676400"/>
            <a:ext cx="4495800" cy="2133600"/>
          </a:xfrm>
          <a:prstGeom prst="rect">
            <a:avLst/>
          </a:prstGeom>
          <a:noFill/>
          <a:ln w="9525">
            <a:noFill/>
            <a:miter lim="800000"/>
            <a:headEnd/>
            <a:tailEnd/>
          </a:ln>
        </p:spPr>
        <p:txBody>
          <a:bodyPr/>
          <a:lstStyle/>
          <a:p>
            <a:pPr marL="0" lvl="1">
              <a:lnSpc>
                <a:spcPct val="95000"/>
              </a:lnSpc>
              <a:spcBef>
                <a:spcPts val="300"/>
              </a:spcBef>
              <a:defRPr/>
            </a:pPr>
            <a:r>
              <a:rPr lang="en-US" sz="900" dirty="0" smtClean="0">
                <a:solidFill>
                  <a:srgbClr val="000000"/>
                </a:solidFill>
              </a:rPr>
              <a:t>ECCS is a quick-reaction first-in SATCOM capability for dispersed </a:t>
            </a:r>
            <a:r>
              <a:rPr lang="en-US" sz="900" dirty="0">
                <a:solidFill>
                  <a:srgbClr val="000000"/>
                </a:solidFill>
              </a:rPr>
              <a:t>and distributed </a:t>
            </a:r>
            <a:r>
              <a:rPr lang="en-US" sz="900" dirty="0" smtClean="0">
                <a:solidFill>
                  <a:srgbClr val="000000"/>
                </a:solidFill>
              </a:rPr>
              <a:t>operations.  ECCS supports a diverse community of users by providing access to multiple security enclaves simultaneously up to TS/SCI.</a:t>
            </a:r>
            <a:endParaRPr lang="en-US" sz="900" dirty="0">
              <a:solidFill>
                <a:srgbClr val="000000"/>
              </a:solidFill>
            </a:endParaRPr>
          </a:p>
          <a:p>
            <a:pPr marL="230188" lvl="1" indent="-174625">
              <a:spcBef>
                <a:spcPts val="400"/>
              </a:spcBef>
              <a:buFont typeface="Wingdings" pitchFamily="2" charset="2"/>
              <a:buChar char="§"/>
              <a:defRPr/>
            </a:pPr>
            <a:r>
              <a:rPr lang="en-US" sz="900" dirty="0" smtClean="0">
                <a:solidFill>
                  <a:srgbClr val="000000"/>
                </a:solidFill>
              </a:rPr>
              <a:t>The ECCS Rapid Response Kit (RRK) provides </a:t>
            </a:r>
            <a:r>
              <a:rPr lang="en-US" sz="900" dirty="0">
                <a:solidFill>
                  <a:srgbClr val="000000"/>
                </a:solidFill>
              </a:rPr>
              <a:t>access </a:t>
            </a:r>
            <a:r>
              <a:rPr lang="en-US" sz="900" dirty="0" smtClean="0">
                <a:solidFill>
                  <a:srgbClr val="000000"/>
                </a:solidFill>
              </a:rPr>
              <a:t>via </a:t>
            </a:r>
            <a:r>
              <a:rPr lang="en-US" sz="900" dirty="0">
                <a:solidFill>
                  <a:srgbClr val="000000"/>
                </a:solidFill>
              </a:rPr>
              <a:t>SATCOM or public Internet Service Provider (</a:t>
            </a:r>
            <a:r>
              <a:rPr lang="en-US" sz="900" dirty="0" smtClean="0">
                <a:solidFill>
                  <a:srgbClr val="000000"/>
                </a:solidFill>
              </a:rPr>
              <a:t>ISP) to NIPR and SIPR services on the Marine Corps Enterprise Network (MCEN).  Connectivity to the MCEN is enabled by three Consolidated Base Stations (CBS), co-located with MAGTF IT Support Centers (MITSC).  The RRK is interoperable with </a:t>
            </a:r>
            <a:r>
              <a:rPr lang="en-US" sz="900" dirty="0" err="1" smtClean="0">
                <a:solidFill>
                  <a:srgbClr val="000000"/>
                </a:solidFill>
              </a:rPr>
              <a:t>DoD</a:t>
            </a:r>
            <a:r>
              <a:rPr lang="en-US" sz="900" dirty="0" smtClean="0">
                <a:solidFill>
                  <a:srgbClr val="000000"/>
                </a:solidFill>
              </a:rPr>
              <a:t> Teleport/Gateways and commercial ISPs.</a:t>
            </a:r>
            <a:endParaRPr lang="en-US" sz="900" dirty="0">
              <a:solidFill>
                <a:srgbClr val="000000"/>
              </a:solidFill>
            </a:endParaRPr>
          </a:p>
          <a:p>
            <a:pPr marL="230188" lvl="1" indent="-174625">
              <a:spcBef>
                <a:spcPts val="400"/>
              </a:spcBef>
              <a:buFont typeface="Wingdings" pitchFamily="2" charset="2"/>
              <a:buChar char="§"/>
              <a:defRPr/>
            </a:pPr>
            <a:r>
              <a:rPr lang="en-US" sz="900" dirty="0">
                <a:solidFill>
                  <a:srgbClr val="000000"/>
                </a:solidFill>
              </a:rPr>
              <a:t>The </a:t>
            </a:r>
            <a:r>
              <a:rPr lang="en-US" sz="900" dirty="0" smtClean="0">
                <a:solidFill>
                  <a:srgbClr val="000000"/>
                </a:solidFill>
              </a:rPr>
              <a:t>ECCS Sensitive Compartmented Information Kit (SCIK) provides access via SATCOM to SCI Voice and Data Networks (e.g., Joint Worldwide Intelligence communications Service[JWICS], National Security Agency [NSA] Network, and National Secure Telephony Service [NSTS]).  </a:t>
            </a:r>
            <a:r>
              <a:rPr lang="en-US" sz="900" dirty="0">
                <a:solidFill>
                  <a:srgbClr val="000000"/>
                </a:solidFill>
              </a:rPr>
              <a:t>The </a:t>
            </a:r>
            <a:r>
              <a:rPr lang="en-US" sz="900" dirty="0" smtClean="0">
                <a:solidFill>
                  <a:srgbClr val="000000"/>
                </a:solidFill>
              </a:rPr>
              <a:t>SCIK </a:t>
            </a:r>
            <a:r>
              <a:rPr lang="en-US" sz="900" dirty="0">
                <a:solidFill>
                  <a:srgbClr val="000000"/>
                </a:solidFill>
              </a:rPr>
              <a:t>is interoperable with </a:t>
            </a:r>
            <a:r>
              <a:rPr lang="en-US" sz="900" dirty="0" err="1">
                <a:solidFill>
                  <a:srgbClr val="000000"/>
                </a:solidFill>
              </a:rPr>
              <a:t>DoD</a:t>
            </a:r>
            <a:r>
              <a:rPr lang="en-US" sz="900" dirty="0">
                <a:solidFill>
                  <a:srgbClr val="000000"/>
                </a:solidFill>
              </a:rPr>
              <a:t> </a:t>
            </a:r>
            <a:r>
              <a:rPr lang="en-US" sz="900" dirty="0" smtClean="0">
                <a:solidFill>
                  <a:srgbClr val="000000"/>
                </a:solidFill>
              </a:rPr>
              <a:t>Teleport/Gateways.</a:t>
            </a:r>
            <a:endParaRPr lang="en-US" sz="900" dirty="0">
              <a:solidFill>
                <a:srgbClr val="000000"/>
              </a:solidFill>
            </a:endParaRPr>
          </a:p>
        </p:txBody>
      </p:sp>
      <p:pic>
        <p:nvPicPr>
          <p:cNvPr id="8" name="Picture 7" descr="OV-1_ECCS_V.0017_201100614.jpg"/>
          <p:cNvPicPr/>
          <p:nvPr/>
        </p:nvPicPr>
        <p:blipFill rotWithShape="1">
          <a:blip r:embed="rId2" cstate="print">
            <a:extLst>
              <a:ext uri="{28A0092B-C50C-407E-A947-70E740481C1C}">
                <a14:useLocalDpi xmlns:a14="http://schemas.microsoft.com/office/drawing/2010/main"/>
              </a:ext>
            </a:extLst>
          </a:blip>
          <a:srcRect/>
          <a:stretch/>
        </p:blipFill>
        <p:spPr>
          <a:xfrm>
            <a:off x="186559" y="4501467"/>
            <a:ext cx="4286992" cy="2154209"/>
          </a:xfrm>
          <a:prstGeom prst="rect">
            <a:avLst/>
          </a:prstGeom>
        </p:spPr>
      </p:pic>
      <p:grpSp>
        <p:nvGrpSpPr>
          <p:cNvPr id="2" name="Group 11"/>
          <p:cNvGrpSpPr/>
          <p:nvPr/>
        </p:nvGrpSpPr>
        <p:grpSpPr>
          <a:xfrm>
            <a:off x="510343" y="1219200"/>
            <a:ext cx="3604260" cy="3245069"/>
            <a:chOff x="723900" y="1066800"/>
            <a:chExt cx="3124200" cy="2667000"/>
          </a:xfrm>
          <a:noFill/>
        </p:grpSpPr>
        <p:sp>
          <p:nvSpPr>
            <p:cNvPr id="10" name="Rectangle 9"/>
            <p:cNvSpPr/>
            <p:nvPr/>
          </p:nvSpPr>
          <p:spPr>
            <a:xfrm>
              <a:off x="723900" y="1066800"/>
              <a:ext cx="3124200" cy="2667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63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960" y="1101090"/>
              <a:ext cx="2895600" cy="2577954"/>
            </a:xfrm>
            <a:prstGeom prst="rect">
              <a:avLst/>
            </a:prstGeom>
            <a:grpFill/>
            <a:ln w="9525">
              <a:noFill/>
              <a:miter lim="800000"/>
              <a:headEnd/>
              <a:tailEnd/>
            </a:ln>
            <a:effectLst/>
          </p:spPr>
        </p:pic>
      </p:grpSp>
      <p:sp>
        <p:nvSpPr>
          <p:cNvPr id="13" name="Content Placeholder 2"/>
          <p:cNvSpPr txBox="1">
            <a:spLocks/>
          </p:cNvSpPr>
          <p:nvPr/>
        </p:nvSpPr>
        <p:spPr bwMode="auto">
          <a:xfrm>
            <a:off x="4590393" y="4267200"/>
            <a:ext cx="44958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lvl="2" indent="-228600" eaLnBrk="0" fontAlgn="base" hangingPunct="0">
              <a:spcBef>
                <a:spcPts val="600"/>
              </a:spcBef>
              <a:spcAft>
                <a:spcPct val="0"/>
              </a:spcAft>
              <a:buFontTx/>
              <a:buChar char="•"/>
              <a:defRPr/>
            </a:pPr>
            <a:r>
              <a:rPr lang="en-US" sz="900" kern="0" dirty="0" smtClean="0">
                <a:solidFill>
                  <a:srgbClr val="000000"/>
                </a:solidFill>
              </a:rPr>
              <a:t>Leverages </a:t>
            </a:r>
            <a:r>
              <a:rPr lang="en-US" sz="900" kern="0" dirty="0">
                <a:solidFill>
                  <a:srgbClr val="000000"/>
                </a:solidFill>
              </a:rPr>
              <a:t>Navy-led Deployable Joint Command and Control (DJC2) program.</a:t>
            </a:r>
          </a:p>
          <a:p>
            <a:pPr marL="228600" lvl="2" indent="-228600" eaLnBrk="0" fontAlgn="base" hangingPunct="0">
              <a:spcBef>
                <a:spcPts val="600"/>
              </a:spcBef>
              <a:spcAft>
                <a:spcPct val="0"/>
              </a:spcAft>
              <a:buFontTx/>
              <a:buChar char="•"/>
              <a:defRPr/>
            </a:pPr>
            <a:r>
              <a:rPr lang="en-US" sz="900" kern="0" dirty="0" smtClean="0">
                <a:solidFill>
                  <a:srgbClr val="000000"/>
                </a:solidFill>
              </a:rPr>
              <a:t>Provides </a:t>
            </a:r>
            <a:r>
              <a:rPr lang="en-US" sz="900" kern="0" dirty="0">
                <a:solidFill>
                  <a:srgbClr val="000000"/>
                </a:solidFill>
              </a:rPr>
              <a:t>a lightweight deployable SATCOM capability with small logistical </a:t>
            </a:r>
            <a:r>
              <a:rPr lang="en-US" sz="900" kern="0" dirty="0" smtClean="0">
                <a:solidFill>
                  <a:srgbClr val="000000"/>
                </a:solidFill>
              </a:rPr>
              <a:t>footprint (advance </a:t>
            </a:r>
            <a:r>
              <a:rPr lang="en-US" sz="900" kern="0" dirty="0">
                <a:solidFill>
                  <a:srgbClr val="000000"/>
                </a:solidFill>
              </a:rPr>
              <a:t>party “first-in” operations / Humanitarian </a:t>
            </a:r>
            <a:r>
              <a:rPr lang="en-US" sz="900" kern="0" dirty="0" smtClean="0">
                <a:solidFill>
                  <a:srgbClr val="000000"/>
                </a:solidFill>
              </a:rPr>
              <a:t>assistance).  </a:t>
            </a:r>
          </a:p>
          <a:p>
            <a:pPr marL="228600" lvl="2" indent="-228600" eaLnBrk="0" fontAlgn="base" hangingPunct="0">
              <a:spcBef>
                <a:spcPts val="600"/>
              </a:spcBef>
              <a:spcAft>
                <a:spcPct val="0"/>
              </a:spcAft>
              <a:buFontTx/>
              <a:buChar char="•"/>
              <a:defRPr/>
            </a:pPr>
            <a:r>
              <a:rPr lang="en-US" sz="900" dirty="0" smtClean="0">
                <a:solidFill>
                  <a:prstClr val="black"/>
                </a:solidFill>
              </a:rPr>
              <a:t>Memorandum </a:t>
            </a:r>
            <a:r>
              <a:rPr lang="en-US" sz="900" dirty="0">
                <a:solidFill>
                  <a:prstClr val="black"/>
                </a:solidFill>
              </a:rPr>
              <a:t>of Agreement (MOA) established between PM MC3 and PMW </a:t>
            </a:r>
            <a:r>
              <a:rPr lang="en-US" sz="900" dirty="0" smtClean="0">
                <a:solidFill>
                  <a:prstClr val="black"/>
                </a:solidFill>
              </a:rPr>
              <a:t>790 leverages </a:t>
            </a:r>
            <a:r>
              <a:rPr lang="en-US" sz="900" dirty="0">
                <a:solidFill>
                  <a:prstClr val="black"/>
                </a:solidFill>
              </a:rPr>
              <a:t>the DJC2 Program Office and the Naval Surface Warfare </a:t>
            </a:r>
            <a:r>
              <a:rPr lang="en-US" sz="900" dirty="0" smtClean="0">
                <a:solidFill>
                  <a:prstClr val="black"/>
                </a:solidFill>
              </a:rPr>
              <a:t>Center (</a:t>
            </a:r>
            <a:r>
              <a:rPr lang="en-US" sz="900" dirty="0">
                <a:solidFill>
                  <a:prstClr val="black"/>
                </a:solidFill>
              </a:rPr>
              <a:t>NSWC) Panama City Division (PCD) for test and evaluation, contracting</a:t>
            </a:r>
            <a:r>
              <a:rPr lang="en-US" sz="900" dirty="0" smtClean="0">
                <a:solidFill>
                  <a:prstClr val="black"/>
                </a:solidFill>
              </a:rPr>
              <a:t>, development </a:t>
            </a:r>
            <a:r>
              <a:rPr lang="en-US" sz="900" dirty="0">
                <a:solidFill>
                  <a:prstClr val="black"/>
                </a:solidFill>
              </a:rPr>
              <a:t>of Consolidated Base Stations (CBS), and sustainment </a:t>
            </a:r>
            <a:r>
              <a:rPr lang="en-US" sz="900" dirty="0" smtClean="0">
                <a:solidFill>
                  <a:prstClr val="black"/>
                </a:solidFill>
              </a:rPr>
              <a:t>efforts.</a:t>
            </a:r>
          </a:p>
          <a:p>
            <a:pPr marL="228600" lvl="2" indent="-228600" eaLnBrk="0" fontAlgn="base" hangingPunct="0">
              <a:spcBef>
                <a:spcPts val="600"/>
              </a:spcBef>
              <a:spcAft>
                <a:spcPct val="0"/>
              </a:spcAft>
              <a:buFontTx/>
              <a:buChar char="•"/>
              <a:defRPr/>
            </a:pPr>
            <a:r>
              <a:rPr lang="en-US" sz="900" kern="0" dirty="0" smtClean="0">
                <a:solidFill>
                  <a:srgbClr val="000000"/>
                </a:solidFill>
              </a:rPr>
              <a:t>FY </a:t>
            </a:r>
            <a:r>
              <a:rPr lang="en-US" sz="900" kern="0" dirty="0">
                <a:solidFill>
                  <a:srgbClr val="000000"/>
                </a:solidFill>
              </a:rPr>
              <a:t>13 </a:t>
            </a:r>
            <a:r>
              <a:rPr lang="en-US" sz="900" kern="0" dirty="0" smtClean="0">
                <a:solidFill>
                  <a:srgbClr val="000000"/>
                </a:solidFill>
              </a:rPr>
              <a:t>Block </a:t>
            </a:r>
            <a:r>
              <a:rPr lang="en-US" sz="900" kern="0" dirty="0">
                <a:solidFill>
                  <a:srgbClr val="000000"/>
                </a:solidFill>
              </a:rPr>
              <a:t>0 capability provides </a:t>
            </a:r>
            <a:r>
              <a:rPr lang="en-US" sz="900" kern="0" dirty="0" smtClean="0">
                <a:solidFill>
                  <a:srgbClr val="000000"/>
                </a:solidFill>
              </a:rPr>
              <a:t>RRKs and </a:t>
            </a:r>
            <a:r>
              <a:rPr lang="en-US" sz="900" kern="0" dirty="0">
                <a:solidFill>
                  <a:srgbClr val="000000"/>
                </a:solidFill>
              </a:rPr>
              <a:t>SCIKs at MEFs to provide </a:t>
            </a:r>
            <a:r>
              <a:rPr lang="en-US" sz="900" kern="0" dirty="0" smtClean="0">
                <a:solidFill>
                  <a:srgbClr val="000000"/>
                </a:solidFill>
              </a:rPr>
              <a:t>DISN and SCI Network </a:t>
            </a:r>
            <a:r>
              <a:rPr lang="en-US" sz="900" kern="0" dirty="0">
                <a:solidFill>
                  <a:srgbClr val="000000"/>
                </a:solidFill>
              </a:rPr>
              <a:t>services to tactical units.</a:t>
            </a:r>
          </a:p>
          <a:p>
            <a:pPr marL="228600" lvl="3" indent="-228600" eaLnBrk="0" fontAlgn="base" hangingPunct="0">
              <a:spcBef>
                <a:spcPts val="600"/>
              </a:spcBef>
              <a:spcAft>
                <a:spcPct val="0"/>
              </a:spcAft>
              <a:buFont typeface="Arial" pitchFamily="34" charset="0"/>
              <a:buChar char="•"/>
              <a:defRPr/>
            </a:pPr>
            <a:r>
              <a:rPr lang="en-US" sz="900" kern="0" dirty="0">
                <a:solidFill>
                  <a:srgbClr val="000000"/>
                </a:solidFill>
              </a:rPr>
              <a:t>FY 14 </a:t>
            </a:r>
            <a:r>
              <a:rPr lang="en-US" sz="900" kern="0" dirty="0" smtClean="0">
                <a:solidFill>
                  <a:srgbClr val="000000"/>
                </a:solidFill>
              </a:rPr>
              <a:t>Block </a:t>
            </a:r>
            <a:r>
              <a:rPr lang="en-US" sz="900" kern="0" dirty="0">
                <a:solidFill>
                  <a:srgbClr val="000000"/>
                </a:solidFill>
              </a:rPr>
              <a:t>1 capability adds CBSs at MITSC installations to provide access to the MCEN for DISN services.</a:t>
            </a:r>
          </a:p>
        </p:txBody>
      </p:sp>
    </p:spTree>
    <p:extLst>
      <p:ext uri="{BB962C8B-B14F-4D97-AF65-F5344CB8AC3E}">
        <p14:creationId xmlns:p14="http://schemas.microsoft.com/office/powerpoint/2010/main" val="1006597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High Bandwidth Special Intelligence-Portable Terminal (HBSI-PT)</a:t>
            </a:r>
            <a:endParaRPr lang="en-US" dirty="0"/>
          </a:p>
        </p:txBody>
      </p:sp>
      <p:sp>
        <p:nvSpPr>
          <p:cNvPr id="2" name="Rectangle 1"/>
          <p:cNvSpPr/>
          <p:nvPr/>
        </p:nvSpPr>
        <p:spPr>
          <a:xfrm>
            <a:off x="4598276" y="1728950"/>
            <a:ext cx="4419600" cy="1631216"/>
          </a:xfrm>
          <a:prstGeom prst="rect">
            <a:avLst/>
          </a:prstGeom>
        </p:spPr>
        <p:txBody>
          <a:bodyPr wrap="square">
            <a:spAutoFit/>
          </a:bodyPr>
          <a:lstStyle/>
          <a:p>
            <a:pPr marL="171450" indent="-171450">
              <a:spcBef>
                <a:spcPts val="600"/>
              </a:spcBef>
              <a:buFont typeface="Arial" panose="020B0604020202020204" pitchFamily="34" charset="0"/>
              <a:buChar char="•"/>
            </a:pPr>
            <a:r>
              <a:rPr lang="en-US" sz="900" dirty="0">
                <a:solidFill>
                  <a:prstClr val="black"/>
                </a:solidFill>
              </a:rPr>
              <a:t>The SCI COMMS HBSI-PT system supports fast-paced, flexible, and distributed operations by providing commanders with mission critical voice and data connectivity at up to Top Secret/Sensitive Compartmented Information level. </a:t>
            </a:r>
            <a:r>
              <a:rPr lang="en-US" sz="900" dirty="0" smtClean="0">
                <a:solidFill>
                  <a:prstClr val="black"/>
                </a:solidFill>
              </a:rPr>
              <a:t>HBSI-PT is a palletized </a:t>
            </a:r>
            <a:r>
              <a:rPr lang="en-US" sz="900" dirty="0">
                <a:solidFill>
                  <a:prstClr val="black"/>
                </a:solidFill>
              </a:rPr>
              <a:t>system that enables global access to tactical, theater, and national intelligence data stores facilitating functions, which include tasking, reporting, and dissemination by elements ranging from Ground Combat Elements to a Marine Expeditionary Force Command </a:t>
            </a:r>
            <a:r>
              <a:rPr lang="en-US" sz="900" dirty="0" smtClean="0">
                <a:solidFill>
                  <a:prstClr val="black"/>
                </a:solidFill>
              </a:rPr>
              <a:t>Element.</a:t>
            </a:r>
          </a:p>
          <a:p>
            <a:pPr marL="171450" indent="-171450">
              <a:spcBef>
                <a:spcPts val="600"/>
              </a:spcBef>
              <a:buFont typeface="Arial" panose="020B0604020202020204" pitchFamily="34" charset="0"/>
              <a:buChar char="•"/>
            </a:pPr>
            <a:r>
              <a:rPr lang="en-US" sz="900" dirty="0" smtClean="0">
                <a:solidFill>
                  <a:prstClr val="black"/>
                </a:solidFill>
              </a:rPr>
              <a:t>The </a:t>
            </a:r>
            <a:r>
              <a:rPr lang="en-US" sz="900" dirty="0">
                <a:solidFill>
                  <a:prstClr val="black"/>
                </a:solidFill>
              </a:rPr>
              <a:t>HBSI-PT system is a SATCOM terminal with a 2.4m antenna and associated IP based networking equipment that operates in Ku and </a:t>
            </a:r>
            <a:r>
              <a:rPr lang="en-US" sz="900" dirty="0" smtClean="0">
                <a:solidFill>
                  <a:prstClr val="black"/>
                </a:solidFill>
              </a:rPr>
              <a:t>X-band.</a:t>
            </a:r>
          </a:p>
          <a:p>
            <a:pPr marL="171450" indent="-171450">
              <a:spcBef>
                <a:spcPts val="600"/>
              </a:spcBef>
              <a:buFont typeface="Arial" panose="020B0604020202020204" pitchFamily="34" charset="0"/>
              <a:buChar char="•"/>
            </a:pPr>
            <a:endParaRPr lang="en-US" sz="900" dirty="0">
              <a:solidFill>
                <a:prstClr val="black"/>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04800" y="3243134"/>
            <a:ext cx="3976754" cy="213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724400" y="4267200"/>
            <a:ext cx="4293476" cy="1785104"/>
          </a:xfrm>
          <a:prstGeom prst="rect">
            <a:avLst/>
          </a:prstGeom>
        </p:spPr>
        <p:txBody>
          <a:bodyPr wrap="square">
            <a:spAutoFit/>
          </a:bodyPr>
          <a:lstStyle/>
          <a:p>
            <a:pPr marL="171450" indent="-171450">
              <a:spcBef>
                <a:spcPts val="600"/>
              </a:spcBef>
              <a:buFont typeface="Arial" panose="020B0604020202020204" pitchFamily="34" charset="0"/>
              <a:buChar char="•"/>
              <a:defRPr/>
            </a:pPr>
            <a:r>
              <a:rPr lang="en-US" sz="900" dirty="0" smtClean="0">
                <a:solidFill>
                  <a:prstClr val="black"/>
                </a:solidFill>
              </a:rPr>
              <a:t>HBSI-PT reduces </a:t>
            </a:r>
            <a:r>
              <a:rPr lang="en-US" sz="900" dirty="0">
                <a:solidFill>
                  <a:prstClr val="black"/>
                </a:solidFill>
              </a:rPr>
              <a:t>cost, weight, and footprint while increasing </a:t>
            </a:r>
            <a:r>
              <a:rPr lang="en-US" sz="900" dirty="0" smtClean="0">
                <a:solidFill>
                  <a:prstClr val="black"/>
                </a:solidFill>
              </a:rPr>
              <a:t>capability; meeting operating </a:t>
            </a:r>
            <a:r>
              <a:rPr lang="en-US" sz="900" dirty="0">
                <a:solidFill>
                  <a:prstClr val="black"/>
                </a:solidFill>
              </a:rPr>
              <a:t>forces </a:t>
            </a:r>
            <a:r>
              <a:rPr lang="en-US" sz="900" dirty="0" smtClean="0">
                <a:solidFill>
                  <a:prstClr val="black"/>
                </a:solidFill>
              </a:rPr>
              <a:t>demands for a smaller</a:t>
            </a:r>
            <a:r>
              <a:rPr lang="en-US" sz="900" dirty="0">
                <a:solidFill>
                  <a:prstClr val="black"/>
                </a:solidFill>
              </a:rPr>
              <a:t>, </a:t>
            </a:r>
            <a:r>
              <a:rPr lang="en-US" sz="900" dirty="0" smtClean="0">
                <a:solidFill>
                  <a:prstClr val="black"/>
                </a:solidFill>
              </a:rPr>
              <a:t>lighter, </a:t>
            </a:r>
            <a:r>
              <a:rPr lang="en-US" sz="900" dirty="0">
                <a:solidFill>
                  <a:prstClr val="black"/>
                </a:solidFill>
              </a:rPr>
              <a:t>palletized </a:t>
            </a:r>
            <a:r>
              <a:rPr lang="en-US" sz="900" dirty="0" smtClean="0">
                <a:solidFill>
                  <a:prstClr val="black"/>
                </a:solidFill>
              </a:rPr>
              <a:t>solution.</a:t>
            </a:r>
          </a:p>
          <a:p>
            <a:pPr marL="171450" lvl="1" indent="-171450">
              <a:spcBef>
                <a:spcPts val="600"/>
              </a:spcBef>
              <a:buFont typeface="Arial" panose="020B0604020202020204" pitchFamily="34" charset="0"/>
              <a:buChar char="•"/>
              <a:defRPr/>
            </a:pPr>
            <a:r>
              <a:rPr lang="en-US" sz="900" dirty="0" smtClean="0">
                <a:solidFill>
                  <a:prstClr val="black"/>
                </a:solidFill>
              </a:rPr>
              <a:t>Transported </a:t>
            </a:r>
            <a:r>
              <a:rPr lang="en-US" sz="900" dirty="0">
                <a:solidFill>
                  <a:prstClr val="black"/>
                </a:solidFill>
              </a:rPr>
              <a:t>in 6 transit cases with a total weight of </a:t>
            </a:r>
            <a:r>
              <a:rPr lang="en-US" sz="900" dirty="0" smtClean="0">
                <a:solidFill>
                  <a:prstClr val="black"/>
                </a:solidFill>
              </a:rPr>
              <a:t>359lbs (The  previous material solution</a:t>
            </a:r>
            <a:r>
              <a:rPr lang="en-US" sz="900" dirty="0">
                <a:solidFill>
                  <a:prstClr val="black"/>
                </a:solidFill>
              </a:rPr>
              <a:t>, Trojan SPIRIT LITE (v)1, </a:t>
            </a:r>
            <a:r>
              <a:rPr lang="en-US" sz="900" dirty="0" smtClean="0">
                <a:solidFill>
                  <a:prstClr val="black"/>
                </a:solidFill>
              </a:rPr>
              <a:t>comprised </a:t>
            </a:r>
            <a:r>
              <a:rPr lang="en-US" sz="900" dirty="0">
                <a:solidFill>
                  <a:prstClr val="black"/>
                </a:solidFill>
              </a:rPr>
              <a:t>of 17-22 transit </a:t>
            </a:r>
            <a:r>
              <a:rPr lang="en-US" sz="900" dirty="0" smtClean="0">
                <a:solidFill>
                  <a:prstClr val="black"/>
                </a:solidFill>
              </a:rPr>
              <a:t>cases for </a:t>
            </a:r>
            <a:r>
              <a:rPr lang="en-US" sz="900" dirty="0">
                <a:solidFill>
                  <a:prstClr val="black"/>
                </a:solidFill>
              </a:rPr>
              <a:t>a total weight of 2200 </a:t>
            </a:r>
            <a:r>
              <a:rPr lang="en-US" sz="900" dirty="0" err="1" smtClean="0">
                <a:solidFill>
                  <a:prstClr val="black"/>
                </a:solidFill>
              </a:rPr>
              <a:t>lbs</a:t>
            </a:r>
            <a:r>
              <a:rPr lang="en-US" sz="900" dirty="0" smtClean="0">
                <a:solidFill>
                  <a:prstClr val="black"/>
                </a:solidFill>
              </a:rPr>
              <a:t>) for a total reduction </a:t>
            </a:r>
            <a:r>
              <a:rPr lang="en-US" sz="900" dirty="0">
                <a:solidFill>
                  <a:prstClr val="black"/>
                </a:solidFill>
              </a:rPr>
              <a:t>of 11-16 transit cases and </a:t>
            </a:r>
            <a:r>
              <a:rPr lang="en-US" sz="900" dirty="0" smtClean="0">
                <a:solidFill>
                  <a:prstClr val="black"/>
                </a:solidFill>
              </a:rPr>
              <a:t>1841 lbs.</a:t>
            </a:r>
          </a:p>
          <a:p>
            <a:pPr marL="171450" indent="-171450">
              <a:spcBef>
                <a:spcPts val="600"/>
              </a:spcBef>
              <a:buFont typeface="Arial" panose="020B0604020202020204" pitchFamily="34" charset="0"/>
              <a:buChar char="•"/>
            </a:pPr>
            <a:r>
              <a:rPr lang="en-US" sz="900" dirty="0" smtClean="0">
                <a:solidFill>
                  <a:srgbClr val="000000"/>
                </a:solidFill>
              </a:rPr>
              <a:t>Leverages Army PM WIN-T GATR SBIR </a:t>
            </a:r>
            <a:r>
              <a:rPr lang="en-US" sz="900" dirty="0">
                <a:solidFill>
                  <a:srgbClr val="000000"/>
                </a:solidFill>
              </a:rPr>
              <a:t>Phase III procurement </a:t>
            </a:r>
            <a:r>
              <a:rPr lang="en-US" sz="900" dirty="0" smtClean="0">
                <a:solidFill>
                  <a:srgbClr val="000000"/>
                </a:solidFill>
              </a:rPr>
              <a:t>contract.</a:t>
            </a:r>
          </a:p>
          <a:p>
            <a:pPr marL="171450" indent="-171450">
              <a:spcBef>
                <a:spcPts val="600"/>
              </a:spcBef>
              <a:buFont typeface="Arial" panose="020B0604020202020204" pitchFamily="34" charset="0"/>
              <a:buChar char="•"/>
            </a:pPr>
            <a:r>
              <a:rPr lang="en-US" sz="900" dirty="0" smtClean="0">
                <a:solidFill>
                  <a:prstClr val="black"/>
                </a:solidFill>
              </a:rPr>
              <a:t>Received Abbreviated </a:t>
            </a:r>
            <a:r>
              <a:rPr lang="en-US" sz="900" dirty="0">
                <a:solidFill>
                  <a:prstClr val="black"/>
                </a:solidFill>
              </a:rPr>
              <a:t>Acquisition Program (AAP) designation</a:t>
            </a:r>
            <a:r>
              <a:rPr lang="en-US" sz="900" b="1" dirty="0">
                <a:solidFill>
                  <a:prstClr val="black"/>
                </a:solidFill>
              </a:rPr>
              <a:t> </a:t>
            </a:r>
            <a:r>
              <a:rPr lang="en-US" sz="900" b="1" dirty="0" smtClean="0">
                <a:solidFill>
                  <a:prstClr val="black"/>
                </a:solidFill>
              </a:rPr>
              <a:t>- </a:t>
            </a:r>
            <a:r>
              <a:rPr lang="en-US" sz="900" dirty="0" smtClean="0">
                <a:solidFill>
                  <a:prstClr val="black"/>
                </a:solidFill>
              </a:rPr>
              <a:t>09 </a:t>
            </a:r>
            <a:r>
              <a:rPr lang="en-US" sz="900" dirty="0">
                <a:solidFill>
                  <a:prstClr val="black"/>
                </a:solidFill>
              </a:rPr>
              <a:t>May </a:t>
            </a:r>
            <a:r>
              <a:rPr lang="en-US" sz="900" dirty="0" smtClean="0">
                <a:solidFill>
                  <a:prstClr val="black"/>
                </a:solidFill>
              </a:rPr>
              <a:t>2014.</a:t>
            </a:r>
            <a:endParaRPr lang="en-US" sz="900" dirty="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Received </a:t>
            </a:r>
            <a:r>
              <a:rPr lang="en-US" sz="900" dirty="0">
                <a:solidFill>
                  <a:prstClr val="black"/>
                </a:solidFill>
              </a:rPr>
              <a:t>Full Rate Production (FRP) </a:t>
            </a:r>
            <a:r>
              <a:rPr lang="en-US" sz="900" dirty="0" smtClean="0">
                <a:solidFill>
                  <a:prstClr val="black"/>
                </a:solidFill>
              </a:rPr>
              <a:t>Oct 2014.</a:t>
            </a:r>
            <a:endParaRPr lang="en-US" sz="900" dirty="0">
              <a:solidFill>
                <a:prstClr val="black"/>
              </a:solidFill>
            </a:endParaRPr>
          </a:p>
          <a:p>
            <a:pPr marL="171450" indent="-171450">
              <a:spcBef>
                <a:spcPts val="300"/>
              </a:spcBef>
              <a:buFont typeface="Arial" panose="020B0604020202020204" pitchFamily="34" charset="0"/>
              <a:buChar char="•"/>
            </a:pPr>
            <a:r>
              <a:rPr lang="en-US" sz="900" dirty="0">
                <a:solidFill>
                  <a:prstClr val="black"/>
                </a:solidFill>
              </a:rPr>
              <a:t>Fielding </a:t>
            </a:r>
            <a:r>
              <a:rPr lang="en-US" sz="900" dirty="0" smtClean="0">
                <a:solidFill>
                  <a:prstClr val="black"/>
                </a:solidFill>
              </a:rPr>
              <a:t>planned 4thQtrFY15 </a:t>
            </a:r>
            <a:r>
              <a:rPr lang="en-US" sz="900" dirty="0">
                <a:solidFill>
                  <a:prstClr val="black"/>
                </a:solidFill>
              </a:rPr>
              <a:t>through </a:t>
            </a:r>
            <a:r>
              <a:rPr lang="en-US" sz="900" dirty="0" smtClean="0">
                <a:solidFill>
                  <a:prstClr val="black"/>
                </a:solidFill>
              </a:rPr>
              <a:t>3rdQtrFY16.</a:t>
            </a:r>
            <a:endParaRPr lang="en-US" sz="900" dirty="0">
              <a:solidFill>
                <a:prstClr val="black"/>
              </a:solidFill>
            </a:endParaRPr>
          </a:p>
        </p:txBody>
      </p:sp>
      <p:pic>
        <p:nvPicPr>
          <p:cNvPr id="3" name="Picture 2" descr="C:\Users\rhoward\Documents\SATCOM Programs\SCI COMMS\HBSI-PT\Pictures\HBSI-PT System_2014110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449" y="1220688"/>
            <a:ext cx="3249455" cy="2035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rhoward\Documents\SATCOM Programs\SCI COMMS\HBSI-PT\Pictures\HBSI-PT Case Phot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5438072"/>
            <a:ext cx="2605154" cy="125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33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flipH="1" flipV="1">
            <a:off x="1575957" y="962025"/>
            <a:ext cx="7568041" cy="5715158"/>
          </a:xfrm>
          <a:prstGeom prst="triangle">
            <a:avLst>
              <a:gd name="adj" fmla="val 0"/>
            </a:avLst>
          </a:prstGeom>
          <a:solidFill>
            <a:schemeClr val="bg1">
              <a:lumMod val="95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C:\Users\gary.newport\Desktop\A Newport  Files\A Newport Working Files\Pictures\DualPRC117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891" y="3727849"/>
            <a:ext cx="1076130" cy="717229"/>
          </a:xfrm>
          <a:prstGeom prst="rect">
            <a:avLst/>
          </a:prstGeom>
          <a:noFill/>
          <a:ln>
            <a:noFill/>
          </a:ln>
          <a:extLst/>
        </p:spPr>
      </p:pic>
      <p:sp>
        <p:nvSpPr>
          <p:cNvPr id="42" name="TextBox 60"/>
          <p:cNvSpPr txBox="1">
            <a:spLocks noChangeArrowheads="1"/>
          </p:cNvSpPr>
          <p:nvPr/>
        </p:nvSpPr>
        <p:spPr bwMode="auto">
          <a:xfrm>
            <a:off x="353291" y="4359547"/>
            <a:ext cx="78739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700" i="1" dirty="0" smtClean="0">
                <a:solidFill>
                  <a:schemeClr val="bg1">
                    <a:lumMod val="50000"/>
                  </a:schemeClr>
                </a:solidFill>
                <a:latin typeface="Calibri" pitchFamily="34" charset="0"/>
              </a:rPr>
              <a:t>AN/VRC-114(V)2</a:t>
            </a:r>
            <a:endParaRPr lang="en-US" sz="700" i="1" dirty="0">
              <a:solidFill>
                <a:schemeClr val="bg1">
                  <a:lumMod val="50000"/>
                </a:schemeClr>
              </a:solidFill>
              <a:latin typeface="Calibri" pitchFamily="34" charset="0"/>
            </a:endParaRPr>
          </a:p>
        </p:txBody>
      </p:sp>
      <p:pic>
        <p:nvPicPr>
          <p:cNvPr id="58" name="Picture 5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63678" y="5907245"/>
            <a:ext cx="2047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7339" y="5799280"/>
            <a:ext cx="1635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MaritimeHeadse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93592" y="5779163"/>
            <a:ext cx="454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descr="C:\Users\gary.newport\Desktop\A Newport  Files\A Newport Working Files\Pictures\117GVAA_SIM_MTwithMP_Front.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974" b="100000" l="0" r="100000"/>
                    </a14:imgEffect>
                  </a14:imgLayer>
                </a14:imgProps>
              </a:ext>
              <a:ext uri="{28A0092B-C50C-407E-A947-70E740481C1C}">
                <a14:useLocalDpi xmlns:a14="http://schemas.microsoft.com/office/drawing/2010/main"/>
              </a:ext>
            </a:extLst>
          </a:blip>
          <a:srcRect/>
          <a:stretch>
            <a:fillRect/>
          </a:stretch>
        </p:blipFill>
        <p:spPr bwMode="auto">
          <a:xfrm>
            <a:off x="1365840" y="3318190"/>
            <a:ext cx="1137590" cy="68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SFF SVA (CVA).jpg"/>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4680061" y="4873503"/>
            <a:ext cx="1638505" cy="630966"/>
          </a:xfrm>
          <a:prstGeom prst="rect">
            <a:avLst/>
          </a:prstGeom>
          <a:noFill/>
          <a:ln w="9525">
            <a:noFill/>
            <a:miter lim="800000"/>
            <a:headEnd/>
            <a:tailEnd/>
          </a:ln>
        </p:spPr>
      </p:pic>
      <p:sp>
        <p:nvSpPr>
          <p:cNvPr id="2050" name="Title 1"/>
          <p:cNvSpPr>
            <a:spLocks noGrp="1"/>
          </p:cNvSpPr>
          <p:nvPr>
            <p:ph type="title"/>
          </p:nvPr>
        </p:nvSpPr>
        <p:spPr/>
        <p:txBody>
          <a:bodyPr/>
          <a:lstStyle/>
          <a:p>
            <a:r>
              <a:rPr lang="en-US" dirty="0" smtClean="0"/>
              <a:t>Tactical Communication Systems (PdM TCS) </a:t>
            </a:r>
          </a:p>
        </p:txBody>
      </p:sp>
      <p:pic>
        <p:nvPicPr>
          <p:cNvPr id="18" name="Picture 3" descr="C:\Documents and Settings\andrew.adamic\My Documents\TRC-170 Mother\TRC-170\PHOTOS\M116A3(3).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85069" y="2650992"/>
            <a:ext cx="2367760" cy="1334396"/>
          </a:xfrm>
          <a:prstGeom prst="rect">
            <a:avLst/>
          </a:prstGeom>
          <a:ln w="38100" cap="sq">
            <a:noFill/>
            <a:prstDash val="solid"/>
            <a:miter lim="800000"/>
          </a:ln>
          <a:effectLst>
            <a:outerShdw blurRad="50800" dist="38100" dir="2700000" algn="tl" rotWithShape="0">
              <a:prstClr val="black">
                <a:alpha val="40000"/>
              </a:prstClr>
            </a:outerShdw>
          </a:effectLst>
        </p:spPr>
      </p:pic>
      <p:sp>
        <p:nvSpPr>
          <p:cNvPr id="30" name="Subtitle 2"/>
          <p:cNvSpPr txBox="1">
            <a:spLocks/>
          </p:cNvSpPr>
          <p:nvPr/>
        </p:nvSpPr>
        <p:spPr>
          <a:xfrm>
            <a:off x="152400" y="1371600"/>
            <a:ext cx="2971800" cy="15240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spcBef>
                <a:spcPts val="600"/>
              </a:spcBef>
              <a:spcAft>
                <a:spcPts val="600"/>
              </a:spcAft>
              <a:buFont typeface="Arial" pitchFamily="34" charset="0"/>
              <a:buNone/>
              <a:defRPr/>
            </a:pPr>
            <a:r>
              <a:rPr lang="en-US" sz="1100" b="1" i="1" u="sng" dirty="0" smtClean="0">
                <a:cs typeface="Arial" pitchFamily="34" charset="0"/>
              </a:rPr>
              <a:t>PdM  TCS MISSION</a:t>
            </a:r>
          </a:p>
          <a:p>
            <a:r>
              <a:rPr lang="en-US" sz="1100" b="1" i="1" dirty="0" smtClean="0">
                <a:cs typeface="Arial" pitchFamily="34" charset="0"/>
              </a:rPr>
              <a:t>PdM TCS leads the Marine Corps’  tactical communication modernization effort through the acquisition and life cycle management of tactical communication systems supporting combat and training operations. </a:t>
            </a:r>
          </a:p>
        </p:txBody>
      </p:sp>
      <p:pic>
        <p:nvPicPr>
          <p:cNvPr id="2" name="Picture 1031" descr="EPLRS ENM"/>
          <p:cNvPicPr>
            <a:picLocks noChangeAspect="1" noChangeArrowheads="1"/>
          </p:cNvPicPr>
          <p:nvPr/>
        </p:nvPicPr>
        <p:blipFill>
          <a:blip r:embed="rId11" cstate="screen">
            <a:extLst>
              <a:ext uri="{28A0092B-C50C-407E-A947-70E740481C1C}">
                <a14:useLocalDpi xmlns:a14="http://schemas.microsoft.com/office/drawing/2010/main"/>
              </a:ext>
            </a:extLst>
          </a:blip>
          <a:srcRect r="-32" b="-58"/>
          <a:stretch>
            <a:fillRect/>
          </a:stretch>
        </p:blipFill>
        <p:spPr bwMode="auto">
          <a:xfrm>
            <a:off x="2719528" y="3536940"/>
            <a:ext cx="1118775" cy="75207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54" name="Subtitle 2"/>
          <p:cNvSpPr txBox="1">
            <a:spLocks/>
          </p:cNvSpPr>
          <p:nvPr/>
        </p:nvSpPr>
        <p:spPr bwMode="auto">
          <a:xfrm>
            <a:off x="6711626" y="1350235"/>
            <a:ext cx="2225007" cy="868505"/>
          </a:xfrm>
          <a:prstGeom prst="rect">
            <a:avLst/>
          </a:prstGeom>
          <a:noFill/>
          <a:ln w="9525">
            <a:noFill/>
            <a:miter lim="800000"/>
            <a:headEnd/>
            <a:tailEnd/>
          </a:ln>
          <a:effectLst/>
        </p:spPr>
        <p:txBody>
          <a:bodyPr/>
          <a:lstStyle/>
          <a:p>
            <a:pPr>
              <a:spcBef>
                <a:spcPct val="20000"/>
              </a:spcBef>
              <a:buFont typeface="Arial" charset="0"/>
              <a:buNone/>
              <a:defRPr/>
            </a:pPr>
            <a:r>
              <a:rPr lang="en-US" sz="1100" b="1" dirty="0" smtClean="0">
                <a:solidFill>
                  <a:srgbClr val="C00000"/>
                </a:solidFill>
              </a:rPr>
              <a:t>Terrestrial High Capacity Communications</a:t>
            </a:r>
            <a:endParaRPr lang="en-US" sz="1100" b="1" dirty="0">
              <a:solidFill>
                <a:srgbClr val="C00000"/>
              </a:solidFill>
            </a:endParaRPr>
          </a:p>
          <a:p>
            <a:pPr>
              <a:spcBef>
                <a:spcPts val="600"/>
              </a:spcBef>
              <a:defRPr/>
            </a:pPr>
            <a:r>
              <a:rPr lang="en-US" sz="800" dirty="0" smtClean="0">
                <a:solidFill>
                  <a:srgbClr val="000000"/>
                </a:solidFill>
              </a:rPr>
              <a:t>Line-of-Sight </a:t>
            </a:r>
            <a:r>
              <a:rPr lang="en-US" sz="800" dirty="0">
                <a:solidFill>
                  <a:srgbClr val="000000"/>
                </a:solidFill>
              </a:rPr>
              <a:t>(LOS) and Beyond LOS </a:t>
            </a:r>
            <a:r>
              <a:rPr lang="en-US" sz="800" dirty="0" smtClean="0">
                <a:solidFill>
                  <a:srgbClr val="000000"/>
                </a:solidFill>
              </a:rPr>
              <a:t>voice and data tactical radio capabilities. </a:t>
            </a:r>
            <a:endParaRPr lang="en-US" sz="800" dirty="0">
              <a:solidFill>
                <a:srgbClr val="000000"/>
              </a:solidFill>
            </a:endParaRPr>
          </a:p>
          <a:p>
            <a:pPr algn="ctr">
              <a:spcBef>
                <a:spcPct val="20000"/>
              </a:spcBef>
              <a:buFont typeface="Arial" charset="0"/>
              <a:buNone/>
              <a:defRPr/>
            </a:pPr>
            <a:endParaRPr lang="en-US" sz="1000" dirty="0">
              <a:solidFill>
                <a:srgbClr val="000000"/>
              </a:solidFill>
            </a:endParaRPr>
          </a:p>
        </p:txBody>
      </p:sp>
      <p:sp>
        <p:nvSpPr>
          <p:cNvPr id="2055" name="Subtitle 2"/>
          <p:cNvSpPr txBox="1">
            <a:spLocks/>
          </p:cNvSpPr>
          <p:nvPr/>
        </p:nvSpPr>
        <p:spPr bwMode="auto">
          <a:xfrm>
            <a:off x="1379923" y="4289013"/>
            <a:ext cx="2679209" cy="1083425"/>
          </a:xfrm>
          <a:prstGeom prst="rect">
            <a:avLst/>
          </a:prstGeom>
          <a:noFill/>
          <a:ln w="9525">
            <a:noFill/>
            <a:miter lim="800000"/>
            <a:headEnd/>
            <a:tailEnd/>
          </a:ln>
          <a:effectLst/>
        </p:spPr>
        <p:txBody>
          <a:bodyPr/>
          <a:lstStyle/>
          <a:p>
            <a:pPr>
              <a:spcBef>
                <a:spcPts val="600"/>
              </a:spcBef>
              <a:spcAft>
                <a:spcPts val="600"/>
              </a:spcAft>
              <a:buFont typeface="Arial" charset="0"/>
              <a:buNone/>
              <a:defRPr/>
            </a:pPr>
            <a:r>
              <a:rPr lang="en-US" sz="1100" b="1" dirty="0" smtClean="0">
                <a:solidFill>
                  <a:srgbClr val="C00000"/>
                </a:solidFill>
              </a:rPr>
              <a:t>Ground Radios</a:t>
            </a:r>
            <a:endParaRPr lang="en-US" sz="1100" b="1" dirty="0">
              <a:solidFill>
                <a:srgbClr val="C00000"/>
              </a:solidFill>
            </a:endParaRPr>
          </a:p>
          <a:p>
            <a:pPr>
              <a:defRPr/>
            </a:pPr>
            <a:r>
              <a:rPr lang="en-US" sz="800" b="1" dirty="0">
                <a:solidFill>
                  <a:prstClr val="black"/>
                </a:solidFill>
              </a:rPr>
              <a:t>Multiband Line-of-Sight and Satellite </a:t>
            </a:r>
            <a:r>
              <a:rPr lang="en-US" sz="800" dirty="0">
                <a:solidFill>
                  <a:prstClr val="black"/>
                </a:solidFill>
              </a:rPr>
              <a:t>man-packable and vehicular mounted </a:t>
            </a:r>
            <a:r>
              <a:rPr lang="en-US" sz="800" dirty="0" smtClean="0">
                <a:solidFill>
                  <a:prstClr val="black"/>
                </a:solidFill>
              </a:rPr>
              <a:t>capabilities</a:t>
            </a:r>
            <a:r>
              <a:rPr lang="en-US" sz="800" dirty="0">
                <a:solidFill>
                  <a:prstClr val="black"/>
                </a:solidFill>
              </a:rPr>
              <a:t> </a:t>
            </a:r>
            <a:r>
              <a:rPr lang="en-US" sz="800" dirty="0" smtClean="0">
                <a:solidFill>
                  <a:prstClr val="black"/>
                </a:solidFill>
              </a:rPr>
              <a:t>and </a:t>
            </a:r>
            <a:r>
              <a:rPr lang="en-US" sz="800" b="1" dirty="0" smtClean="0">
                <a:solidFill>
                  <a:srgbClr val="000000"/>
                </a:solidFill>
              </a:rPr>
              <a:t>Tactical Hand Held Radios </a:t>
            </a:r>
            <a:r>
              <a:rPr lang="en-US" sz="800" dirty="0" smtClean="0">
                <a:solidFill>
                  <a:srgbClr val="000000"/>
                </a:solidFill>
              </a:rPr>
              <a:t>(THHR), line-of-Sight </a:t>
            </a:r>
            <a:r>
              <a:rPr lang="en-US" sz="800" dirty="0">
                <a:solidFill>
                  <a:srgbClr val="000000"/>
                </a:solidFill>
              </a:rPr>
              <a:t>handheld and vehicular mounted capabilities supporting the United States Marine Corps.  </a:t>
            </a:r>
          </a:p>
        </p:txBody>
      </p:sp>
      <p:pic>
        <p:nvPicPr>
          <p:cNvPr id="23" name="Picture 33" descr="AN-PRC-152_edited-1"/>
          <p:cNvPicPr>
            <a:picLocks noChangeAspect="1" noChangeArrowheads="1"/>
          </p:cNvPicPr>
          <p:nvPr/>
        </p:nvPicPr>
        <p:blipFill>
          <a:blip r:embed="rId12" cstate="screen">
            <a:clrChange>
              <a:clrFrom>
                <a:srgbClr val="FCFEF9"/>
              </a:clrFrom>
              <a:clrTo>
                <a:srgbClr val="FCFEF9">
                  <a:alpha val="0"/>
                </a:srgbClr>
              </a:clrTo>
            </a:clrChange>
            <a:extLst>
              <a:ext uri="{28A0092B-C50C-407E-A947-70E740481C1C}">
                <a14:useLocalDpi xmlns:a14="http://schemas.microsoft.com/office/drawing/2010/main"/>
              </a:ext>
            </a:extLst>
          </a:blip>
          <a:srcRect/>
          <a:stretch>
            <a:fillRect/>
          </a:stretch>
        </p:blipFill>
        <p:spPr bwMode="auto">
          <a:xfrm>
            <a:off x="4841193" y="3949035"/>
            <a:ext cx="383280" cy="954868"/>
          </a:xfrm>
          <a:prstGeom prst="rect">
            <a:avLst/>
          </a:prstGeom>
          <a:noFill/>
          <a:ln w="9525">
            <a:noFill/>
            <a:miter lim="800000"/>
            <a:headEnd/>
            <a:tailEnd/>
          </a:ln>
        </p:spPr>
      </p:pic>
      <p:pic>
        <p:nvPicPr>
          <p:cNvPr id="2064" name="Picture 18" descr="IMG_4662_edited-2"/>
          <p:cNvPicPr>
            <a:picLocks noChangeAspect="1" noChangeArrowheads="1"/>
          </p:cNvPicPr>
          <p:nvPr/>
        </p:nvPicPr>
        <p:blipFill>
          <a:blip r:embed="rId1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rot="20606241" flipH="1">
            <a:off x="3339512" y="6042333"/>
            <a:ext cx="176386" cy="499762"/>
          </a:xfrm>
          <a:prstGeom prst="rect">
            <a:avLst/>
          </a:prstGeom>
          <a:noFill/>
          <a:ln w="9525">
            <a:noFill/>
            <a:miter lim="800000"/>
            <a:headEnd/>
            <a:tailEnd/>
          </a:ln>
        </p:spPr>
      </p:pic>
      <p:pic>
        <p:nvPicPr>
          <p:cNvPr id="22" name="Picture 7" descr="VRC-112 Briefing Picture"/>
          <p:cNvPicPr>
            <a:picLocks noChangeAspect="1" noChangeArrowheads="1"/>
          </p:cNvPicPr>
          <p:nvPr/>
        </p:nvPicPr>
        <p:blipFill>
          <a:blip r:embed="rId14"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a:fillRect/>
          </a:stretch>
        </p:blipFill>
        <p:spPr bwMode="auto">
          <a:xfrm>
            <a:off x="4059132" y="4133376"/>
            <a:ext cx="762000" cy="1410789"/>
          </a:xfrm>
          <a:prstGeom prst="rect">
            <a:avLst/>
          </a:prstGeom>
          <a:noFill/>
          <a:ln w="9525">
            <a:noFill/>
            <a:miter lim="800000"/>
            <a:headEnd/>
            <a:tailEnd/>
          </a:ln>
        </p:spPr>
      </p:pic>
      <p:sp>
        <p:nvSpPr>
          <p:cNvPr id="20" name="TextBox 60"/>
          <p:cNvSpPr txBox="1">
            <a:spLocks noChangeArrowheads="1"/>
          </p:cNvSpPr>
          <p:nvPr/>
        </p:nvSpPr>
        <p:spPr bwMode="auto">
          <a:xfrm>
            <a:off x="133350" y="3595620"/>
            <a:ext cx="68800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700" i="1" dirty="0" smtClean="0">
                <a:solidFill>
                  <a:schemeClr val="bg1">
                    <a:lumMod val="50000"/>
                  </a:schemeClr>
                </a:solidFill>
                <a:latin typeface="Calibri" pitchFamily="34" charset="0"/>
              </a:rPr>
              <a:t>AN/PRC-117G</a:t>
            </a:r>
            <a:endParaRPr lang="en-US" sz="700" i="1" dirty="0">
              <a:solidFill>
                <a:schemeClr val="bg1">
                  <a:lumMod val="50000"/>
                </a:schemeClr>
              </a:solidFill>
              <a:latin typeface="Calibri" pitchFamily="34" charset="0"/>
            </a:endParaRPr>
          </a:p>
        </p:txBody>
      </p:sp>
      <p:sp>
        <p:nvSpPr>
          <p:cNvPr id="21" name="TextBox 64"/>
          <p:cNvSpPr txBox="1">
            <a:spLocks noChangeArrowheads="1"/>
          </p:cNvSpPr>
          <p:nvPr/>
        </p:nvSpPr>
        <p:spPr bwMode="auto">
          <a:xfrm>
            <a:off x="1365839" y="2937823"/>
            <a:ext cx="857927" cy="2308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smtClean="0">
                <a:solidFill>
                  <a:srgbClr val="003399"/>
                </a:solidFill>
                <a:latin typeface="Arial" panose="020B0604020202020204" pitchFamily="34" charset="0"/>
                <a:cs typeface="Arial" panose="020B0604020202020204" pitchFamily="34" charset="0"/>
              </a:rPr>
              <a:t>MBR/MBR  II</a:t>
            </a:r>
            <a:endParaRPr lang="en-US" sz="900" u="sng" dirty="0">
              <a:solidFill>
                <a:srgbClr val="003399"/>
              </a:solidFill>
              <a:latin typeface="Arial" panose="020B0604020202020204" pitchFamily="34" charset="0"/>
              <a:cs typeface="Arial" panose="020B0604020202020204" pitchFamily="34" charset="0"/>
            </a:endParaRPr>
          </a:p>
        </p:txBody>
      </p:sp>
      <p:sp>
        <p:nvSpPr>
          <p:cNvPr id="25" name="TextBox 45"/>
          <p:cNvSpPr txBox="1">
            <a:spLocks noChangeArrowheads="1"/>
          </p:cNvSpPr>
          <p:nvPr/>
        </p:nvSpPr>
        <p:spPr bwMode="auto">
          <a:xfrm>
            <a:off x="3218012" y="5459390"/>
            <a:ext cx="691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smtClean="0">
                <a:solidFill>
                  <a:srgbClr val="003399"/>
                </a:solidFill>
                <a:latin typeface="Arial" panose="020B0604020202020204" pitchFamily="34" charset="0"/>
                <a:cs typeface="Arial" panose="020B0604020202020204" pitchFamily="34" charset="0"/>
              </a:rPr>
              <a:t>THHR-Maritime</a:t>
            </a:r>
            <a:endParaRPr lang="en-US" sz="900" u="sng" dirty="0">
              <a:solidFill>
                <a:srgbClr val="003399"/>
              </a:solidFill>
              <a:latin typeface="Arial" panose="020B0604020202020204" pitchFamily="34" charset="0"/>
              <a:cs typeface="Arial" panose="020B0604020202020204" pitchFamily="34" charset="0"/>
            </a:endParaRPr>
          </a:p>
        </p:txBody>
      </p:sp>
      <p:sp>
        <p:nvSpPr>
          <p:cNvPr id="26" name="TextBox 56"/>
          <p:cNvSpPr txBox="1">
            <a:spLocks noChangeArrowheads="1"/>
          </p:cNvSpPr>
          <p:nvPr/>
        </p:nvSpPr>
        <p:spPr bwMode="auto">
          <a:xfrm>
            <a:off x="669433" y="4712302"/>
            <a:ext cx="4090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a:solidFill>
                  <a:srgbClr val="003399"/>
                </a:solidFill>
                <a:latin typeface="Arial" panose="020B0604020202020204" pitchFamily="34" charset="0"/>
                <a:cs typeface="Arial" panose="020B0604020202020204" pitchFamily="34" charset="0"/>
              </a:rPr>
              <a:t>IISR</a:t>
            </a:r>
          </a:p>
        </p:txBody>
      </p:sp>
      <p:sp>
        <p:nvSpPr>
          <p:cNvPr id="27" name="TextBox 54"/>
          <p:cNvSpPr txBox="1">
            <a:spLocks noChangeArrowheads="1"/>
          </p:cNvSpPr>
          <p:nvPr/>
        </p:nvSpPr>
        <p:spPr bwMode="auto">
          <a:xfrm>
            <a:off x="2476698" y="5196335"/>
            <a:ext cx="5052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a:solidFill>
                  <a:srgbClr val="003399"/>
                </a:solidFill>
                <a:latin typeface="Arial" panose="020B0604020202020204" pitchFamily="34" charset="0"/>
                <a:cs typeface="Arial" panose="020B0604020202020204" pitchFamily="34" charset="0"/>
              </a:rPr>
              <a:t>THHR</a:t>
            </a:r>
          </a:p>
        </p:txBody>
      </p:sp>
      <p:sp>
        <p:nvSpPr>
          <p:cNvPr id="28" name="TextBox 52"/>
          <p:cNvSpPr txBox="1">
            <a:spLocks noChangeArrowheads="1"/>
          </p:cNvSpPr>
          <p:nvPr/>
        </p:nvSpPr>
        <p:spPr bwMode="auto">
          <a:xfrm>
            <a:off x="4789451" y="5525111"/>
            <a:ext cx="7745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smtClean="0">
                <a:solidFill>
                  <a:srgbClr val="003399"/>
                </a:solidFill>
                <a:latin typeface="Arial" panose="020B0604020202020204" pitchFamily="34" charset="0"/>
                <a:cs typeface="Arial" panose="020B0604020202020204" pitchFamily="34" charset="0"/>
              </a:rPr>
              <a:t>THHR-SVA</a:t>
            </a:r>
            <a:endParaRPr lang="en-US" sz="900" u="sng" dirty="0">
              <a:solidFill>
                <a:srgbClr val="003399"/>
              </a:solidFill>
              <a:latin typeface="Arial" panose="020B0604020202020204" pitchFamily="34" charset="0"/>
              <a:cs typeface="Arial" panose="020B0604020202020204" pitchFamily="34" charset="0"/>
            </a:endParaRPr>
          </a:p>
        </p:txBody>
      </p:sp>
      <p:sp>
        <p:nvSpPr>
          <p:cNvPr id="31" name="Rectangle 30"/>
          <p:cNvSpPr/>
          <p:nvPr/>
        </p:nvSpPr>
        <p:spPr>
          <a:xfrm>
            <a:off x="4172892" y="3849232"/>
            <a:ext cx="800100" cy="317500"/>
          </a:xfrm>
          <a:prstGeom prst="rect">
            <a:avLst/>
          </a:prstGeom>
        </p:spPr>
        <p:txBody>
          <a:bodyPr wrap="square">
            <a:spAutoFit/>
          </a:bodyPr>
          <a:lstStyle/>
          <a:p>
            <a:pPr marL="0" lvl="1"/>
            <a:r>
              <a:rPr lang="en-US" sz="700" b="1" i="1" dirty="0" smtClean="0">
                <a:solidFill>
                  <a:schemeClr val="bg1">
                    <a:lumMod val="50000"/>
                  </a:schemeClr>
                </a:solidFill>
                <a:latin typeface="Arial" pitchFamily="34" charset="0"/>
                <a:cs typeface="Arial" pitchFamily="34" charset="0"/>
              </a:rPr>
              <a:t>AN/VRC-112</a:t>
            </a:r>
          </a:p>
          <a:p>
            <a:pPr marL="0" lvl="1"/>
            <a:r>
              <a:rPr lang="en-US" sz="700" b="1" i="1" dirty="0" smtClean="0">
                <a:solidFill>
                  <a:schemeClr val="bg1">
                    <a:lumMod val="50000"/>
                  </a:schemeClr>
                </a:solidFill>
                <a:latin typeface="Arial" pitchFamily="34" charset="0"/>
                <a:cs typeface="Arial" pitchFamily="34" charset="0"/>
              </a:rPr>
              <a:t>AN/VRC-113</a:t>
            </a:r>
            <a:endParaRPr lang="en-US" sz="700" b="1" i="1" dirty="0">
              <a:solidFill>
                <a:schemeClr val="bg1">
                  <a:lumMod val="50000"/>
                </a:schemeClr>
              </a:solidFill>
              <a:latin typeface="Arial" pitchFamily="34" charset="0"/>
              <a:cs typeface="Arial" pitchFamily="34" charset="0"/>
            </a:endParaRPr>
          </a:p>
        </p:txBody>
      </p:sp>
      <p:sp>
        <p:nvSpPr>
          <p:cNvPr id="34" name="Rectangle 33"/>
          <p:cNvSpPr/>
          <p:nvPr/>
        </p:nvSpPr>
        <p:spPr>
          <a:xfrm>
            <a:off x="6508662" y="2238923"/>
            <a:ext cx="922047" cy="230832"/>
          </a:xfrm>
          <a:prstGeom prst="rect">
            <a:avLst/>
          </a:prstGeom>
        </p:spPr>
        <p:txBody>
          <a:bodyPr wrap="none">
            <a:spAutoFit/>
          </a:bodyPr>
          <a:lstStyle/>
          <a:p>
            <a:r>
              <a:rPr lang="en-US" sz="900" u="sng" dirty="0" smtClean="0">
                <a:solidFill>
                  <a:srgbClr val="003399"/>
                </a:solidFill>
                <a:latin typeface="Arial" pitchFamily="34" charset="0"/>
                <a:cs typeface="Arial" pitchFamily="34" charset="0"/>
              </a:rPr>
              <a:t>AN/TRC-170A</a:t>
            </a:r>
            <a:endParaRPr lang="en-US" sz="900" u="sng" dirty="0"/>
          </a:p>
        </p:txBody>
      </p:sp>
      <p:pic>
        <p:nvPicPr>
          <p:cNvPr id="37"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79380" y="3118622"/>
            <a:ext cx="1028240" cy="54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60"/>
          <p:cNvSpPr txBox="1">
            <a:spLocks noChangeArrowheads="1"/>
          </p:cNvSpPr>
          <p:nvPr/>
        </p:nvSpPr>
        <p:spPr bwMode="auto">
          <a:xfrm>
            <a:off x="1446052" y="3984747"/>
            <a:ext cx="78739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700" i="1" dirty="0" smtClean="0">
                <a:solidFill>
                  <a:schemeClr val="bg1">
                    <a:lumMod val="50000"/>
                  </a:schemeClr>
                </a:solidFill>
                <a:latin typeface="Calibri" pitchFamily="34" charset="0"/>
              </a:rPr>
              <a:t>AN/VRC-114(V)1</a:t>
            </a:r>
            <a:endParaRPr lang="en-US" sz="700" i="1" dirty="0">
              <a:solidFill>
                <a:schemeClr val="bg1">
                  <a:lumMod val="50000"/>
                </a:schemeClr>
              </a:solidFill>
              <a:latin typeface="Calibri" pitchFamily="34" charset="0"/>
            </a:endParaRPr>
          </a:p>
        </p:txBody>
      </p:sp>
      <p:sp>
        <p:nvSpPr>
          <p:cNvPr id="43" name="TextBox 54"/>
          <p:cNvSpPr txBox="1">
            <a:spLocks noChangeArrowheads="1"/>
          </p:cNvSpPr>
          <p:nvPr/>
        </p:nvSpPr>
        <p:spPr bwMode="auto">
          <a:xfrm>
            <a:off x="2633803" y="3061472"/>
            <a:ext cx="5629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smtClean="0">
                <a:solidFill>
                  <a:srgbClr val="003399"/>
                </a:solidFill>
                <a:latin typeface="Arial" panose="020B0604020202020204" pitchFamily="34" charset="0"/>
                <a:cs typeface="Arial" panose="020B0604020202020204" pitchFamily="34" charset="0"/>
              </a:rPr>
              <a:t>EPLRS</a:t>
            </a:r>
            <a:endParaRPr lang="en-US" sz="900" u="sng" dirty="0">
              <a:solidFill>
                <a:srgbClr val="003399"/>
              </a:solidFill>
              <a:latin typeface="Arial" panose="020B0604020202020204" pitchFamily="34" charset="0"/>
              <a:cs typeface="Arial" panose="020B0604020202020204" pitchFamily="34" charset="0"/>
            </a:endParaRPr>
          </a:p>
        </p:txBody>
      </p:sp>
      <p:pic>
        <p:nvPicPr>
          <p:cNvPr id="24" name="Picture 4" descr="AN-VRC-110"/>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4802" y="5565057"/>
            <a:ext cx="1208696" cy="1141546"/>
          </a:xfrm>
          <a:prstGeom prst="rect">
            <a:avLst/>
          </a:prstGeom>
          <a:noFill/>
          <a:ln w="9525">
            <a:noFill/>
            <a:miter lim="800000"/>
            <a:headEnd/>
            <a:tailEnd/>
          </a:ln>
        </p:spPr>
      </p:pic>
      <p:pic>
        <p:nvPicPr>
          <p:cNvPr id="16386" name="Picture 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225242" y="1446668"/>
            <a:ext cx="1171384" cy="8245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114272" y="3626713"/>
            <a:ext cx="855413" cy="93642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73"/>
          <p:cNvSpPr txBox="1">
            <a:spLocks noChangeArrowheads="1"/>
          </p:cNvSpPr>
          <p:nvPr/>
        </p:nvSpPr>
        <p:spPr bwMode="auto">
          <a:xfrm>
            <a:off x="5141071" y="2307651"/>
            <a:ext cx="12677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eaLnBrk="1" fontAlgn="auto" hangingPunct="1">
              <a:spcBef>
                <a:spcPts val="0"/>
              </a:spcBef>
              <a:spcAft>
                <a:spcPts val="0"/>
              </a:spcAft>
            </a:pPr>
            <a:r>
              <a:rPr lang="en-US" sz="900" b="0" u="sng" dirty="0">
                <a:solidFill>
                  <a:srgbClr val="003399"/>
                </a:solidFill>
                <a:latin typeface="Arial"/>
              </a:rPr>
              <a:t>AN/MRC-142 FoS</a:t>
            </a:r>
          </a:p>
        </p:txBody>
      </p:sp>
      <p:sp>
        <p:nvSpPr>
          <p:cNvPr id="46" name="TextBox 88"/>
          <p:cNvSpPr txBox="1">
            <a:spLocks noChangeArrowheads="1"/>
          </p:cNvSpPr>
          <p:nvPr/>
        </p:nvSpPr>
        <p:spPr bwMode="auto">
          <a:xfrm>
            <a:off x="7016100" y="4094927"/>
            <a:ext cx="6335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r" eaLnBrk="1" fontAlgn="auto" hangingPunct="1">
              <a:spcBef>
                <a:spcPts val="0"/>
              </a:spcBef>
              <a:spcAft>
                <a:spcPts val="0"/>
              </a:spcAft>
              <a:defRPr/>
            </a:pPr>
            <a:r>
              <a:rPr lang="en-US" sz="900" b="0" u="sng" kern="0" dirty="0">
                <a:solidFill>
                  <a:srgbClr val="003399"/>
                </a:solidFill>
                <a:latin typeface="Arial"/>
              </a:rPr>
              <a:t>WPPL-D</a:t>
            </a:r>
          </a:p>
        </p:txBody>
      </p:sp>
      <p:pic>
        <p:nvPicPr>
          <p:cNvPr id="16389" name="Picture 5"/>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759188" y="2835138"/>
            <a:ext cx="606219" cy="88908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5308075" y="2881468"/>
            <a:ext cx="492443" cy="230832"/>
          </a:xfrm>
          <a:prstGeom prst="rect">
            <a:avLst/>
          </a:prstGeom>
        </p:spPr>
        <p:txBody>
          <a:bodyPr wrap="none">
            <a:spAutoFit/>
          </a:bodyPr>
          <a:lstStyle/>
          <a:p>
            <a:r>
              <a:rPr lang="en-US" sz="900" u="sng" dirty="0" smtClean="0">
                <a:solidFill>
                  <a:srgbClr val="003399"/>
                </a:solidFill>
                <a:latin typeface="Arial" pitchFamily="34" charset="0"/>
                <a:cs typeface="Arial" pitchFamily="34" charset="0"/>
              </a:rPr>
              <a:t>TSSR</a:t>
            </a:r>
            <a:endParaRPr lang="en-US" sz="900" u="sng" dirty="0"/>
          </a:p>
        </p:txBody>
      </p:sp>
      <p:pic>
        <p:nvPicPr>
          <p:cNvPr id="4" name="Picture 10"/>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196779" y="1423899"/>
            <a:ext cx="1847652" cy="118249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3" name="Rectangle 32"/>
          <p:cNvSpPr/>
          <p:nvPr/>
        </p:nvSpPr>
        <p:spPr>
          <a:xfrm>
            <a:off x="3200204" y="2628757"/>
            <a:ext cx="582211" cy="230832"/>
          </a:xfrm>
          <a:prstGeom prst="rect">
            <a:avLst/>
          </a:prstGeom>
        </p:spPr>
        <p:txBody>
          <a:bodyPr wrap="none">
            <a:spAutoFit/>
          </a:bodyPr>
          <a:lstStyle/>
          <a:p>
            <a:r>
              <a:rPr lang="en-US" sz="900" u="sng" dirty="0" smtClean="0">
                <a:solidFill>
                  <a:srgbClr val="003399"/>
                </a:solidFill>
                <a:latin typeface="Arial" pitchFamily="34" charset="0"/>
                <a:cs typeface="Arial" pitchFamily="34" charset="0"/>
              </a:rPr>
              <a:t>TEAMS</a:t>
            </a:r>
            <a:endParaRPr lang="en-US" sz="900" u="sng" dirty="0"/>
          </a:p>
        </p:txBody>
      </p:sp>
      <p:pic>
        <p:nvPicPr>
          <p:cNvPr id="48" name="Picture 4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804144" y="5079315"/>
            <a:ext cx="898933" cy="793410"/>
          </a:xfrm>
          <a:prstGeom prst="rect">
            <a:avLst/>
          </a:prstGeom>
          <a:effectLst>
            <a:outerShdw blurRad="50800" dist="38100" dir="2700000" algn="tl" rotWithShape="0">
              <a:prstClr val="black">
                <a:alpha val="40000"/>
              </a:prstClr>
            </a:outerShdw>
          </a:effectLst>
        </p:spPr>
      </p:pic>
      <p:sp>
        <p:nvSpPr>
          <p:cNvPr id="49" name="Rectangle 48"/>
          <p:cNvSpPr/>
          <p:nvPr/>
        </p:nvSpPr>
        <p:spPr>
          <a:xfrm>
            <a:off x="6453772" y="5969913"/>
            <a:ext cx="784082" cy="430887"/>
          </a:xfrm>
          <a:prstGeom prst="rect">
            <a:avLst/>
          </a:prstGeom>
        </p:spPr>
        <p:txBody>
          <a:bodyPr wrap="square">
            <a:spAutoFit/>
          </a:bodyPr>
          <a:lstStyle/>
          <a:p>
            <a:pPr algn="ctr" fontAlgn="auto">
              <a:spcBef>
                <a:spcPts val="0"/>
              </a:spcBef>
              <a:spcAft>
                <a:spcPts val="0"/>
              </a:spcAft>
            </a:pPr>
            <a:r>
              <a:rPr lang="en-US" sz="800" i="1" dirty="0" smtClean="0">
                <a:solidFill>
                  <a:schemeClr val="bg1">
                    <a:lumMod val="50000"/>
                  </a:schemeClr>
                </a:solidFill>
                <a:latin typeface="Arial"/>
              </a:rPr>
              <a:t>Current System </a:t>
            </a:r>
            <a:r>
              <a:rPr lang="en-US" sz="600" i="1" dirty="0" smtClean="0">
                <a:solidFill>
                  <a:schemeClr val="bg1">
                    <a:lumMod val="50000"/>
                  </a:schemeClr>
                </a:solidFill>
                <a:latin typeface="Arial"/>
              </a:rPr>
              <a:t>AN/TRC-170</a:t>
            </a:r>
            <a:endParaRPr lang="en-US" sz="600" i="1" dirty="0">
              <a:solidFill>
                <a:schemeClr val="bg1">
                  <a:lumMod val="50000"/>
                </a:schemeClr>
              </a:solidFill>
              <a:latin typeface="Arial"/>
            </a:endParaRPr>
          </a:p>
        </p:txBody>
      </p:sp>
      <p:sp>
        <p:nvSpPr>
          <p:cNvPr id="54" name="Rectangle 53"/>
          <p:cNvSpPr/>
          <p:nvPr/>
        </p:nvSpPr>
        <p:spPr>
          <a:xfrm>
            <a:off x="6585392" y="4687162"/>
            <a:ext cx="1533027" cy="230832"/>
          </a:xfrm>
          <a:prstGeom prst="rect">
            <a:avLst/>
          </a:prstGeom>
        </p:spPr>
        <p:txBody>
          <a:bodyPr wrap="square">
            <a:spAutoFit/>
          </a:bodyPr>
          <a:lstStyle/>
          <a:p>
            <a:r>
              <a:rPr lang="en-US" sz="900" u="sng" dirty="0" smtClean="0">
                <a:solidFill>
                  <a:srgbClr val="003399"/>
                </a:solidFill>
                <a:latin typeface="Arial" pitchFamily="34" charset="0"/>
                <a:cs typeface="Arial" pitchFamily="34" charset="0"/>
              </a:rPr>
              <a:t>NGT</a:t>
            </a:r>
            <a:endParaRPr lang="en-US" sz="900" u="sng" dirty="0"/>
          </a:p>
        </p:txBody>
      </p:sp>
      <p:sp>
        <p:nvSpPr>
          <p:cNvPr id="55" name="TextBox 56"/>
          <p:cNvSpPr txBox="1">
            <a:spLocks noChangeArrowheads="1"/>
          </p:cNvSpPr>
          <p:nvPr/>
        </p:nvSpPr>
        <p:spPr bwMode="auto">
          <a:xfrm>
            <a:off x="138936" y="5597727"/>
            <a:ext cx="4219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1300" kern="1200">
                <a:solidFill>
                  <a:schemeClr val="tx1"/>
                </a:solidFill>
                <a:latin typeface="Arial" charset="0"/>
                <a:ea typeface="+mn-ea"/>
                <a:cs typeface="Arial" charset="0"/>
              </a:defRPr>
            </a:lvl2pPr>
            <a:lvl3pPr marL="914400" algn="l" rtl="0" fontAlgn="base">
              <a:spcBef>
                <a:spcPct val="0"/>
              </a:spcBef>
              <a:spcAft>
                <a:spcPct val="0"/>
              </a:spcAft>
              <a:defRPr sz="1300" kern="1200">
                <a:solidFill>
                  <a:schemeClr val="tx1"/>
                </a:solidFill>
                <a:latin typeface="Arial" charset="0"/>
                <a:ea typeface="+mn-ea"/>
                <a:cs typeface="Arial" charset="0"/>
              </a:defRPr>
            </a:lvl3pPr>
            <a:lvl4pPr marL="1371600" algn="l" rtl="0" fontAlgn="base">
              <a:spcBef>
                <a:spcPct val="0"/>
              </a:spcBef>
              <a:spcAft>
                <a:spcPct val="0"/>
              </a:spcAft>
              <a:defRPr sz="1300" kern="1200">
                <a:solidFill>
                  <a:schemeClr val="tx1"/>
                </a:solidFill>
                <a:latin typeface="Arial" charset="0"/>
                <a:ea typeface="+mn-ea"/>
                <a:cs typeface="Arial" charset="0"/>
              </a:defRPr>
            </a:lvl4pPr>
            <a:lvl5pPr marL="1828800"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a:lstStyle>
          <a:p>
            <a:pPr eaLnBrk="1" hangingPunct="1"/>
            <a:r>
              <a:rPr lang="en-US" sz="900" u="sng" dirty="0" smtClean="0">
                <a:solidFill>
                  <a:srgbClr val="003399"/>
                </a:solidFill>
                <a:latin typeface="Arial" panose="020B0604020202020204" pitchFamily="34" charset="0"/>
                <a:cs typeface="Arial" panose="020B0604020202020204" pitchFamily="34" charset="0"/>
              </a:rPr>
              <a:t>HFR</a:t>
            </a:r>
            <a:endParaRPr lang="en-US" sz="900" u="sng" dirty="0">
              <a:solidFill>
                <a:srgbClr val="003399"/>
              </a:solidFill>
              <a:latin typeface="Arial" panose="020B0604020202020204" pitchFamily="34" charset="0"/>
              <a:cs typeface="Arial" panose="020B0604020202020204" pitchFamily="34" charset="0"/>
            </a:endParaRPr>
          </a:p>
        </p:txBody>
      </p:sp>
      <p:pic>
        <p:nvPicPr>
          <p:cNvPr id="57" name="Picture 56" descr="PMMN4045"/>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694961" y="5197727"/>
            <a:ext cx="442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6" descr="radio"/>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rot="21167624" flipH="1">
            <a:off x="1138363" y="4613704"/>
            <a:ext cx="268703" cy="1137426"/>
          </a:xfrm>
          <a:prstGeom prst="rect">
            <a:avLst/>
          </a:prstGeom>
          <a:noFill/>
          <a:ln w="9525">
            <a:noFill/>
            <a:miter lim="800000"/>
            <a:headEnd/>
            <a:tailEnd/>
          </a:ln>
        </p:spPr>
      </p:pic>
      <p:sp>
        <p:nvSpPr>
          <p:cNvPr id="3" name="Rectangle 2"/>
          <p:cNvSpPr/>
          <p:nvPr/>
        </p:nvSpPr>
        <p:spPr>
          <a:xfrm>
            <a:off x="1365442" y="3084312"/>
            <a:ext cx="1090363" cy="215444"/>
          </a:xfrm>
          <a:prstGeom prst="rect">
            <a:avLst/>
          </a:prstGeom>
        </p:spPr>
        <p:txBody>
          <a:bodyPr wrap="none">
            <a:spAutoFit/>
          </a:bodyPr>
          <a:lstStyle/>
          <a:p>
            <a:r>
              <a:rPr lang="en-US" sz="800" dirty="0"/>
              <a:t>Multi-Band Radio II </a:t>
            </a:r>
          </a:p>
        </p:txBody>
      </p:sp>
      <p:sp>
        <p:nvSpPr>
          <p:cNvPr id="5" name="Rectangle 4"/>
          <p:cNvSpPr/>
          <p:nvPr/>
        </p:nvSpPr>
        <p:spPr>
          <a:xfrm>
            <a:off x="4628575" y="3058559"/>
            <a:ext cx="1169276" cy="338554"/>
          </a:xfrm>
          <a:prstGeom prst="rect">
            <a:avLst/>
          </a:prstGeom>
        </p:spPr>
        <p:txBody>
          <a:bodyPr wrap="square">
            <a:spAutoFit/>
          </a:bodyPr>
          <a:lstStyle/>
          <a:p>
            <a:pPr algn="r"/>
            <a:r>
              <a:rPr lang="en-US" sz="800" dirty="0"/>
              <a:t>Troposcatter Satellite Support Radio</a:t>
            </a:r>
          </a:p>
        </p:txBody>
      </p:sp>
      <p:sp>
        <p:nvSpPr>
          <p:cNvPr id="6" name="Rectangle 5"/>
          <p:cNvSpPr/>
          <p:nvPr/>
        </p:nvSpPr>
        <p:spPr>
          <a:xfrm>
            <a:off x="6574407" y="4837011"/>
            <a:ext cx="1544012" cy="215444"/>
          </a:xfrm>
          <a:prstGeom prst="rect">
            <a:avLst/>
          </a:prstGeom>
        </p:spPr>
        <p:txBody>
          <a:bodyPr wrap="none">
            <a:spAutoFit/>
          </a:bodyPr>
          <a:lstStyle/>
          <a:p>
            <a:r>
              <a:rPr lang="en-US" sz="800" dirty="0"/>
              <a:t>Next Generation Troposcatter</a:t>
            </a:r>
          </a:p>
        </p:txBody>
      </p:sp>
      <p:sp>
        <p:nvSpPr>
          <p:cNvPr id="7" name="Rectangle 6"/>
          <p:cNvSpPr/>
          <p:nvPr/>
        </p:nvSpPr>
        <p:spPr>
          <a:xfrm>
            <a:off x="3636597" y="2646668"/>
            <a:ext cx="1229867" cy="338554"/>
          </a:xfrm>
          <a:prstGeom prst="rect">
            <a:avLst/>
          </a:prstGeom>
        </p:spPr>
        <p:txBody>
          <a:bodyPr wrap="square">
            <a:spAutoFit/>
          </a:bodyPr>
          <a:lstStyle/>
          <a:p>
            <a:r>
              <a:rPr lang="en-US" sz="800" dirty="0"/>
              <a:t>Tactical Elevated Antenna Mast System</a:t>
            </a:r>
          </a:p>
        </p:txBody>
      </p:sp>
      <p:sp>
        <p:nvSpPr>
          <p:cNvPr id="8" name="Rectangle 7"/>
          <p:cNvSpPr/>
          <p:nvPr/>
        </p:nvSpPr>
        <p:spPr>
          <a:xfrm>
            <a:off x="2632343" y="3212560"/>
            <a:ext cx="2272244" cy="338554"/>
          </a:xfrm>
          <a:prstGeom prst="rect">
            <a:avLst/>
          </a:prstGeom>
        </p:spPr>
        <p:txBody>
          <a:bodyPr wrap="square">
            <a:spAutoFit/>
          </a:bodyPr>
          <a:lstStyle/>
          <a:p>
            <a:r>
              <a:rPr lang="en-US" sz="800" dirty="0"/>
              <a:t>Enhanced Position Location Reporting System-ENM (Network Manager)</a:t>
            </a:r>
          </a:p>
        </p:txBody>
      </p:sp>
      <p:sp>
        <p:nvSpPr>
          <p:cNvPr id="9" name="Rectangle 8"/>
          <p:cNvSpPr/>
          <p:nvPr/>
        </p:nvSpPr>
        <p:spPr>
          <a:xfrm>
            <a:off x="1661082" y="5394179"/>
            <a:ext cx="1386918" cy="215444"/>
          </a:xfrm>
          <a:prstGeom prst="rect">
            <a:avLst/>
          </a:prstGeom>
        </p:spPr>
        <p:txBody>
          <a:bodyPr wrap="none">
            <a:spAutoFit/>
          </a:bodyPr>
          <a:lstStyle/>
          <a:p>
            <a:r>
              <a:rPr lang="en-US" sz="800" dirty="0"/>
              <a:t>Tactical Hand-Held Radio </a:t>
            </a:r>
          </a:p>
        </p:txBody>
      </p:sp>
      <p:sp>
        <p:nvSpPr>
          <p:cNvPr id="10" name="Rectangle 9"/>
          <p:cNvSpPr/>
          <p:nvPr/>
        </p:nvSpPr>
        <p:spPr>
          <a:xfrm>
            <a:off x="128801" y="5772313"/>
            <a:ext cx="1210588" cy="215444"/>
          </a:xfrm>
          <a:prstGeom prst="rect">
            <a:avLst/>
          </a:prstGeom>
        </p:spPr>
        <p:txBody>
          <a:bodyPr wrap="none">
            <a:spAutoFit/>
          </a:bodyPr>
          <a:lstStyle/>
          <a:p>
            <a:r>
              <a:rPr lang="en-US" sz="800" dirty="0"/>
              <a:t>High Frequency Radio</a:t>
            </a:r>
          </a:p>
        </p:txBody>
      </p:sp>
      <p:sp>
        <p:nvSpPr>
          <p:cNvPr id="11" name="Rectangle 10"/>
          <p:cNvSpPr/>
          <p:nvPr/>
        </p:nvSpPr>
        <p:spPr>
          <a:xfrm>
            <a:off x="-1" y="4883178"/>
            <a:ext cx="1068083" cy="338554"/>
          </a:xfrm>
          <a:prstGeom prst="rect">
            <a:avLst/>
          </a:prstGeom>
        </p:spPr>
        <p:txBody>
          <a:bodyPr wrap="square">
            <a:spAutoFit/>
          </a:bodyPr>
          <a:lstStyle/>
          <a:p>
            <a:pPr algn="r"/>
            <a:r>
              <a:rPr lang="en-US" sz="800" dirty="0"/>
              <a:t>Integrated Intra-Squad Radio </a:t>
            </a:r>
          </a:p>
        </p:txBody>
      </p:sp>
      <p:sp>
        <p:nvSpPr>
          <p:cNvPr id="12" name="Rectangle 11"/>
          <p:cNvSpPr/>
          <p:nvPr/>
        </p:nvSpPr>
        <p:spPr>
          <a:xfrm>
            <a:off x="4789079" y="5708257"/>
            <a:ext cx="1305181" cy="461665"/>
          </a:xfrm>
          <a:prstGeom prst="rect">
            <a:avLst/>
          </a:prstGeom>
        </p:spPr>
        <p:txBody>
          <a:bodyPr wrap="square">
            <a:spAutoFit/>
          </a:bodyPr>
          <a:lstStyle/>
          <a:p>
            <a:r>
              <a:rPr lang="en-US" sz="800" dirty="0"/>
              <a:t>Tactical Hand-Held Radio Single Vehicle Adapter </a:t>
            </a:r>
          </a:p>
        </p:txBody>
      </p:sp>
      <p:sp>
        <p:nvSpPr>
          <p:cNvPr id="13" name="Rectangle 12"/>
          <p:cNvSpPr/>
          <p:nvPr/>
        </p:nvSpPr>
        <p:spPr>
          <a:xfrm>
            <a:off x="6499344" y="2410754"/>
            <a:ext cx="2358958" cy="215444"/>
          </a:xfrm>
          <a:prstGeom prst="rect">
            <a:avLst/>
          </a:prstGeom>
        </p:spPr>
        <p:txBody>
          <a:bodyPr wrap="square">
            <a:spAutoFit/>
          </a:bodyPr>
          <a:lstStyle/>
          <a:p>
            <a:r>
              <a:rPr lang="en-US" sz="800" dirty="0" smtClean="0"/>
              <a:t>Troposcatter </a:t>
            </a:r>
            <a:r>
              <a:rPr lang="en-US" sz="800" dirty="0"/>
              <a:t>Microwave Radio Terminal System</a:t>
            </a:r>
          </a:p>
        </p:txBody>
      </p:sp>
      <p:sp>
        <p:nvSpPr>
          <p:cNvPr id="14" name="Rectangle 13"/>
          <p:cNvSpPr/>
          <p:nvPr/>
        </p:nvSpPr>
        <p:spPr>
          <a:xfrm>
            <a:off x="5127803" y="2454598"/>
            <a:ext cx="1116854" cy="338554"/>
          </a:xfrm>
          <a:prstGeom prst="rect">
            <a:avLst/>
          </a:prstGeom>
        </p:spPr>
        <p:txBody>
          <a:bodyPr wrap="square">
            <a:spAutoFit/>
          </a:bodyPr>
          <a:lstStyle/>
          <a:p>
            <a:r>
              <a:rPr lang="en-US" sz="800" dirty="0" smtClean="0"/>
              <a:t>AN/MRC-142 </a:t>
            </a:r>
            <a:r>
              <a:rPr lang="en-US" sz="800" dirty="0"/>
              <a:t>Radio Termination Set</a:t>
            </a:r>
          </a:p>
        </p:txBody>
      </p:sp>
      <p:sp>
        <p:nvSpPr>
          <p:cNvPr id="15" name="Rectangle 14"/>
          <p:cNvSpPr/>
          <p:nvPr/>
        </p:nvSpPr>
        <p:spPr>
          <a:xfrm>
            <a:off x="7025010" y="4267647"/>
            <a:ext cx="1449436" cy="215444"/>
          </a:xfrm>
          <a:prstGeom prst="rect">
            <a:avLst/>
          </a:prstGeom>
        </p:spPr>
        <p:txBody>
          <a:bodyPr wrap="none">
            <a:spAutoFit/>
          </a:bodyPr>
          <a:lstStyle/>
          <a:p>
            <a:r>
              <a:rPr lang="en-US" sz="800" dirty="0"/>
              <a:t>Wireless Point-to-Point Link</a:t>
            </a:r>
          </a:p>
        </p:txBody>
      </p:sp>
      <p:pic>
        <p:nvPicPr>
          <p:cNvPr id="56" name="Picture 55"/>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18758" y="5941014"/>
            <a:ext cx="1369837" cy="64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3" name="Picture 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flipH="1">
            <a:off x="7773447" y="5095173"/>
            <a:ext cx="1035129" cy="6839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292093" y="5823677"/>
            <a:ext cx="1064071" cy="7086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674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en-US" dirty="0" smtClean="0"/>
              <a:t>Multi-Band Radio MBR II  (</a:t>
            </a:r>
            <a:r>
              <a:rPr lang="en-US" dirty="0" err="1" smtClean="0"/>
              <a:t>FoS</a:t>
            </a:r>
            <a:r>
              <a:rPr lang="en-US" dirty="0" smtClean="0"/>
              <a:t>)</a:t>
            </a:r>
          </a:p>
        </p:txBody>
      </p:sp>
      <p:sp>
        <p:nvSpPr>
          <p:cNvPr id="18439" name="Line 4"/>
          <p:cNvSpPr>
            <a:spLocks noChangeShapeType="1"/>
          </p:cNvSpPr>
          <p:nvPr/>
        </p:nvSpPr>
        <p:spPr bwMode="auto">
          <a:xfrm>
            <a:off x="4572000" y="1219200"/>
            <a:ext cx="0" cy="5638800"/>
          </a:xfrm>
          <a:prstGeom prst="line">
            <a:avLst/>
          </a:prstGeom>
          <a:noFill/>
          <a:ln w="9525">
            <a:noFill/>
            <a:round/>
            <a:headEnd/>
            <a:tailEnd/>
          </a:ln>
        </p:spPr>
        <p:txBody>
          <a:bodyPr/>
          <a:lstStyle/>
          <a:p>
            <a:endParaRPr lang="en-US" dirty="0">
              <a:solidFill>
                <a:srgbClr val="000000"/>
              </a:solidFill>
            </a:endParaRPr>
          </a:p>
        </p:txBody>
      </p:sp>
      <p:sp>
        <p:nvSpPr>
          <p:cNvPr id="18440" name="Line 5"/>
          <p:cNvSpPr>
            <a:spLocks noChangeShapeType="1"/>
          </p:cNvSpPr>
          <p:nvPr/>
        </p:nvSpPr>
        <p:spPr bwMode="auto">
          <a:xfrm>
            <a:off x="4419600" y="1219200"/>
            <a:ext cx="0" cy="5638800"/>
          </a:xfrm>
          <a:prstGeom prst="line">
            <a:avLst/>
          </a:prstGeom>
          <a:noFill/>
          <a:ln w="9525">
            <a:noFill/>
            <a:round/>
            <a:headEnd/>
            <a:tailEnd/>
          </a:ln>
        </p:spPr>
        <p:txBody>
          <a:bodyPr/>
          <a:lstStyle/>
          <a:p>
            <a:endParaRPr lang="en-US" dirty="0">
              <a:solidFill>
                <a:srgbClr val="000000"/>
              </a:solidFill>
            </a:endParaRPr>
          </a:p>
        </p:txBody>
      </p:sp>
      <p:sp>
        <p:nvSpPr>
          <p:cNvPr id="16" name="Text Box 12"/>
          <p:cNvSpPr txBox="1">
            <a:spLocks noChangeArrowheads="1"/>
          </p:cNvSpPr>
          <p:nvPr/>
        </p:nvSpPr>
        <p:spPr bwMode="auto">
          <a:xfrm>
            <a:off x="4682359" y="1600200"/>
            <a:ext cx="4396154" cy="2286000"/>
          </a:xfrm>
          <a:prstGeom prst="rect">
            <a:avLst/>
          </a:prstGeom>
          <a:noFill/>
          <a:ln w="50800">
            <a:noFill/>
            <a:miter lim="800000"/>
            <a:headEnd/>
            <a:tailEnd/>
          </a:ln>
        </p:spPr>
        <p:txBody>
          <a:bodyPr lIns="18288" tIns="48331" rIns="18288" bIns="48331"/>
          <a:lstStyle/>
          <a:p>
            <a:pPr>
              <a:spcBef>
                <a:spcPts val="600"/>
              </a:spcBef>
              <a:tabLst>
                <a:tab pos="361854" algn="l"/>
              </a:tabLst>
              <a:defRPr/>
            </a:pPr>
            <a:r>
              <a:rPr lang="en-US" sz="900" dirty="0" smtClean="0">
                <a:solidFill>
                  <a:srgbClr val="000000"/>
                </a:solidFill>
                <a:latin typeface="Arial" pitchFamily="34" charset="0"/>
              </a:rPr>
              <a:t>MBR </a:t>
            </a:r>
            <a:r>
              <a:rPr lang="en-US" sz="900" dirty="0">
                <a:solidFill>
                  <a:srgbClr val="000000"/>
                </a:solidFill>
                <a:latin typeface="Arial" pitchFamily="34" charset="0"/>
              </a:rPr>
              <a:t>II consists of tactical, vehicle and </a:t>
            </a:r>
            <a:r>
              <a:rPr lang="en-US" sz="900" dirty="0" smtClean="0">
                <a:solidFill>
                  <a:srgbClr val="000000"/>
                </a:solidFill>
                <a:latin typeface="Arial" pitchFamily="34" charset="0"/>
              </a:rPr>
              <a:t>man-pack</a:t>
            </a:r>
            <a:r>
              <a:rPr lang="en-US" sz="900" dirty="0">
                <a:solidFill>
                  <a:srgbClr val="FF0000"/>
                </a:solidFill>
                <a:latin typeface="Arial" pitchFamily="34" charset="0"/>
              </a:rPr>
              <a:t> </a:t>
            </a:r>
            <a:r>
              <a:rPr lang="en-US" sz="900" dirty="0" smtClean="0">
                <a:solidFill>
                  <a:srgbClr val="000000"/>
                </a:solidFill>
                <a:latin typeface="Arial" pitchFamily="34" charset="0"/>
              </a:rPr>
              <a:t>radios </a:t>
            </a:r>
            <a:r>
              <a:rPr lang="en-US" sz="900" dirty="0">
                <a:solidFill>
                  <a:srgbClr val="000000"/>
                </a:solidFill>
                <a:latin typeface="Arial" pitchFamily="34" charset="0"/>
              </a:rPr>
              <a:t>that provide secure, multiband communications in the 30 MHz-2 GHz frequency spectrum, as well as, adapter kits that amplify (up to 50 watts).  The radios contain embedded Type 1 COMSEC, embedded SAASM compliant GPS, are SCA compliant and are interoperable with VHF/UHF LOS, UHF Satellite, SINCGARS, HAVEQUICK waveforms</a:t>
            </a:r>
            <a:r>
              <a:rPr lang="en-US" sz="900" dirty="0">
                <a:solidFill>
                  <a:srgbClr val="000000"/>
                </a:solidFill>
                <a:latin typeface="Arial" pitchFamily="34" charset="0"/>
                <a:cs typeface="Arial" pitchFamily="34" charset="0"/>
              </a:rPr>
              <a:t>. </a:t>
            </a:r>
            <a:endParaRPr lang="en-US" sz="900" dirty="0" smtClean="0">
              <a:solidFill>
                <a:srgbClr val="000000"/>
              </a:solidFill>
              <a:latin typeface="Arial" pitchFamily="34" charset="0"/>
              <a:cs typeface="Arial" pitchFamily="34" charset="0"/>
            </a:endParaRPr>
          </a:p>
          <a:p>
            <a:pPr>
              <a:spcBef>
                <a:spcPts val="600"/>
              </a:spcBef>
              <a:tabLst>
                <a:tab pos="361854" algn="l"/>
              </a:tabLst>
              <a:defRPr/>
            </a:pPr>
            <a:r>
              <a:rPr lang="en-US" sz="900" dirty="0" smtClean="0">
                <a:solidFill>
                  <a:srgbClr val="000000"/>
                </a:solidFill>
              </a:rPr>
              <a:t>Provides </a:t>
            </a:r>
            <a:r>
              <a:rPr lang="en-US" sz="900" dirty="0">
                <a:solidFill>
                  <a:srgbClr val="000000"/>
                </a:solidFill>
              </a:rPr>
              <a:t>warfighters with unprecedented situational awareness of the battlefield through wireless, high-bandwidth communications, enabling applications such as streaming video, simultaneous voice and data feeds, collaborative chat, as well as combat net radio capabilities and connectivity to secure networks. </a:t>
            </a:r>
          </a:p>
          <a:p>
            <a:pPr>
              <a:spcBef>
                <a:spcPts val="600"/>
              </a:spcBef>
              <a:tabLst>
                <a:tab pos="361854" algn="l"/>
              </a:tabLst>
              <a:defRPr/>
            </a:pPr>
            <a:r>
              <a:rPr lang="en-US" sz="900" dirty="0">
                <a:solidFill>
                  <a:srgbClr val="000000"/>
                </a:solidFill>
              </a:rPr>
              <a:t>The AN/PRC-117G's wideband networking capabilities give warfighters on the move and field commanders critical real-time information through a man-portable radio that is significantly smaller, lighter and more capable than legacy units. </a:t>
            </a:r>
          </a:p>
          <a:p>
            <a:pPr>
              <a:spcBef>
                <a:spcPts val="600"/>
              </a:spcBef>
              <a:tabLst>
                <a:tab pos="361854" algn="l"/>
              </a:tabLst>
              <a:defRPr/>
            </a:pPr>
            <a:endParaRPr lang="en-US" sz="900" dirty="0">
              <a:solidFill>
                <a:srgbClr val="000000"/>
              </a:solidFill>
            </a:endParaRPr>
          </a:p>
          <a:p>
            <a:pPr marL="561198" lvl="1">
              <a:spcBef>
                <a:spcPts val="600"/>
              </a:spcBef>
              <a:tabLst>
                <a:tab pos="361854" algn="l"/>
              </a:tabLst>
              <a:defRPr/>
            </a:pPr>
            <a:endParaRPr lang="en-US" sz="900" dirty="0">
              <a:solidFill>
                <a:srgbClr val="000000"/>
              </a:solidFill>
            </a:endParaRPr>
          </a:p>
          <a:p>
            <a:pPr marL="1018398" lvl="2">
              <a:spcBef>
                <a:spcPts val="600"/>
              </a:spcBef>
              <a:tabLst>
                <a:tab pos="361854" algn="l"/>
              </a:tabLst>
              <a:defRPr/>
            </a:pPr>
            <a:endParaRPr lang="en-US" sz="900" dirty="0">
              <a:solidFill>
                <a:srgbClr val="000000"/>
              </a:solidFill>
            </a:endParaRPr>
          </a:p>
          <a:p>
            <a:pPr marL="103998">
              <a:spcBef>
                <a:spcPts val="600"/>
              </a:spcBef>
              <a:buClr>
                <a:srgbClr val="FF0000"/>
              </a:buClr>
              <a:defRPr/>
            </a:pPr>
            <a:r>
              <a:rPr lang="en-US" sz="900" u="sng" dirty="0">
                <a:solidFill>
                  <a:srgbClr val="000000"/>
                </a:solidFill>
              </a:rPr>
              <a:t>            </a:t>
            </a:r>
          </a:p>
          <a:p>
            <a:pPr defTabSz="867596" eaLnBrk="0" hangingPunct="0">
              <a:spcBef>
                <a:spcPts val="600"/>
              </a:spcBef>
              <a:buClr>
                <a:srgbClr val="FF0000"/>
              </a:buClr>
              <a:defRPr/>
            </a:pPr>
            <a:endParaRPr lang="en-US" sz="900" u="sng" dirty="0">
              <a:solidFill>
                <a:srgbClr val="000000"/>
              </a:solidFill>
            </a:endParaRPr>
          </a:p>
        </p:txBody>
      </p:sp>
      <p:sp>
        <p:nvSpPr>
          <p:cNvPr id="18" name="Rectangle 17"/>
          <p:cNvSpPr/>
          <p:nvPr/>
        </p:nvSpPr>
        <p:spPr>
          <a:xfrm>
            <a:off x="4644359" y="4316596"/>
            <a:ext cx="4407878" cy="2279085"/>
          </a:xfrm>
          <a:prstGeom prst="rect">
            <a:avLst/>
          </a:prstGeom>
        </p:spPr>
        <p:txBody>
          <a:bodyPr wrap="square">
            <a:spAutoFit/>
          </a:bodyPr>
          <a:lstStyle/>
          <a:p>
            <a:pPr marL="112713" indent="-112713">
              <a:lnSpc>
                <a:spcPct val="95000"/>
              </a:lnSpc>
              <a:buFont typeface="Arial" panose="020B0604020202020204" pitchFamily="34" charset="0"/>
              <a:buChar char="•"/>
              <a:defRPr/>
            </a:pPr>
            <a:r>
              <a:rPr lang="en-US" sz="900" dirty="0">
                <a:solidFill>
                  <a:srgbClr val="000000"/>
                </a:solidFill>
                <a:latin typeface="Arial" pitchFamily="34" charset="0"/>
              </a:rPr>
              <a:t>MBR II enhances data </a:t>
            </a:r>
            <a:r>
              <a:rPr lang="en-US" sz="900" dirty="0" smtClean="0">
                <a:solidFill>
                  <a:srgbClr val="000000"/>
                </a:solidFill>
                <a:latin typeface="Arial" pitchFamily="34" charset="0"/>
              </a:rPr>
              <a:t>communication capabilities </a:t>
            </a:r>
            <a:r>
              <a:rPr lang="en-US" sz="900" dirty="0">
                <a:solidFill>
                  <a:srgbClr val="000000"/>
                </a:solidFill>
                <a:latin typeface="Arial" pitchFamily="34" charset="0"/>
              </a:rPr>
              <a:t>within tactical force echelons while maintaining </a:t>
            </a:r>
            <a:r>
              <a:rPr lang="en-US" sz="900" dirty="0" smtClean="0">
                <a:solidFill>
                  <a:srgbClr val="000000"/>
                </a:solidFill>
                <a:latin typeface="Arial" pitchFamily="34" charset="0"/>
              </a:rPr>
              <a:t>interoperability </a:t>
            </a:r>
            <a:r>
              <a:rPr lang="en-US" sz="900" dirty="0">
                <a:solidFill>
                  <a:srgbClr val="000000"/>
                </a:solidFill>
                <a:latin typeface="Arial" pitchFamily="34" charset="0"/>
              </a:rPr>
              <a:t>with existing communication systems.</a:t>
            </a:r>
          </a:p>
          <a:p>
            <a:pPr marL="112713" lvl="2" indent="-112713" fontAlgn="base">
              <a:spcBef>
                <a:spcPts val="600"/>
              </a:spcBef>
              <a:spcAft>
                <a:spcPct val="0"/>
              </a:spcAft>
              <a:buFont typeface="Arial" pitchFamily="34" charset="0"/>
              <a:buChar char="•"/>
            </a:pPr>
            <a:r>
              <a:rPr lang="en-US" sz="900" dirty="0" smtClean="0"/>
              <a:t>Purchasing </a:t>
            </a:r>
            <a:r>
              <a:rPr lang="en-US" sz="900" dirty="0"/>
              <a:t>products for USMC as whole (commodity manager) – reducing procurement and logistics </a:t>
            </a:r>
            <a:r>
              <a:rPr lang="en-US" sz="900" dirty="0" smtClean="0"/>
              <a:t>costs.</a:t>
            </a:r>
            <a:endParaRPr lang="en-US" sz="900" dirty="0"/>
          </a:p>
          <a:p>
            <a:pPr marL="112713" lvl="2" indent="-112713" fontAlgn="base">
              <a:spcBef>
                <a:spcPts val="600"/>
              </a:spcBef>
              <a:spcAft>
                <a:spcPct val="0"/>
              </a:spcAft>
              <a:buFont typeface="Arial" pitchFamily="34" charset="0"/>
              <a:buChar char="•"/>
            </a:pPr>
            <a:r>
              <a:rPr lang="en-US" sz="900" dirty="0"/>
              <a:t>Re-evaluating long term maintenance concepts to ensure best value for USMC </a:t>
            </a:r>
            <a:r>
              <a:rPr lang="en-US" sz="900" dirty="0" smtClean="0"/>
              <a:t>sustainment/supportability.</a:t>
            </a:r>
            <a:endParaRPr lang="en-US" sz="900" dirty="0"/>
          </a:p>
          <a:p>
            <a:pPr marL="112713" lvl="2" indent="-112713" fontAlgn="base">
              <a:spcBef>
                <a:spcPts val="600"/>
              </a:spcBef>
              <a:spcAft>
                <a:spcPct val="0"/>
              </a:spcAft>
              <a:buFont typeface="Arial" pitchFamily="34" charset="0"/>
              <a:buChar char="•"/>
            </a:pPr>
            <a:r>
              <a:rPr lang="en-US" sz="900" dirty="0"/>
              <a:t>Coordination with industry to encourage IR&amp;D product development that support USMC </a:t>
            </a:r>
            <a:r>
              <a:rPr lang="en-US" sz="900" dirty="0" smtClean="0"/>
              <a:t>requirements.</a:t>
            </a:r>
          </a:p>
          <a:p>
            <a:pPr marL="112713" lvl="2" indent="-112713" fontAlgn="base">
              <a:spcBef>
                <a:spcPts val="600"/>
              </a:spcBef>
              <a:spcAft>
                <a:spcPct val="0"/>
              </a:spcAft>
              <a:buFont typeface="Arial" pitchFamily="34" charset="0"/>
              <a:buChar char="•"/>
            </a:pPr>
            <a:r>
              <a:rPr lang="en-US" sz="900" dirty="0" smtClean="0"/>
              <a:t>Previous and Future Milestones:</a:t>
            </a:r>
            <a:endParaRPr lang="en-US" sz="900" dirty="0"/>
          </a:p>
          <a:p>
            <a:pPr marL="568325" lvl="3" indent="-111125" fontAlgn="base">
              <a:spcBef>
                <a:spcPts val="600"/>
              </a:spcBef>
              <a:spcAft>
                <a:spcPct val="0"/>
              </a:spcAft>
              <a:buFont typeface="Arial" pitchFamily="34" charset="0"/>
              <a:buChar char="•"/>
            </a:pPr>
            <a:r>
              <a:rPr lang="en-US" sz="900" dirty="0" smtClean="0"/>
              <a:t>MBR </a:t>
            </a:r>
            <a:r>
              <a:rPr lang="en-US" sz="900" dirty="0"/>
              <a:t>II Fielding Decision (excludes AN/MRC-145B</a:t>
            </a:r>
            <a:r>
              <a:rPr lang="en-US" sz="900" dirty="0" smtClean="0"/>
              <a:t>) - Sep 2012.</a:t>
            </a:r>
            <a:endParaRPr lang="en-US" sz="900" dirty="0"/>
          </a:p>
          <a:p>
            <a:pPr marL="568325" lvl="3" indent="-111125" fontAlgn="base">
              <a:spcBef>
                <a:spcPts val="600"/>
              </a:spcBef>
              <a:spcAft>
                <a:spcPct val="0"/>
              </a:spcAft>
              <a:buFont typeface="Arial" pitchFamily="34" charset="0"/>
              <a:buChar char="•"/>
            </a:pPr>
            <a:r>
              <a:rPr lang="en-US" sz="900" dirty="0" smtClean="0">
                <a:solidFill>
                  <a:srgbClr val="000000"/>
                </a:solidFill>
                <a:cs typeface="Arial"/>
              </a:rPr>
              <a:t>AN/MRC-145B </a:t>
            </a:r>
            <a:r>
              <a:rPr lang="en-US" sz="900" dirty="0">
                <a:solidFill>
                  <a:srgbClr val="000000"/>
                </a:solidFill>
                <a:cs typeface="Arial"/>
              </a:rPr>
              <a:t>Fielding Decision </a:t>
            </a:r>
            <a:r>
              <a:rPr lang="en-US" sz="900" dirty="0" smtClean="0">
                <a:solidFill>
                  <a:srgbClr val="000000"/>
                </a:solidFill>
                <a:cs typeface="Arial"/>
              </a:rPr>
              <a:t>– 3rdQtrFY16.</a:t>
            </a:r>
            <a:endParaRPr lang="en-US" sz="900" dirty="0" smtClean="0"/>
          </a:p>
          <a:p>
            <a:pPr marL="568325" lvl="3" indent="-111125" fontAlgn="base">
              <a:spcBef>
                <a:spcPts val="600"/>
              </a:spcBef>
              <a:spcAft>
                <a:spcPct val="0"/>
              </a:spcAft>
              <a:buFont typeface="Arial" pitchFamily="34" charset="0"/>
              <a:buChar char="•"/>
            </a:pPr>
            <a:r>
              <a:rPr lang="en-US" sz="900" dirty="0" smtClean="0">
                <a:solidFill>
                  <a:srgbClr val="000000"/>
                </a:solidFill>
                <a:cs typeface="Arial"/>
              </a:rPr>
              <a:t>AN/MRC-145B IOC Date / FOC </a:t>
            </a:r>
            <a:r>
              <a:rPr lang="en-US" sz="900" dirty="0">
                <a:solidFill>
                  <a:srgbClr val="000000"/>
                </a:solidFill>
                <a:cs typeface="Arial"/>
              </a:rPr>
              <a:t>Date: </a:t>
            </a:r>
            <a:r>
              <a:rPr lang="en-US" sz="900" dirty="0" smtClean="0"/>
              <a:t>1stQtrFY17 </a:t>
            </a:r>
            <a:r>
              <a:rPr lang="en-US" sz="900" dirty="0" smtClean="0">
                <a:solidFill>
                  <a:srgbClr val="000000"/>
                </a:solidFill>
                <a:cs typeface="Arial"/>
              </a:rPr>
              <a:t>/ </a:t>
            </a:r>
            <a:r>
              <a:rPr lang="en-US" sz="900" dirty="0" smtClean="0"/>
              <a:t>1stQtrFY18</a:t>
            </a:r>
            <a:r>
              <a:rPr lang="en-US" sz="900" dirty="0">
                <a:solidFill>
                  <a:srgbClr val="000000"/>
                </a:solidFill>
                <a:cs typeface="Arial"/>
              </a:rPr>
              <a:t>.</a:t>
            </a:r>
            <a:endParaRPr lang="en-US" sz="900" dirty="0"/>
          </a:p>
        </p:txBody>
      </p:sp>
      <p:pic>
        <p:nvPicPr>
          <p:cNvPr id="19" name="Picture 18" descr="MBRII_OV-1_PROPOSED_v0 015_2011072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7467" y="1600200"/>
            <a:ext cx="4272009" cy="2102830"/>
          </a:xfrm>
          <a:prstGeom prst="rect">
            <a:avLst/>
          </a:prstGeom>
        </p:spPr>
      </p:pic>
      <p:grpSp>
        <p:nvGrpSpPr>
          <p:cNvPr id="2" name="Group 14"/>
          <p:cNvGrpSpPr/>
          <p:nvPr/>
        </p:nvGrpSpPr>
        <p:grpSpPr>
          <a:xfrm>
            <a:off x="147467" y="3886200"/>
            <a:ext cx="4343401" cy="2491414"/>
            <a:chOff x="1524000" y="1219200"/>
            <a:chExt cx="6398144" cy="3181971"/>
          </a:xfrm>
        </p:grpSpPr>
        <p:pic>
          <p:nvPicPr>
            <p:cNvPr id="1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2535052"/>
              <a:ext cx="2581707" cy="1374488"/>
            </a:xfrm>
            <a:prstGeom prst="rect">
              <a:avLst/>
            </a:prstGeom>
            <a:noFill/>
            <a:ln w="9525">
              <a:noFill/>
              <a:miter lim="800000"/>
              <a:headEnd/>
              <a:tailEnd/>
            </a:ln>
          </p:spPr>
        </p:pic>
        <p:sp>
          <p:nvSpPr>
            <p:cNvPr id="20" name="Rectangle 19"/>
            <p:cNvSpPr/>
            <p:nvPr/>
          </p:nvSpPr>
          <p:spPr>
            <a:xfrm>
              <a:off x="1636248" y="3877211"/>
              <a:ext cx="2132714" cy="334122"/>
            </a:xfrm>
            <a:prstGeom prst="rect">
              <a:avLst/>
            </a:prstGeom>
          </p:spPr>
          <p:txBody>
            <a:bodyPr wrap="square">
              <a:spAutoFit/>
            </a:bodyPr>
            <a:lstStyle/>
            <a:p>
              <a:pPr algn="ctr"/>
              <a:r>
                <a:rPr lang="en-US" sz="1100" dirty="0">
                  <a:solidFill>
                    <a:srgbClr val="000000"/>
                  </a:solidFill>
                </a:rPr>
                <a:t>AN/VRC-114(V)1</a:t>
              </a:r>
            </a:p>
          </p:txBody>
        </p:sp>
        <p:pic>
          <p:nvPicPr>
            <p:cNvPr id="2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5401" y="2387048"/>
              <a:ext cx="3052277" cy="1499704"/>
            </a:xfrm>
            <a:prstGeom prst="rect">
              <a:avLst/>
            </a:prstGeom>
            <a:noFill/>
            <a:ln w="9525">
              <a:noFill/>
              <a:miter lim="800000"/>
              <a:headEnd/>
              <a:tailEnd/>
            </a:ln>
          </p:spPr>
        </p:pic>
        <p:sp>
          <p:nvSpPr>
            <p:cNvPr id="22" name="TextBox 19"/>
            <p:cNvSpPr txBox="1">
              <a:spLocks noChangeArrowheads="1"/>
            </p:cNvSpPr>
            <p:nvPr/>
          </p:nvSpPr>
          <p:spPr bwMode="auto">
            <a:xfrm>
              <a:off x="4554699" y="3846859"/>
              <a:ext cx="2255171" cy="554312"/>
            </a:xfrm>
            <a:prstGeom prst="rect">
              <a:avLst/>
            </a:prstGeom>
            <a:noFill/>
            <a:ln w="9525">
              <a:noFill/>
              <a:miter lim="800000"/>
              <a:headEnd/>
              <a:tailEnd/>
            </a:ln>
          </p:spPr>
          <p:txBody>
            <a:bodyPr wrap="square">
              <a:spAutoFit/>
            </a:bodyPr>
            <a:lstStyle/>
            <a:p>
              <a:pPr algn="ctr"/>
              <a:r>
                <a:rPr lang="en-US" sz="1100" dirty="0">
                  <a:solidFill>
                    <a:srgbClr val="000000"/>
                  </a:solidFill>
                </a:rPr>
                <a:t>AN/MRC-145B (AN/VRC-14(V)2)</a:t>
              </a:r>
            </a:p>
          </p:txBody>
        </p:sp>
        <p:grpSp>
          <p:nvGrpSpPr>
            <p:cNvPr id="3" name="Group 22"/>
            <p:cNvGrpSpPr/>
            <p:nvPr/>
          </p:nvGrpSpPr>
          <p:grpSpPr>
            <a:xfrm>
              <a:off x="1636249" y="1219200"/>
              <a:ext cx="2332049" cy="1210008"/>
              <a:chOff x="1732164" y="1138238"/>
              <a:chExt cx="2332049" cy="1210008"/>
            </a:xfrm>
          </p:grpSpPr>
          <p:pic>
            <p:nvPicPr>
              <p:cNvPr id="2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19287" y="1138238"/>
                <a:ext cx="1945590" cy="885825"/>
              </a:xfrm>
              <a:prstGeom prst="rect">
                <a:avLst/>
              </a:prstGeom>
              <a:noFill/>
              <a:ln w="9525">
                <a:noFill/>
                <a:miter lim="800000"/>
                <a:headEnd/>
                <a:tailEnd/>
              </a:ln>
            </p:spPr>
          </p:pic>
          <p:sp>
            <p:nvSpPr>
              <p:cNvPr id="28" name="TextBox 18"/>
              <p:cNvSpPr txBox="1">
                <a:spLocks noChangeArrowheads="1"/>
              </p:cNvSpPr>
              <p:nvPr/>
            </p:nvSpPr>
            <p:spPr bwMode="auto">
              <a:xfrm>
                <a:off x="1732164" y="2014124"/>
                <a:ext cx="2332049" cy="334122"/>
              </a:xfrm>
              <a:prstGeom prst="rect">
                <a:avLst/>
              </a:prstGeom>
              <a:noFill/>
              <a:ln w="9525">
                <a:noFill/>
                <a:miter lim="800000"/>
                <a:headEnd/>
                <a:tailEnd/>
              </a:ln>
            </p:spPr>
            <p:txBody>
              <a:bodyPr wrap="square">
                <a:spAutoFit/>
              </a:bodyPr>
              <a:lstStyle/>
              <a:p>
                <a:r>
                  <a:rPr lang="en-US" sz="1100" dirty="0">
                    <a:solidFill>
                      <a:srgbClr val="000000"/>
                    </a:solidFill>
                  </a:rPr>
                  <a:t>AN/PRC-117G(V)2(C)</a:t>
                </a:r>
              </a:p>
            </p:txBody>
          </p:sp>
        </p:grpSp>
        <p:grpSp>
          <p:nvGrpSpPr>
            <p:cNvPr id="4" name="Group 19"/>
            <p:cNvGrpSpPr/>
            <p:nvPr/>
          </p:nvGrpSpPr>
          <p:grpSpPr>
            <a:xfrm>
              <a:off x="4554701" y="1266824"/>
              <a:ext cx="3367443" cy="1155551"/>
              <a:chOff x="4357334" y="1195388"/>
              <a:chExt cx="3367443" cy="1155551"/>
            </a:xfrm>
          </p:grpSpPr>
          <p:pic>
            <p:nvPicPr>
              <p:cNvPr id="2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7334" y="1195388"/>
                <a:ext cx="3367443" cy="911851"/>
              </a:xfrm>
              <a:prstGeom prst="rect">
                <a:avLst/>
              </a:prstGeom>
              <a:noFill/>
              <a:ln w="9525">
                <a:noFill/>
                <a:miter lim="800000"/>
                <a:headEnd/>
                <a:tailEnd/>
              </a:ln>
            </p:spPr>
          </p:pic>
          <p:sp>
            <p:nvSpPr>
              <p:cNvPr id="26" name="TextBox 17"/>
              <p:cNvSpPr txBox="1">
                <a:spLocks noChangeArrowheads="1"/>
              </p:cNvSpPr>
              <p:nvPr/>
            </p:nvSpPr>
            <p:spPr bwMode="auto">
              <a:xfrm>
                <a:off x="5143070" y="2016817"/>
                <a:ext cx="1546944" cy="334122"/>
              </a:xfrm>
              <a:prstGeom prst="rect">
                <a:avLst/>
              </a:prstGeom>
              <a:noFill/>
              <a:ln w="9525">
                <a:noFill/>
                <a:miter lim="800000"/>
                <a:headEnd/>
                <a:tailEnd/>
              </a:ln>
            </p:spPr>
            <p:txBody>
              <a:bodyPr wrap="square">
                <a:spAutoFit/>
              </a:bodyPr>
              <a:lstStyle/>
              <a:p>
                <a:pPr algn="ctr"/>
                <a:r>
                  <a:rPr lang="en-US" sz="1100" dirty="0">
                    <a:solidFill>
                      <a:srgbClr val="000000"/>
                    </a:solidFill>
                  </a:rPr>
                  <a:t>OK-689/PRC</a:t>
                </a:r>
              </a:p>
            </p:txBody>
          </p:sp>
        </p:grpSp>
      </p:grpSp>
    </p:spTree>
    <p:extLst>
      <p:ext uri="{BB962C8B-B14F-4D97-AF65-F5344CB8AC3E}">
        <p14:creationId xmlns:p14="http://schemas.microsoft.com/office/powerpoint/2010/main" val="936114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82258" y="1898794"/>
            <a:ext cx="2464858" cy="2438400"/>
          </a:xfrm>
          <a:prstGeom prst="ellipse">
            <a:avLst/>
          </a:prstGeom>
          <a:solidFill>
            <a:schemeClr val="tx2">
              <a:lumMod val="60000"/>
              <a:lumOff val="40000"/>
            </a:schemeClr>
          </a:solidFill>
          <a:ln w="25400">
            <a:noFill/>
            <a:prstDash val="solid"/>
          </a:ln>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7" descr="https://encrypted-tbn3.google.com/images?q=tbn:ANd9GcR6hr3OVaUuVPWgH7lticwcEP9ozyi5Ibxe2tdBV2TzuG00oxb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5562600"/>
            <a:ext cx="2362200" cy="1143000"/>
          </a:xfrm>
          <a:prstGeom prst="rect">
            <a:avLst/>
          </a:prstGeom>
          <a:noFill/>
          <a:effectLst>
            <a:softEdge rad="127000"/>
          </a:effectLst>
        </p:spPr>
      </p:pic>
      <p:sp>
        <p:nvSpPr>
          <p:cNvPr id="6" name="Rectangle 2"/>
          <p:cNvSpPr>
            <a:spLocks noGrp="1" noChangeArrowheads="1"/>
          </p:cNvSpPr>
          <p:nvPr>
            <p:ph type="title"/>
          </p:nvPr>
        </p:nvSpPr>
        <p:spPr/>
        <p:txBody>
          <a:bodyPr/>
          <a:lstStyle/>
          <a:p>
            <a:r>
              <a:rPr lang="en-US" dirty="0" smtClean="0"/>
              <a:t>Tactical Handheld Radio Maritime (THHR) Maritime</a:t>
            </a:r>
          </a:p>
        </p:txBody>
      </p:sp>
      <p:sp>
        <p:nvSpPr>
          <p:cNvPr id="7" name="Rectangle 15"/>
          <p:cNvSpPr>
            <a:spLocks noChangeArrowheads="1"/>
          </p:cNvSpPr>
          <p:nvPr/>
        </p:nvSpPr>
        <p:spPr bwMode="auto">
          <a:xfrm>
            <a:off x="4600575" y="1676400"/>
            <a:ext cx="4419600" cy="1531188"/>
          </a:xfrm>
          <a:prstGeom prst="rect">
            <a:avLst/>
          </a:prstGeom>
          <a:noFill/>
          <a:ln w="9525">
            <a:noFill/>
            <a:miter lim="800000"/>
            <a:headEnd/>
            <a:tailEnd/>
          </a:ln>
        </p:spPr>
        <p:txBody>
          <a:bodyPr wrap="square">
            <a:spAutoFit/>
          </a:bodyPr>
          <a:lstStyle/>
          <a:p>
            <a:pPr marL="4763" indent="-4763" defTabSz="1358900" eaLnBrk="0" hangingPunct="0">
              <a:spcAft>
                <a:spcPts val="600"/>
              </a:spcAft>
            </a:pPr>
            <a:r>
              <a:rPr lang="en-US" sz="900" dirty="0">
                <a:solidFill>
                  <a:srgbClr val="000000"/>
                </a:solidFill>
              </a:rPr>
              <a:t>The AN/PRC-148A(V)3 is a lightweight, tactical, handheld radio that provides secure, multi-band communications in the 30-512 MHz (AM &amp; FM) frequency spectrum.  </a:t>
            </a:r>
            <a:endParaRPr lang="en-US" sz="900" dirty="0" smtClean="0">
              <a:solidFill>
                <a:srgbClr val="000000"/>
              </a:solidFill>
            </a:endParaRPr>
          </a:p>
          <a:p>
            <a:pPr marL="4763" indent="-4763" defTabSz="1358900" eaLnBrk="0" hangingPunct="0">
              <a:spcAft>
                <a:spcPts val="600"/>
              </a:spcAft>
            </a:pPr>
            <a:r>
              <a:rPr lang="en-US" sz="900" dirty="0" smtClean="0">
                <a:solidFill>
                  <a:srgbClr val="000000"/>
                </a:solidFill>
                <a:cs typeface="Times New Roman" pitchFamily="18" charset="0"/>
              </a:rPr>
              <a:t>The </a:t>
            </a:r>
            <a:r>
              <a:rPr lang="en-US" sz="900" dirty="0">
                <a:solidFill>
                  <a:srgbClr val="000000"/>
                </a:solidFill>
                <a:cs typeface="Times New Roman" pitchFamily="18" charset="0"/>
              </a:rPr>
              <a:t>THHR Maritime enables Command and Control by providing Marine Special Operations units with secure inter/intra-team communications and the ability to interface with legacy radios via a submersible handheld device. </a:t>
            </a:r>
          </a:p>
          <a:p>
            <a:pPr marL="109538" indent="-109538">
              <a:spcAft>
                <a:spcPts val="300"/>
              </a:spcAft>
              <a:buFont typeface="Arial" pitchFamily="34" charset="0"/>
              <a:buChar char="•"/>
            </a:pPr>
            <a:r>
              <a:rPr lang="en-US" sz="900" dirty="0">
                <a:solidFill>
                  <a:srgbClr val="000000"/>
                </a:solidFill>
                <a:cs typeface="Times New Roman" pitchFamily="18" charset="0"/>
              </a:rPr>
              <a:t>The THHR Maritime Program was designated as an Abbreviated Acquisition Program on 20 July 2011.</a:t>
            </a:r>
          </a:p>
          <a:p>
            <a:pPr marL="109538" indent="-109538">
              <a:spcAft>
                <a:spcPts val="300"/>
              </a:spcAft>
              <a:buFont typeface="Arial" pitchFamily="34" charset="0"/>
              <a:buChar char="•"/>
            </a:pPr>
            <a:r>
              <a:rPr lang="en-US" sz="900" dirty="0" smtClean="0">
                <a:solidFill>
                  <a:srgbClr val="000000"/>
                </a:solidFill>
                <a:cs typeface="Times New Roman" pitchFamily="18" charset="0"/>
              </a:rPr>
              <a:t>The </a:t>
            </a:r>
            <a:r>
              <a:rPr lang="en-US" sz="900" dirty="0">
                <a:solidFill>
                  <a:srgbClr val="000000"/>
                </a:solidFill>
                <a:cs typeface="Times New Roman" pitchFamily="18" charset="0"/>
              </a:rPr>
              <a:t>Maritime AAO of </a:t>
            </a:r>
            <a:r>
              <a:rPr lang="en-US" sz="900" dirty="0" smtClean="0">
                <a:solidFill>
                  <a:srgbClr val="000000"/>
                </a:solidFill>
                <a:cs typeface="Times New Roman" pitchFamily="18" charset="0"/>
              </a:rPr>
              <a:t>4,294 will now consist of only</a:t>
            </a:r>
            <a:r>
              <a:rPr lang="en-US" sz="900" dirty="0" smtClean="0">
                <a:solidFill>
                  <a:srgbClr val="000000"/>
                </a:solidFill>
              </a:rPr>
              <a:t> AN/PRC-148A(V)3s</a:t>
            </a:r>
            <a:r>
              <a:rPr lang="en-US" sz="900" smtClean="0">
                <a:solidFill>
                  <a:srgbClr val="000000"/>
                </a:solidFill>
              </a:rPr>
              <a:t>.    </a:t>
            </a:r>
            <a:endParaRPr lang="en-US" sz="900" dirty="0">
              <a:solidFill>
                <a:srgbClr val="000000"/>
              </a:solidFill>
              <a:cs typeface="Times New Roman" pitchFamily="18" charset="0"/>
            </a:endParaRPr>
          </a:p>
        </p:txBody>
      </p:sp>
      <p:sp>
        <p:nvSpPr>
          <p:cNvPr id="8" name="Rectangle 21"/>
          <p:cNvSpPr>
            <a:spLocks noChangeArrowheads="1"/>
          </p:cNvSpPr>
          <p:nvPr/>
        </p:nvSpPr>
        <p:spPr bwMode="auto">
          <a:xfrm>
            <a:off x="4600575" y="4407196"/>
            <a:ext cx="4572000" cy="1592744"/>
          </a:xfrm>
          <a:prstGeom prst="rect">
            <a:avLst/>
          </a:prstGeom>
          <a:noFill/>
          <a:ln w="9525">
            <a:noFill/>
            <a:miter lim="800000"/>
            <a:headEnd/>
            <a:tailEnd/>
          </a:ln>
        </p:spPr>
        <p:txBody>
          <a:bodyPr wrap="square">
            <a:spAutoFit/>
          </a:bodyPr>
          <a:lstStyle/>
          <a:p>
            <a:pPr marL="123825" indent="-123825" defTabSz="1358900" eaLnBrk="0" hangingPunct="0">
              <a:spcAft>
                <a:spcPts val="600"/>
              </a:spcAft>
              <a:buFont typeface="Arial" pitchFamily="34" charset="0"/>
              <a:buChar char="•"/>
            </a:pPr>
            <a:r>
              <a:rPr lang="en-US" sz="900" dirty="0">
                <a:solidFill>
                  <a:srgbClr val="000000"/>
                </a:solidFill>
              </a:rPr>
              <a:t>The AN/PRC-148A(V)3 contains embedded Type I COMSEC and is interoperable with SINCGARS and HAVEQUICK II in the single-channel and the ECCM frequency hopping modes.  </a:t>
            </a:r>
          </a:p>
          <a:p>
            <a:pPr marL="123825" indent="-123825" defTabSz="1358900" eaLnBrk="0" hangingPunct="0">
              <a:spcAft>
                <a:spcPts val="600"/>
              </a:spcAft>
              <a:buFont typeface="Arial" pitchFamily="34" charset="0"/>
              <a:buChar char="•"/>
            </a:pPr>
            <a:r>
              <a:rPr lang="en-US" sz="900" dirty="0">
                <a:solidFill>
                  <a:srgbClr val="000000"/>
                </a:solidFill>
              </a:rPr>
              <a:t>The AN/PRC-148A(V)3 is capable of operation after submersion in seawater at depths of up to 15m for a time period of up to two hours. </a:t>
            </a:r>
          </a:p>
          <a:p>
            <a:pPr marL="123825" indent="-123825" defTabSz="1358900" eaLnBrk="0" hangingPunct="0">
              <a:spcAft>
                <a:spcPts val="600"/>
              </a:spcAft>
              <a:buFont typeface="Arial" pitchFamily="34" charset="0"/>
              <a:buChar char="•"/>
            </a:pPr>
            <a:r>
              <a:rPr lang="en-US" sz="900" dirty="0">
                <a:solidFill>
                  <a:srgbClr val="000000"/>
                </a:solidFill>
                <a:cs typeface="Times New Roman" pitchFamily="18" charset="0"/>
              </a:rPr>
              <a:t>The next anticipated milestone is a </a:t>
            </a:r>
            <a:r>
              <a:rPr lang="en-US" sz="900" dirty="0" smtClean="0">
                <a:solidFill>
                  <a:srgbClr val="000000"/>
                </a:solidFill>
                <a:cs typeface="Times New Roman" pitchFamily="18" charset="0"/>
              </a:rPr>
              <a:t>Fielding Decision scheduled </a:t>
            </a:r>
            <a:r>
              <a:rPr lang="en-US" sz="900" dirty="0">
                <a:solidFill>
                  <a:srgbClr val="000000"/>
                </a:solidFill>
                <a:cs typeface="Times New Roman" pitchFamily="18" charset="0"/>
              </a:rPr>
              <a:t>for </a:t>
            </a:r>
            <a:r>
              <a:rPr lang="en-US" sz="900" dirty="0" smtClean="0">
                <a:solidFill>
                  <a:srgbClr val="000000"/>
                </a:solidFill>
                <a:cs typeface="Times New Roman" pitchFamily="18" charset="0"/>
              </a:rPr>
              <a:t>3rdQtrFY15 for the replacement of the AN/PRC-148A(V)1 with fielding expected to commence 4thQtrFY15.</a:t>
            </a:r>
            <a:endParaRPr lang="en-US" sz="900" dirty="0">
              <a:solidFill>
                <a:srgbClr val="000000"/>
              </a:solidFill>
              <a:cs typeface="Times New Roman" pitchFamily="18" charset="0"/>
            </a:endParaRPr>
          </a:p>
          <a:p>
            <a:pPr marL="123825" indent="-123825" defTabSz="1358900" eaLnBrk="0" hangingPunct="0">
              <a:spcAft>
                <a:spcPts val="600"/>
              </a:spcAft>
            </a:pPr>
            <a:endParaRPr lang="en-US" sz="1050" dirty="0">
              <a:solidFill>
                <a:srgbClr val="000000"/>
              </a:solidFill>
            </a:endParaRPr>
          </a:p>
        </p:txBody>
      </p:sp>
      <p:pic>
        <p:nvPicPr>
          <p:cNvPr id="157702" name="Picture 6" descr="http://2.bp.blogspot.com/_AvFFKsLDBl0/TBIVWjzzSfI/AAAAAAAAA18/tDE28PaySY8/s400/PRC.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2922931"/>
            <a:ext cx="3214689" cy="3940019"/>
          </a:xfrm>
          <a:prstGeom prst="rect">
            <a:avLst/>
          </a:prstGeom>
          <a:noFill/>
          <a:effectLst>
            <a:softEdge rad="317500"/>
          </a:effectLst>
        </p:spPr>
      </p:pic>
      <p:pic>
        <p:nvPicPr>
          <p:cNvPr id="157704" name="Picture 8" descr="https://encrypted-tbn3.google.com/images?q=tbn:ANd9GcTMQJWWjOM7_ub-B2Twk37oX1L-oJE5Jvp51888_L6CJBOLxW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4114800"/>
            <a:ext cx="2771775" cy="2057400"/>
          </a:xfrm>
          <a:prstGeom prst="rect">
            <a:avLst/>
          </a:prstGeom>
          <a:noFill/>
          <a:effectLst>
            <a:softEdge rad="317500"/>
          </a:effec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8051" r="89892">
                        <a14:foregroundMark x1="45126" y1="70476" x2="45126" y2="70476"/>
                      </a14:backgroundRemoval>
                    </a14:imgEffect>
                  </a14:imgLayer>
                </a14:imgProps>
              </a:ext>
              <a:ext uri="{28A0092B-C50C-407E-A947-70E740481C1C}">
                <a14:useLocalDpi xmlns:a14="http://schemas.microsoft.com/office/drawing/2010/main"/>
              </a:ext>
            </a:extLst>
          </a:blip>
          <a:srcRect/>
          <a:stretch>
            <a:fillRect/>
          </a:stretch>
        </p:blipFill>
        <p:spPr bwMode="auto">
          <a:xfrm>
            <a:off x="2841975" y="1508670"/>
            <a:ext cx="1865478" cy="282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500" b="97833" l="1942" r="95146"/>
                    </a14:imgEffect>
                  </a14:imgLayer>
                </a14:imgProps>
              </a:ext>
              <a:ext uri="{28A0092B-C50C-407E-A947-70E740481C1C}">
                <a14:useLocalDpi xmlns:a14="http://schemas.microsoft.com/office/drawing/2010/main"/>
              </a:ext>
            </a:extLst>
          </a:blip>
          <a:srcRect/>
          <a:stretch>
            <a:fillRect/>
          </a:stretch>
        </p:blipFill>
        <p:spPr bwMode="auto">
          <a:xfrm>
            <a:off x="2345047" y="1483658"/>
            <a:ext cx="780100" cy="227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457" b="100000" l="1304" r="100000"/>
                    </a14:imgEffect>
                  </a14:imgLayer>
                </a14:imgProps>
              </a:ext>
              <a:ext uri="{28A0092B-C50C-407E-A947-70E740481C1C}">
                <a14:useLocalDpi xmlns:a14="http://schemas.microsoft.com/office/drawing/2010/main"/>
              </a:ext>
            </a:extLst>
          </a:blip>
          <a:srcRect/>
          <a:stretch>
            <a:fillRect/>
          </a:stretch>
        </p:blipFill>
        <p:spPr bwMode="auto">
          <a:xfrm>
            <a:off x="1361049" y="1452358"/>
            <a:ext cx="1226004" cy="116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0" y="1165761"/>
            <a:ext cx="1902280" cy="2590034"/>
          </a:xfrm>
          <a:prstGeom prst="rect">
            <a:avLst/>
          </a:prstGeom>
          <a:noFill/>
          <a:ln>
            <a:noFill/>
          </a:ln>
          <a:effectLst>
            <a:softEdge rad="3683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684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Next Generation Troposcatter (NGT)</a:t>
            </a:r>
            <a:endParaRPr lang="en-US" dirty="0"/>
          </a:p>
        </p:txBody>
      </p:sp>
      <p:sp>
        <p:nvSpPr>
          <p:cNvPr id="2" name="Rectangle 1"/>
          <p:cNvSpPr/>
          <p:nvPr/>
        </p:nvSpPr>
        <p:spPr>
          <a:xfrm>
            <a:off x="4603830" y="1605424"/>
            <a:ext cx="4387770" cy="2146742"/>
          </a:xfrm>
          <a:prstGeom prst="rect">
            <a:avLst/>
          </a:prstGeom>
        </p:spPr>
        <p:txBody>
          <a:bodyPr wrap="square">
            <a:spAutoFit/>
          </a:bodyPr>
          <a:lstStyle/>
          <a:p>
            <a:pPr marL="171450" indent="-171450">
              <a:spcBef>
                <a:spcPts val="300"/>
              </a:spcBef>
              <a:buFont typeface="Arial" panose="020B0604020202020204" pitchFamily="34" charset="0"/>
              <a:buChar char="•"/>
            </a:pPr>
            <a:r>
              <a:rPr lang="en-US" sz="900" dirty="0" smtClean="0">
                <a:solidFill>
                  <a:prstClr val="black"/>
                </a:solidFill>
              </a:rPr>
              <a:t>The </a:t>
            </a:r>
            <a:r>
              <a:rPr lang="en-US" sz="900" dirty="0">
                <a:solidFill>
                  <a:prstClr val="black"/>
                </a:solidFill>
              </a:rPr>
              <a:t>AN/TRC-170A is the only terrestrial BLOS wideband transmission system in the Marine Corps.  A CDD is currently being developed to formalize the future TWTS Portfolio </a:t>
            </a:r>
            <a:r>
              <a:rPr lang="en-US" sz="900" dirty="0" smtClean="0">
                <a:solidFill>
                  <a:prstClr val="black"/>
                </a:solidFill>
              </a:rPr>
              <a:t>requirement </a:t>
            </a:r>
            <a:r>
              <a:rPr lang="en-US" sz="900" dirty="0">
                <a:solidFill>
                  <a:prstClr val="black"/>
                </a:solidFill>
              </a:rPr>
              <a:t>in accordance with the JCIDS process</a:t>
            </a:r>
            <a:r>
              <a:rPr lang="en-US" sz="900" dirty="0" smtClean="0">
                <a:solidFill>
                  <a:prstClr val="black"/>
                </a:solidFill>
              </a:rPr>
              <a:t>.</a:t>
            </a:r>
            <a:r>
              <a:rPr lang="en-US" sz="900" dirty="0">
                <a:solidFill>
                  <a:srgbClr val="000000"/>
                </a:solidFill>
                <a:cs typeface="Arial" pitchFamily="34" charset="0"/>
              </a:rPr>
              <a:t> </a:t>
            </a:r>
            <a:endParaRPr lang="en-US" sz="900" dirty="0" smtClean="0">
              <a:solidFill>
                <a:srgbClr val="000000"/>
              </a:solidFill>
              <a:cs typeface="Arial" pitchFamily="34" charset="0"/>
            </a:endParaRPr>
          </a:p>
          <a:p>
            <a:pPr marL="171450" indent="-171450">
              <a:spcBef>
                <a:spcPts val="300"/>
              </a:spcBef>
              <a:buFont typeface="Arial" panose="020B0604020202020204" pitchFamily="34" charset="0"/>
              <a:buChar char="•"/>
            </a:pPr>
            <a:r>
              <a:rPr lang="en-US" sz="900" dirty="0">
                <a:solidFill>
                  <a:prstClr val="black"/>
                </a:solidFill>
                <a:cs typeface="Arial" panose="020B0604020202020204" pitchFamily="34" charset="0"/>
              </a:rPr>
              <a:t>NGT will </a:t>
            </a:r>
            <a:r>
              <a:rPr lang="en-US" sz="900" dirty="0">
                <a:solidFill>
                  <a:prstClr val="black"/>
                </a:solidFill>
              </a:rPr>
              <a:t>provide commanders with the flexibility to operate in a wide range where spectrum may be limited by host nation regulations or spectrum </a:t>
            </a:r>
            <a:r>
              <a:rPr lang="en-US" sz="900" dirty="0" smtClean="0">
                <a:solidFill>
                  <a:prstClr val="black"/>
                </a:solidFill>
              </a:rPr>
              <a:t>saturation.</a:t>
            </a:r>
            <a:endParaRPr lang="en-US" sz="900" dirty="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The </a:t>
            </a:r>
            <a:r>
              <a:rPr lang="en-US" sz="900" dirty="0">
                <a:solidFill>
                  <a:prstClr val="black"/>
                </a:solidFill>
              </a:rPr>
              <a:t>core configuration shall be scalable in both antenna configuration and power amplifier capacity to allow for mission tailoring for different range and bandwidth </a:t>
            </a:r>
            <a:r>
              <a:rPr lang="en-US" sz="900" dirty="0" smtClean="0">
                <a:solidFill>
                  <a:prstClr val="black"/>
                </a:solidFill>
              </a:rPr>
              <a:t>requirements.  NGT </a:t>
            </a:r>
            <a:r>
              <a:rPr lang="en-US" sz="900" dirty="0">
                <a:solidFill>
                  <a:prstClr val="black"/>
                </a:solidFill>
              </a:rPr>
              <a:t>core configuration shall operate at a range of 75 miles with a threshold data rate of 22 Mbps and an objective of 50 Mbps. The NGT system using extension modules, shall operate at a range of 150 miles with a threshold data rate of 22 Mbps and an objective of 50 </a:t>
            </a:r>
            <a:r>
              <a:rPr lang="en-US" sz="900" dirty="0" smtClean="0">
                <a:solidFill>
                  <a:prstClr val="black"/>
                </a:solidFill>
              </a:rPr>
              <a:t>Mbps. </a:t>
            </a:r>
            <a:endParaRPr lang="en-US" sz="900" b="1" u="sng" dirty="0">
              <a:solidFill>
                <a:srgbClr val="FF0000"/>
              </a:solidFill>
            </a:endParaRPr>
          </a:p>
          <a:p>
            <a:pPr marL="171450" indent="-171450">
              <a:spcBef>
                <a:spcPts val="300"/>
              </a:spcBef>
              <a:buFont typeface="Arial" panose="020B0604020202020204" pitchFamily="34" charset="0"/>
              <a:buChar char="•"/>
            </a:pPr>
            <a:r>
              <a:rPr lang="en-US" sz="900" dirty="0">
                <a:solidFill>
                  <a:prstClr val="black"/>
                </a:solidFill>
              </a:rPr>
              <a:t>NGT in its core configuration shall be internally transportable in a single MV-22 aircraft via multiple transit </a:t>
            </a:r>
            <a:r>
              <a:rPr lang="en-US" sz="900" dirty="0" smtClean="0">
                <a:solidFill>
                  <a:prstClr val="black"/>
                </a:solidFill>
              </a:rPr>
              <a:t>cases.</a:t>
            </a:r>
            <a:endParaRPr lang="en-US" sz="900" dirty="0">
              <a:solidFill>
                <a:prstClr val="black"/>
              </a:solidFill>
            </a:endParaRPr>
          </a:p>
        </p:txBody>
      </p:sp>
      <p:sp>
        <p:nvSpPr>
          <p:cNvPr id="6" name="Rectangle 5"/>
          <p:cNvSpPr/>
          <p:nvPr/>
        </p:nvSpPr>
        <p:spPr>
          <a:xfrm>
            <a:off x="4603830" y="4343400"/>
            <a:ext cx="4387770" cy="2085186"/>
          </a:xfrm>
          <a:prstGeom prst="rect">
            <a:avLst/>
          </a:prstGeom>
        </p:spPr>
        <p:txBody>
          <a:bodyPr wrap="square">
            <a:spAutoFit/>
          </a:bodyPr>
          <a:lstStyle/>
          <a:p>
            <a:pPr marL="173038" indent="-173038">
              <a:spcBef>
                <a:spcPts val="300"/>
              </a:spcBef>
              <a:buFont typeface="Arial" panose="020B0604020202020204" pitchFamily="34" charset="0"/>
              <a:buChar char="•"/>
            </a:pPr>
            <a:r>
              <a:rPr lang="en-US" sz="900" dirty="0">
                <a:solidFill>
                  <a:prstClr val="black"/>
                </a:solidFill>
              </a:rPr>
              <a:t>Next Generation Troposcatter (NGT) is a replacement system for the AN/TRC-170A Family of Systems (FOS) Beyond Line of Sight (BLOS) system. </a:t>
            </a:r>
            <a:endParaRPr lang="en-US" sz="900" dirty="0" smtClean="0">
              <a:solidFill>
                <a:prstClr val="black"/>
              </a:solidFill>
            </a:endParaRPr>
          </a:p>
          <a:p>
            <a:pPr marL="173038" indent="-173038">
              <a:spcBef>
                <a:spcPts val="300"/>
              </a:spcBef>
              <a:buFont typeface="Arial" panose="020B0604020202020204" pitchFamily="34" charset="0"/>
              <a:buChar char="•"/>
            </a:pPr>
            <a:r>
              <a:rPr lang="en-US" sz="900" dirty="0" smtClean="0">
                <a:solidFill>
                  <a:prstClr val="black"/>
                </a:solidFill>
              </a:rPr>
              <a:t>The </a:t>
            </a:r>
            <a:r>
              <a:rPr lang="en-US" sz="900" dirty="0">
                <a:solidFill>
                  <a:prstClr val="black"/>
                </a:solidFill>
              </a:rPr>
              <a:t>NGT capability will serve the same purpose and mission as the AN/TRC-170A FoS with changes to reflect current technology, spectrum considerations, and new operating concepts. </a:t>
            </a:r>
            <a:endParaRPr lang="en-US" sz="900" dirty="0" smtClean="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The </a:t>
            </a:r>
            <a:r>
              <a:rPr lang="en-US" sz="900" dirty="0">
                <a:solidFill>
                  <a:prstClr val="black"/>
                </a:solidFill>
              </a:rPr>
              <a:t>NGT system will replace the AN/TRC-170A Approved Acquisition Objective (AAO) of 147 on a one for one basis </a:t>
            </a:r>
            <a:r>
              <a:rPr lang="en-US" sz="900" dirty="0" smtClean="0">
                <a:solidFill>
                  <a:prstClr val="black"/>
                </a:solidFill>
              </a:rPr>
              <a:t>and be </a:t>
            </a:r>
            <a:r>
              <a:rPr lang="en-US" sz="900" dirty="0">
                <a:solidFill>
                  <a:prstClr val="black"/>
                </a:solidFill>
              </a:rPr>
              <a:t>fielded to the Marine Air Ground Task Force (MAGTF) with 10 training assets to Marine Corps Communications Electronics School (MCCES). </a:t>
            </a:r>
            <a:endParaRPr lang="en-US" sz="900" dirty="0" smtClean="0">
              <a:solidFill>
                <a:prstClr val="black"/>
              </a:solidFill>
            </a:endParaRPr>
          </a:p>
          <a:p>
            <a:pPr marL="171450" indent="-171450">
              <a:spcBef>
                <a:spcPts val="300"/>
              </a:spcBef>
              <a:buFont typeface="Arial" panose="020B0604020202020204" pitchFamily="34" charset="0"/>
              <a:buChar char="•"/>
            </a:pPr>
            <a:r>
              <a:rPr lang="en-US" sz="900" dirty="0" smtClean="0">
                <a:solidFill>
                  <a:srgbClr val="000000"/>
                </a:solidFill>
                <a:cs typeface="Arial" pitchFamily="34" charset="0"/>
              </a:rPr>
              <a:t>SON </a:t>
            </a:r>
            <a:r>
              <a:rPr lang="en-US" sz="900" dirty="0">
                <a:solidFill>
                  <a:srgbClr val="000000"/>
                </a:solidFill>
                <a:cs typeface="Arial" pitchFamily="34" charset="0"/>
              </a:rPr>
              <a:t>signed by CD&amp;I 9 Jan 2015. </a:t>
            </a:r>
            <a:r>
              <a:rPr lang="en-US" sz="900" dirty="0">
                <a:solidFill>
                  <a:prstClr val="black"/>
                </a:solidFill>
              </a:rPr>
              <a:t>Need to accelerate the replacement of the AN/TRC-170A BLOS system due to impending obsolescence. </a:t>
            </a:r>
            <a:endParaRPr lang="en-US" sz="900" dirty="0" smtClean="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Coordinating with the Army for possible adoption of their CPD for BLOS</a:t>
            </a:r>
            <a:endParaRPr lang="en-US" sz="900" dirty="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cs typeface="Arial" panose="020B0604020202020204" pitchFamily="34" charset="0"/>
              </a:rPr>
              <a:t>Next </a:t>
            </a:r>
            <a:r>
              <a:rPr lang="en-US" sz="900" dirty="0">
                <a:solidFill>
                  <a:prstClr val="black"/>
                </a:solidFill>
                <a:cs typeface="Arial" panose="020B0604020202020204" pitchFamily="34" charset="0"/>
              </a:rPr>
              <a:t>Milestone: MDD planned </a:t>
            </a:r>
            <a:r>
              <a:rPr lang="en-US" sz="900" dirty="0" smtClean="0">
                <a:solidFill>
                  <a:prstClr val="black"/>
                </a:solidFill>
                <a:cs typeface="Arial" panose="020B0604020202020204" pitchFamily="34" charset="0"/>
              </a:rPr>
              <a:t>3rdQtrFY15</a:t>
            </a:r>
            <a:endParaRPr lang="en-US" sz="900" dirty="0">
              <a:solidFill>
                <a:prstClr val="black"/>
              </a:solidFill>
            </a:endParaRPr>
          </a:p>
        </p:txBody>
      </p:sp>
      <p:sp>
        <p:nvSpPr>
          <p:cNvPr id="8" name="Rectangle 7"/>
          <p:cNvSpPr/>
          <p:nvPr/>
        </p:nvSpPr>
        <p:spPr>
          <a:xfrm>
            <a:off x="2743200" y="2032509"/>
            <a:ext cx="1519968" cy="523220"/>
          </a:xfrm>
          <a:prstGeom prst="rect">
            <a:avLst/>
          </a:prstGeom>
        </p:spPr>
        <p:txBody>
          <a:bodyPr wrap="none">
            <a:spAutoFit/>
          </a:bodyPr>
          <a:lstStyle/>
          <a:p>
            <a:r>
              <a:rPr lang="en-US" sz="1400" b="1" dirty="0" smtClean="0">
                <a:solidFill>
                  <a:prstClr val="black"/>
                </a:solidFill>
              </a:rPr>
              <a:t>AN/TRC-170A</a:t>
            </a:r>
          </a:p>
          <a:p>
            <a:r>
              <a:rPr lang="en-US" sz="1400" b="1" dirty="0" smtClean="0">
                <a:solidFill>
                  <a:prstClr val="black"/>
                </a:solidFill>
              </a:rPr>
              <a:t>Current System</a:t>
            </a:r>
            <a:endParaRPr lang="en-US" sz="1400" dirty="0">
              <a:solidFill>
                <a:prstClr val="black"/>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730" y="1284350"/>
            <a:ext cx="2494344" cy="201953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333024" y="3048000"/>
            <a:ext cx="3043927" cy="20113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950" y="4839159"/>
            <a:ext cx="2381250" cy="15859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786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618516" y="962025"/>
            <a:ext cx="1961963" cy="3396356"/>
          </a:xfrm>
          <a:prstGeom prst="rect">
            <a:avLst/>
          </a:prstGeom>
          <a:solidFill>
            <a:schemeClr val="bg1">
              <a:lumMod val="95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99443"/>
                    </a14:imgEffect>
                  </a14:imgLayer>
                </a14:imgProps>
              </a:ext>
              <a:ext uri="{28A0092B-C50C-407E-A947-70E740481C1C}">
                <a14:useLocalDpi xmlns:a14="http://schemas.microsoft.com/office/drawing/2010/main"/>
              </a:ext>
            </a:extLst>
          </a:blip>
          <a:srcRect/>
          <a:stretch>
            <a:fillRect/>
          </a:stretch>
        </p:blipFill>
        <p:spPr bwMode="auto">
          <a:xfrm>
            <a:off x="5879321" y="3263835"/>
            <a:ext cx="1701158" cy="117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75"/>
          <p:cNvSpPr/>
          <p:nvPr/>
        </p:nvSpPr>
        <p:spPr>
          <a:xfrm>
            <a:off x="10461" y="3029290"/>
            <a:ext cx="3883629" cy="3672576"/>
          </a:xfrm>
          <a:prstGeom prst="rect">
            <a:avLst/>
          </a:prstGeom>
          <a:solidFill>
            <a:schemeClr val="bg1">
              <a:lumMod val="95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99360" y="4384651"/>
            <a:ext cx="1772424" cy="62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Bent Arrow 24"/>
          <p:cNvSpPr/>
          <p:nvPr/>
        </p:nvSpPr>
        <p:spPr>
          <a:xfrm rot="10800000">
            <a:off x="6794425" y="1219200"/>
            <a:ext cx="1892375" cy="5291294"/>
          </a:xfrm>
          <a:prstGeom prst="bentArrow">
            <a:avLst>
              <a:gd name="adj1" fmla="val 25000"/>
              <a:gd name="adj2" fmla="val 22634"/>
              <a:gd name="adj3" fmla="val 25000"/>
              <a:gd name="adj4" fmla="val 43750"/>
            </a:avLst>
          </a:prstGeom>
          <a:solidFill>
            <a:schemeClr val="accent3">
              <a:lumMod val="60000"/>
              <a:lumOff val="4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050" name="Title 1"/>
          <p:cNvSpPr>
            <a:spLocks noGrp="1"/>
          </p:cNvSpPr>
          <p:nvPr>
            <p:ph type="title"/>
          </p:nvPr>
        </p:nvSpPr>
        <p:spPr/>
        <p:txBody>
          <a:bodyPr/>
          <a:lstStyle/>
          <a:p>
            <a:r>
              <a:rPr lang="en-US" dirty="0" smtClean="0"/>
              <a:t>Integration, Interoperability, and Situational Awareness (PdM I2SA)</a:t>
            </a:r>
          </a:p>
        </p:txBody>
      </p:sp>
      <p:pic>
        <p:nvPicPr>
          <p:cNvPr id="32" name="Picture 1" descr="C:\Users\michael.escher\AppData\Local\Microsoft\Windows\Temporary Internet Files\Content.Outlook\4XMZFZ3J\GD300.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28426" y1="82653" x2="28426" y2="82653"/>
                        <a14:foregroundMark x1="23350" y1="82653" x2="23350" y2="82653"/>
                        <a14:foregroundMark x1="18782" y1="68367" x2="18782" y2="68367"/>
                        <a14:foregroundMark x1="15736" y1="85714" x2="15736" y2="85714"/>
                        <a14:foregroundMark x1="8629" y1="85714" x2="8629" y2="85714"/>
                        <a14:foregroundMark x1="6599" y1="85714" x2="6599" y2="85714"/>
                        <a14:foregroundMark x1="38579" y1="87755" x2="38579" y2="87755"/>
                        <a14:foregroundMark x1="59391" y1="78571" x2="59391" y2="78571"/>
                        <a14:foregroundMark x1="81726" y1="78571" x2="81726" y2="78571"/>
                        <a14:foregroundMark x1="89848" y1="89796" x2="89848" y2="89796"/>
                        <a14:backgroundMark x1="95431" y1="14286" x2="95431" y2="14286"/>
                      </a14:backgroundRemoval>
                    </a14:imgEffect>
                  </a14:imgLayer>
                </a14:imgProps>
              </a:ext>
              <a:ext uri="{28A0092B-C50C-407E-A947-70E740481C1C}">
                <a14:useLocalDpi xmlns:a14="http://schemas.microsoft.com/office/drawing/2010/main"/>
              </a:ext>
            </a:extLst>
          </a:blip>
          <a:srcRect/>
          <a:stretch>
            <a:fillRect/>
          </a:stretch>
        </p:blipFill>
        <p:spPr bwMode="auto">
          <a:xfrm rot="1768689">
            <a:off x="7394602" y="5822834"/>
            <a:ext cx="891264" cy="500783"/>
          </a:xfrm>
          <a:prstGeom prst="roundRect">
            <a:avLst>
              <a:gd name="adj" fmla="val 27952"/>
            </a:avLst>
          </a:prstGeom>
          <a:solidFill>
            <a:srgbClr val="FFFFFF">
              <a:shade val="85000"/>
            </a:srgbClr>
          </a:solidFill>
          <a:ln>
            <a:noFill/>
          </a:ln>
          <a:effectLst>
            <a:outerShdw blurRad="50800" dist="38100" dir="2700000" algn="tl" rotWithShape="0">
              <a:prstClr val="black">
                <a:alpha val="40000"/>
              </a:prstClr>
            </a:outerShdw>
          </a:effectLst>
        </p:spPr>
      </p:pic>
      <p:sp>
        <p:nvSpPr>
          <p:cNvPr id="26" name="Subtitle 2"/>
          <p:cNvSpPr txBox="1">
            <a:spLocks/>
          </p:cNvSpPr>
          <p:nvPr/>
        </p:nvSpPr>
        <p:spPr>
          <a:xfrm>
            <a:off x="127460" y="1553134"/>
            <a:ext cx="2819400" cy="118519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spcBef>
                <a:spcPts val="600"/>
              </a:spcBef>
              <a:buFont typeface="Arial" pitchFamily="34" charset="0"/>
              <a:buNone/>
              <a:defRPr/>
            </a:pPr>
            <a:r>
              <a:rPr lang="en-US" sz="1100" b="1" i="1" u="sng" dirty="0" smtClean="0">
                <a:solidFill>
                  <a:prstClr val="black"/>
                </a:solidFill>
                <a:cs typeface="Arial" pitchFamily="34" charset="0"/>
              </a:rPr>
              <a:t>PdM I2SA MISSION</a:t>
            </a:r>
          </a:p>
          <a:p>
            <a:pPr>
              <a:spcBef>
                <a:spcPts val="600"/>
              </a:spcBef>
              <a:defRPr/>
            </a:pPr>
            <a:r>
              <a:rPr lang="en-US" sz="1100" b="1" i="1" dirty="0" smtClean="0">
                <a:solidFill>
                  <a:prstClr val="black"/>
                </a:solidFill>
              </a:rPr>
              <a:t>Provide, integrate and sustain C2 and situational awareness capabilities to enhance MAGTF Operations.  </a:t>
            </a:r>
            <a:r>
              <a:rPr lang="en-US" sz="1100" b="1" i="1" dirty="0" smtClean="0">
                <a:solidFill>
                  <a:prstClr val="black"/>
                </a:solidFill>
                <a:cs typeface="Arial" pitchFamily="34" charset="0"/>
              </a:rPr>
              <a:t>  </a:t>
            </a:r>
          </a:p>
        </p:txBody>
      </p:sp>
      <p:sp>
        <p:nvSpPr>
          <p:cNvPr id="2054" name="Subtitle 2"/>
          <p:cNvSpPr txBox="1">
            <a:spLocks/>
          </p:cNvSpPr>
          <p:nvPr/>
        </p:nvSpPr>
        <p:spPr bwMode="auto">
          <a:xfrm>
            <a:off x="3918900" y="5878586"/>
            <a:ext cx="2915157" cy="608158"/>
          </a:xfrm>
          <a:prstGeom prst="rect">
            <a:avLst/>
          </a:prstGeom>
          <a:noFill/>
          <a:ln w="9525">
            <a:noFill/>
            <a:miter lim="800000"/>
            <a:headEnd/>
            <a:tailEnd/>
          </a:ln>
          <a:effectLst/>
        </p:spPr>
        <p:txBody>
          <a:bodyPr/>
          <a:lstStyle/>
          <a:p>
            <a:pPr>
              <a:spcBef>
                <a:spcPts val="600"/>
              </a:spcBef>
            </a:pPr>
            <a:r>
              <a:rPr lang="en-US" sz="800" dirty="0" smtClean="0">
                <a:solidFill>
                  <a:srgbClr val="000000"/>
                </a:solidFill>
              </a:rPr>
              <a:t>Increment II consists of JBC-P </a:t>
            </a:r>
            <a:r>
              <a:rPr lang="en-US" sz="800" dirty="0">
                <a:solidFill>
                  <a:srgbClr val="000000"/>
                </a:solidFill>
              </a:rPr>
              <a:t>software, </a:t>
            </a:r>
            <a:r>
              <a:rPr lang="en-US" sz="800" dirty="0" smtClean="0">
                <a:solidFill>
                  <a:srgbClr val="000000"/>
                </a:solidFill>
              </a:rPr>
              <a:t>a </a:t>
            </a:r>
            <a:r>
              <a:rPr lang="en-US" sz="800" dirty="0">
                <a:solidFill>
                  <a:srgbClr val="000000"/>
                </a:solidFill>
              </a:rPr>
              <a:t>stand-alone dismounted computing platform (handheld or end user device), and improvements to dismountable </a:t>
            </a:r>
            <a:r>
              <a:rPr lang="en-US" sz="800" dirty="0" smtClean="0">
                <a:solidFill>
                  <a:srgbClr val="000000"/>
                </a:solidFill>
              </a:rPr>
              <a:t>variants in </a:t>
            </a:r>
            <a:r>
              <a:rPr lang="en-US" sz="800" dirty="0">
                <a:solidFill>
                  <a:srgbClr val="000000"/>
                </a:solidFill>
              </a:rPr>
              <a:t>future refreshes.   </a:t>
            </a:r>
          </a:p>
          <a:p>
            <a:pPr>
              <a:spcBef>
                <a:spcPts val="600"/>
              </a:spcBef>
              <a:defRPr/>
            </a:pPr>
            <a:endParaRPr lang="en-US" sz="1100" dirty="0">
              <a:solidFill>
                <a:srgbClr val="000000"/>
              </a:solidFill>
            </a:endParaRPr>
          </a:p>
          <a:p>
            <a:pPr>
              <a:spcBef>
                <a:spcPts val="600"/>
              </a:spcBef>
              <a:buFont typeface="Arial" charset="0"/>
              <a:buNone/>
              <a:defRPr/>
            </a:pPr>
            <a:endParaRPr lang="en-US" sz="700" dirty="0">
              <a:solidFill>
                <a:srgbClr val="000000"/>
              </a:solidFill>
            </a:endParaRPr>
          </a:p>
        </p:txBody>
      </p:sp>
      <p:pic>
        <p:nvPicPr>
          <p:cNvPr id="33" name="Picture 32" descr="DAGR.BMP"/>
          <p:cNvPicPr>
            <a:picLocks noChangeAspect="1"/>
          </p:cNvPicPr>
          <p:nvPr/>
        </p:nvPicPr>
        <p:blipFill>
          <a:blip r:embed="rId8" cstate="screen">
            <a:clrChange>
              <a:clrFrom>
                <a:srgbClr val="F9FBFB"/>
              </a:clrFrom>
              <a:clrTo>
                <a:srgbClr val="F9FBFB">
                  <a:alpha val="0"/>
                </a:srgbClr>
              </a:clrTo>
            </a:clrChange>
            <a:extLst>
              <a:ext uri="{BEBA8EAE-BF5A-486C-A8C5-ECC9F3942E4B}">
                <a14:imgProps xmlns:a14="http://schemas.microsoft.com/office/drawing/2010/main">
                  <a14:imgLayer r:embed="rId9">
                    <a14:imgEffect>
                      <a14:backgroundRemoval t="0" b="100000" l="0" r="100000">
                        <a14:foregroundMark x1="49219" y1="5932" x2="49219" y2="5932"/>
                        <a14:foregroundMark x1="10156" y1="25000" x2="10156" y2="25000"/>
                      </a14:backgroundRemoval>
                    </a14:imgEffect>
                  </a14:imgLayer>
                </a14:imgProps>
              </a:ext>
              <a:ext uri="{28A0092B-C50C-407E-A947-70E740481C1C}">
                <a14:useLocalDpi xmlns:a14="http://schemas.microsoft.com/office/drawing/2010/main"/>
              </a:ext>
            </a:extLst>
          </a:blip>
          <a:stretch>
            <a:fillRect/>
          </a:stretch>
        </p:blipFill>
        <p:spPr>
          <a:xfrm>
            <a:off x="127460" y="3578888"/>
            <a:ext cx="1216501" cy="2404686"/>
          </a:xfrm>
          <a:prstGeom prst="rect">
            <a:avLst/>
          </a:prstGeom>
          <a:noFill/>
          <a:effectLst/>
        </p:spPr>
      </p:pic>
      <p:pic>
        <p:nvPicPr>
          <p:cNvPr id="35"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2104" y="5416514"/>
            <a:ext cx="2796362" cy="131342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7" name="Subtitle 2"/>
          <p:cNvSpPr txBox="1">
            <a:spLocks/>
          </p:cNvSpPr>
          <p:nvPr/>
        </p:nvSpPr>
        <p:spPr>
          <a:xfrm>
            <a:off x="1399360" y="3427815"/>
            <a:ext cx="2209834" cy="953685"/>
          </a:xfrm>
          <a:prstGeom prst="rect">
            <a:avLst/>
          </a:prstGeom>
          <a:noFill/>
          <a:ln>
            <a:noFill/>
          </a:ln>
          <a:effectLst/>
        </p:spPr>
        <p:txBody>
          <a:bodyPr vert="horz" lIns="91440" tIns="45720" rIns="91440" bIns="45720" rtlCol="0" anchor="t">
            <a:noAutofit/>
          </a:bodyPr>
          <a:lstStyle/>
          <a:p>
            <a:pPr>
              <a:defRPr/>
            </a:pPr>
            <a:r>
              <a:rPr lang="en-US" sz="800" dirty="0" smtClean="0">
                <a:solidFill>
                  <a:prstClr val="black"/>
                </a:solidFill>
                <a:cs typeface="Arial" pitchFamily="34" charset="0"/>
              </a:rPr>
              <a:t>Technologies that provide secure communications, secure position, navigation, and timing information, and communications planning for the </a:t>
            </a:r>
            <a:r>
              <a:rPr lang="en-US" sz="800" dirty="0" smtClean="0">
                <a:solidFill>
                  <a:srgbClr val="000000"/>
                </a:solidFill>
                <a:cs typeface="Arial" pitchFamily="34" charset="0"/>
              </a:rPr>
              <a:t>Operating Forces.  Systems developed and sustained include NPM/SPEED, COMSEC, and DAGR.</a:t>
            </a:r>
          </a:p>
        </p:txBody>
      </p:sp>
      <p:sp>
        <p:nvSpPr>
          <p:cNvPr id="20" name="Subtitle 2"/>
          <p:cNvSpPr txBox="1">
            <a:spLocks/>
          </p:cNvSpPr>
          <p:nvPr/>
        </p:nvSpPr>
        <p:spPr>
          <a:xfrm>
            <a:off x="3171783" y="1588648"/>
            <a:ext cx="2446733" cy="820948"/>
          </a:xfrm>
          <a:prstGeom prst="rect">
            <a:avLst/>
          </a:prstGeom>
          <a:noFill/>
          <a:ln>
            <a:noFill/>
          </a:ln>
          <a:effectLst/>
        </p:spPr>
        <p:txBody>
          <a:bodyPr vert="horz" lIns="91440" tIns="45720" rIns="91440" bIns="45720" rtlCol="0" anchor="t">
            <a:noAutofit/>
          </a:bodyPr>
          <a:lstStyle/>
          <a:p>
            <a:pPr marL="0" lvl="2">
              <a:defRPr/>
            </a:pPr>
            <a:r>
              <a:rPr lang="en-US" sz="800" dirty="0" smtClean="0">
                <a:solidFill>
                  <a:prstClr val="black"/>
                </a:solidFill>
                <a:cs typeface="Arial" pitchFamily="34" charset="0"/>
              </a:rPr>
              <a:t>VSI-Technologies that provide </a:t>
            </a:r>
            <a:r>
              <a:rPr lang="en-US" sz="800" kern="0" dirty="0">
                <a:solidFill>
                  <a:prstClr val="black"/>
                </a:solidFill>
              </a:rPr>
              <a:t>method of organizing to support C3 integration requirements for the vehicle </a:t>
            </a:r>
            <a:r>
              <a:rPr lang="en-US" sz="800" kern="0" dirty="0" smtClean="0">
                <a:solidFill>
                  <a:prstClr val="black"/>
                </a:solidFill>
              </a:rPr>
              <a:t>platforms. </a:t>
            </a:r>
            <a:r>
              <a:rPr lang="en-US" sz="800" kern="0" dirty="0">
                <a:solidFill>
                  <a:prstClr val="black"/>
                </a:solidFill>
              </a:rPr>
              <a:t>Facilitates the </a:t>
            </a:r>
            <a:r>
              <a:rPr lang="en-US" sz="800" kern="0" dirty="0" smtClean="0">
                <a:solidFill>
                  <a:prstClr val="black"/>
                </a:solidFill>
              </a:rPr>
              <a:t>IPPD process </a:t>
            </a:r>
            <a:r>
              <a:rPr lang="en-US" sz="800" kern="0" dirty="0">
                <a:solidFill>
                  <a:prstClr val="black"/>
                </a:solidFill>
              </a:rPr>
              <a:t>approach to Systems </a:t>
            </a:r>
            <a:r>
              <a:rPr lang="en-US" sz="800" kern="0" dirty="0" smtClean="0">
                <a:solidFill>
                  <a:prstClr val="black"/>
                </a:solidFill>
              </a:rPr>
              <a:t>Integration. </a:t>
            </a:r>
            <a:endParaRPr lang="en-US" sz="800" kern="0" dirty="0">
              <a:solidFill>
                <a:prstClr val="black"/>
              </a:solidFill>
            </a:endParaRPr>
          </a:p>
          <a:p>
            <a:pPr marL="0" lvl="2">
              <a:defRPr/>
            </a:pPr>
            <a:endParaRPr lang="en-US" sz="800" kern="0" dirty="0">
              <a:solidFill>
                <a:prstClr val="black"/>
              </a:solidFill>
            </a:endParaRPr>
          </a:p>
          <a:p>
            <a:pPr>
              <a:defRPr/>
            </a:pPr>
            <a:endParaRPr lang="en-US" sz="900" dirty="0" smtClean="0">
              <a:solidFill>
                <a:srgbClr val="000000"/>
              </a:solidFill>
              <a:cs typeface="Arial" pitchFamily="34" charset="0"/>
            </a:endParaRPr>
          </a:p>
        </p:txBody>
      </p:sp>
      <p:sp>
        <p:nvSpPr>
          <p:cNvPr id="21" name="Subtitle 2"/>
          <p:cNvSpPr txBox="1">
            <a:spLocks/>
          </p:cNvSpPr>
          <p:nvPr/>
        </p:nvSpPr>
        <p:spPr>
          <a:xfrm>
            <a:off x="5647987" y="1846733"/>
            <a:ext cx="1898764" cy="768380"/>
          </a:xfrm>
          <a:prstGeom prst="rect">
            <a:avLst/>
          </a:prstGeom>
          <a:noFill/>
          <a:ln>
            <a:noFill/>
          </a:ln>
          <a:effectLst/>
        </p:spPr>
        <p:txBody>
          <a:bodyPr vert="horz" lIns="91440" tIns="45720" rIns="91440" bIns="45720" rtlCol="0" anchor="t">
            <a:noAutofit/>
          </a:bodyPr>
          <a:lstStyle/>
          <a:p>
            <a:pPr marL="0" lvl="1">
              <a:defRPr/>
            </a:pPr>
            <a:r>
              <a:rPr lang="en-US" sz="900" u="sng" dirty="0" smtClean="0">
                <a:solidFill>
                  <a:srgbClr val="333399"/>
                </a:solidFill>
                <a:cs typeface="Arial" pitchFamily="34" charset="0"/>
              </a:rPr>
              <a:t>Handheld Devices</a:t>
            </a:r>
            <a:br>
              <a:rPr lang="en-US" sz="900" u="sng" dirty="0" smtClean="0">
                <a:solidFill>
                  <a:srgbClr val="333399"/>
                </a:solidFill>
                <a:cs typeface="Arial" pitchFamily="34" charset="0"/>
              </a:rPr>
            </a:br>
            <a:r>
              <a:rPr lang="en-US" sz="800" dirty="0" smtClean="0">
                <a:solidFill>
                  <a:prstClr val="black"/>
                </a:solidFill>
                <a:cs typeface="Arial" pitchFamily="34" charset="0"/>
              </a:rPr>
              <a:t>Technologies that </a:t>
            </a:r>
            <a:r>
              <a:rPr lang="en-US" sz="800" dirty="0" smtClean="0">
                <a:solidFill>
                  <a:prstClr val="black"/>
                </a:solidFill>
              </a:rPr>
              <a:t>enable </a:t>
            </a:r>
            <a:r>
              <a:rPr lang="en-US" sz="800" dirty="0">
                <a:solidFill>
                  <a:prstClr val="black"/>
                </a:solidFill>
              </a:rPr>
              <a:t>Assault </a:t>
            </a:r>
            <a:r>
              <a:rPr lang="en-US" sz="800" dirty="0" smtClean="0">
                <a:solidFill>
                  <a:prstClr val="black"/>
                </a:solidFill>
              </a:rPr>
              <a:t>Forces </a:t>
            </a:r>
            <a:r>
              <a:rPr lang="en-US" sz="800" dirty="0">
                <a:solidFill>
                  <a:prstClr val="black"/>
                </a:solidFill>
              </a:rPr>
              <a:t>to conduct collaborative planning when enroute to &amp; once in objective </a:t>
            </a:r>
            <a:r>
              <a:rPr lang="en-US" sz="800" dirty="0" smtClean="0">
                <a:solidFill>
                  <a:prstClr val="black"/>
                </a:solidFill>
              </a:rPr>
              <a:t>area.</a:t>
            </a:r>
            <a:endParaRPr lang="en-US" sz="800" dirty="0">
              <a:solidFill>
                <a:prstClr val="black"/>
              </a:solidFill>
            </a:endParaRPr>
          </a:p>
          <a:p>
            <a:pPr>
              <a:defRPr/>
            </a:pPr>
            <a:endParaRPr lang="en-US" sz="900" dirty="0" smtClean="0">
              <a:solidFill>
                <a:srgbClr val="000000"/>
              </a:solidFill>
              <a:cs typeface="Arial" pitchFamily="34" charset="0"/>
            </a:endParaRPr>
          </a:p>
        </p:txBody>
      </p:sp>
      <p:sp>
        <p:nvSpPr>
          <p:cNvPr id="22" name="Subtitle 2"/>
          <p:cNvSpPr txBox="1">
            <a:spLocks/>
          </p:cNvSpPr>
          <p:nvPr/>
        </p:nvSpPr>
        <p:spPr>
          <a:xfrm>
            <a:off x="4100839" y="4358381"/>
            <a:ext cx="2693585" cy="419100"/>
          </a:xfrm>
          <a:prstGeom prst="rect">
            <a:avLst/>
          </a:prstGeom>
          <a:noFill/>
          <a:ln w="3175">
            <a:noFill/>
          </a:ln>
          <a:effectLst/>
        </p:spPr>
        <p:txBody>
          <a:bodyPr>
            <a:noAutofit/>
          </a:bodyPr>
          <a:lstStyle/>
          <a:p>
            <a:pPr algn="ctr">
              <a:spcBef>
                <a:spcPts val="600"/>
              </a:spcBef>
            </a:pPr>
            <a:r>
              <a:rPr lang="en-US" sz="1100" b="1" dirty="0">
                <a:solidFill>
                  <a:srgbClr val="C00000"/>
                </a:solidFill>
              </a:rPr>
              <a:t>Joint Battle Command-Platform </a:t>
            </a:r>
            <a:r>
              <a:rPr lang="en-US" sz="1100" b="1" dirty="0" smtClean="0">
                <a:solidFill>
                  <a:srgbClr val="C00000"/>
                </a:solidFill>
              </a:rPr>
              <a:t>Family </a:t>
            </a:r>
            <a:r>
              <a:rPr lang="en-US" sz="1100" b="1" dirty="0">
                <a:solidFill>
                  <a:srgbClr val="C00000"/>
                </a:solidFill>
              </a:rPr>
              <a:t>of Systems</a:t>
            </a:r>
            <a:r>
              <a:rPr lang="en-US" sz="1100" dirty="0">
                <a:solidFill>
                  <a:srgbClr val="C00000"/>
                </a:solidFill>
              </a:rPr>
              <a:t> </a:t>
            </a:r>
            <a:r>
              <a:rPr lang="en-US" sz="1100" b="1" dirty="0">
                <a:solidFill>
                  <a:srgbClr val="C00000"/>
                </a:solidFill>
              </a:rPr>
              <a:t>(JPC-P) </a:t>
            </a:r>
          </a:p>
          <a:p>
            <a:pPr algn="ctr">
              <a:spcBef>
                <a:spcPct val="20000"/>
              </a:spcBef>
              <a:buFont typeface="Arial" pitchFamily="34" charset="0"/>
              <a:buNone/>
              <a:defRPr/>
            </a:pPr>
            <a:endParaRPr lang="en-US" sz="800" dirty="0">
              <a:solidFill>
                <a:prstClr val="black"/>
              </a:solidFill>
            </a:endParaRPr>
          </a:p>
        </p:txBody>
      </p:sp>
      <p:sp>
        <p:nvSpPr>
          <p:cNvPr id="23" name="Subtitle 2"/>
          <p:cNvSpPr txBox="1">
            <a:spLocks/>
          </p:cNvSpPr>
          <p:nvPr/>
        </p:nvSpPr>
        <p:spPr>
          <a:xfrm>
            <a:off x="5647986" y="1642951"/>
            <a:ext cx="1203589" cy="290846"/>
          </a:xfrm>
          <a:prstGeom prst="rect">
            <a:avLst/>
          </a:prstGeom>
          <a:noFill/>
          <a:ln w="3175">
            <a:noFill/>
          </a:ln>
          <a:effectLst/>
        </p:spPr>
        <p:txBody>
          <a:bodyPr>
            <a:noAutofit/>
          </a:bodyPr>
          <a:lstStyle/>
          <a:p>
            <a:pPr>
              <a:spcBef>
                <a:spcPct val="20000"/>
              </a:spcBef>
              <a:buFont typeface="Arial" charset="0"/>
              <a:buNone/>
              <a:defRPr/>
            </a:pPr>
            <a:r>
              <a:rPr lang="en-US" sz="1100" b="1" dirty="0" smtClean="0">
                <a:solidFill>
                  <a:srgbClr val="C00000"/>
                </a:solidFill>
              </a:rPr>
              <a:t>Handhelds</a:t>
            </a:r>
            <a:endParaRPr lang="en-US" sz="800" dirty="0">
              <a:solidFill>
                <a:srgbClr val="C00000"/>
              </a:solidFill>
            </a:endParaRPr>
          </a:p>
          <a:p>
            <a:pPr>
              <a:spcBef>
                <a:spcPct val="20000"/>
              </a:spcBef>
              <a:buFont typeface="Arial" pitchFamily="34" charset="0"/>
              <a:buNone/>
              <a:defRPr/>
            </a:pPr>
            <a:endParaRPr lang="en-US" sz="800" dirty="0">
              <a:solidFill>
                <a:prstClr val="black"/>
              </a:solidFill>
            </a:endParaRPr>
          </a:p>
        </p:txBody>
      </p:sp>
      <p:sp>
        <p:nvSpPr>
          <p:cNvPr id="24" name="Subtitle 2"/>
          <p:cNvSpPr txBox="1">
            <a:spLocks/>
          </p:cNvSpPr>
          <p:nvPr/>
        </p:nvSpPr>
        <p:spPr>
          <a:xfrm>
            <a:off x="1399360" y="3072603"/>
            <a:ext cx="1752600" cy="419100"/>
          </a:xfrm>
          <a:prstGeom prst="rect">
            <a:avLst/>
          </a:prstGeom>
          <a:noFill/>
          <a:ln w="3175">
            <a:noFill/>
          </a:ln>
          <a:effectLst/>
        </p:spPr>
        <p:txBody>
          <a:bodyPr>
            <a:noAutofit/>
          </a:bodyPr>
          <a:lstStyle/>
          <a:p>
            <a:pPr>
              <a:spcBef>
                <a:spcPct val="20000"/>
              </a:spcBef>
              <a:buFont typeface="Arial" charset="0"/>
              <a:buNone/>
              <a:defRPr/>
            </a:pPr>
            <a:r>
              <a:rPr lang="en-US" sz="1100" b="1" dirty="0">
                <a:solidFill>
                  <a:srgbClr val="C00000"/>
                </a:solidFill>
                <a:cs typeface="Arial" pitchFamily="34" charset="0"/>
              </a:rPr>
              <a:t>Expeditionary Common Systems</a:t>
            </a:r>
            <a:endParaRPr lang="en-US" sz="800" dirty="0">
              <a:solidFill>
                <a:srgbClr val="C00000"/>
              </a:solidFill>
            </a:endParaRPr>
          </a:p>
        </p:txBody>
      </p:sp>
      <p:sp>
        <p:nvSpPr>
          <p:cNvPr id="29" name="Subtitle 2"/>
          <p:cNvSpPr txBox="1">
            <a:spLocks/>
          </p:cNvSpPr>
          <p:nvPr/>
        </p:nvSpPr>
        <p:spPr>
          <a:xfrm>
            <a:off x="3089993" y="1383450"/>
            <a:ext cx="2222648" cy="276448"/>
          </a:xfrm>
          <a:prstGeom prst="rect">
            <a:avLst/>
          </a:prstGeom>
          <a:noFill/>
          <a:ln w="3175">
            <a:noFill/>
          </a:ln>
          <a:effectLst/>
        </p:spPr>
        <p:txBody>
          <a:bodyPr>
            <a:noAutofit/>
          </a:bodyPr>
          <a:lstStyle/>
          <a:p>
            <a:pPr algn="ctr">
              <a:spcBef>
                <a:spcPct val="20000"/>
              </a:spcBef>
              <a:buFont typeface="Arial" charset="0"/>
              <a:buNone/>
              <a:defRPr/>
            </a:pPr>
            <a:r>
              <a:rPr lang="en-US" sz="1100" b="1" dirty="0" smtClean="0">
                <a:solidFill>
                  <a:srgbClr val="C00000"/>
                </a:solidFill>
              </a:rPr>
              <a:t>Vehicle Systems Integration</a:t>
            </a:r>
            <a:endParaRPr lang="en-US" sz="800" dirty="0">
              <a:solidFill>
                <a:srgbClr val="C00000"/>
              </a:solidFill>
            </a:endParaRPr>
          </a:p>
          <a:p>
            <a:pPr algn="r">
              <a:spcBef>
                <a:spcPct val="20000"/>
              </a:spcBef>
              <a:buFont typeface="Arial" pitchFamily="34" charset="0"/>
              <a:buNone/>
              <a:defRPr/>
            </a:pPr>
            <a:endParaRPr lang="en-US" sz="800" dirty="0">
              <a:solidFill>
                <a:prstClr val="black"/>
              </a:solidFill>
            </a:endParaRPr>
          </a:p>
        </p:txBody>
      </p:sp>
      <p:pic>
        <p:nvPicPr>
          <p:cNvPr id="1026" name="Picture 2"/>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777" b="97927" l="1695" r="100000">
                        <a14:foregroundMark x1="17191" y1="61917" x2="17191" y2="61917"/>
                        <a14:foregroundMark x1="7990" y1="35751" x2="7990" y2="35751"/>
                        <a14:foregroundMark x1="7990" y1="58808" x2="7990" y2="58808"/>
                        <a14:foregroundMark x1="2906" y1="40155" x2="2906" y2="40155"/>
                        <a14:foregroundMark x1="4843" y1="55440" x2="4843" y2="55440"/>
                      </a14:backgroundRemoval>
                    </a14:imgEffect>
                  </a14:imgLayer>
                </a14:imgProps>
              </a:ext>
              <a:ext uri="{28A0092B-C50C-407E-A947-70E740481C1C}">
                <a14:useLocalDpi xmlns:a14="http://schemas.microsoft.com/office/drawing/2010/main"/>
              </a:ext>
            </a:extLst>
          </a:blip>
          <a:srcRect/>
          <a:stretch>
            <a:fillRect/>
          </a:stretch>
        </p:blipFill>
        <p:spPr bwMode="auto">
          <a:xfrm>
            <a:off x="1886690" y="5859177"/>
            <a:ext cx="935037" cy="87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Subtitle 2"/>
          <p:cNvSpPr txBox="1">
            <a:spLocks/>
          </p:cNvSpPr>
          <p:nvPr/>
        </p:nvSpPr>
        <p:spPr>
          <a:xfrm>
            <a:off x="1352431" y="5075479"/>
            <a:ext cx="2106035" cy="425520"/>
          </a:xfrm>
          <a:prstGeom prst="rect">
            <a:avLst/>
          </a:prstGeom>
          <a:noFill/>
          <a:ln w="3175">
            <a:noFill/>
          </a:ln>
          <a:effectLst/>
        </p:spPr>
        <p:txBody>
          <a:bodyPr>
            <a:noAutofit/>
          </a:bodyPr>
          <a:lstStyle/>
          <a:p>
            <a:pPr algn="r">
              <a:buFont typeface="Arial" pitchFamily="34" charset="0"/>
              <a:buNone/>
              <a:defRPr/>
            </a:pPr>
            <a:r>
              <a:rPr lang="en-US" sz="900" u="sng" dirty="0" smtClean="0">
                <a:solidFill>
                  <a:srgbClr val="333399"/>
                </a:solidFill>
              </a:rPr>
              <a:t>SPEED</a:t>
            </a:r>
            <a:endParaRPr lang="en-US" sz="800" dirty="0" smtClean="0"/>
          </a:p>
          <a:p>
            <a:pPr algn="r">
              <a:buFont typeface="Arial" pitchFamily="34" charset="0"/>
              <a:buNone/>
              <a:defRPr/>
            </a:pPr>
            <a:r>
              <a:rPr lang="en-US" sz="800" dirty="0"/>
              <a:t>Systems Planning Engineering and Evaluation Device</a:t>
            </a:r>
          </a:p>
          <a:p>
            <a:pPr algn="r">
              <a:buFont typeface="Arial" pitchFamily="34" charset="0"/>
              <a:buNone/>
              <a:defRPr/>
            </a:pPr>
            <a:endParaRPr lang="en-US" sz="800" b="1" dirty="0"/>
          </a:p>
          <a:p>
            <a:pPr algn="r">
              <a:buFont typeface="Arial" pitchFamily="34" charset="0"/>
              <a:buNone/>
              <a:defRPr/>
            </a:pPr>
            <a:endParaRPr lang="en-US" sz="800" b="1" dirty="0"/>
          </a:p>
          <a:p>
            <a:pPr algn="r">
              <a:buFont typeface="Arial" pitchFamily="34" charset="0"/>
              <a:buNone/>
              <a:defRPr/>
            </a:pPr>
            <a:endParaRPr lang="en-US" sz="900" dirty="0">
              <a:solidFill>
                <a:prstClr val="black"/>
              </a:solidFill>
            </a:endParaRPr>
          </a:p>
        </p:txBody>
      </p:sp>
      <p:sp>
        <p:nvSpPr>
          <p:cNvPr id="45" name="Subtitle 2"/>
          <p:cNvSpPr txBox="1">
            <a:spLocks/>
          </p:cNvSpPr>
          <p:nvPr/>
        </p:nvSpPr>
        <p:spPr>
          <a:xfrm>
            <a:off x="3935944" y="4781231"/>
            <a:ext cx="783123" cy="29958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JBC-P FoS</a:t>
            </a:r>
            <a:endParaRPr lang="en-US" sz="900" u="sng" dirty="0">
              <a:solidFill>
                <a:srgbClr val="333399"/>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pic>
        <p:nvPicPr>
          <p:cNvPr id="56"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56059" y="2533096"/>
            <a:ext cx="465007" cy="46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descr="C:\Users\ulysses.MORTON\Pictures\Vehicle Sketches\JLTV.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flipH="1">
            <a:off x="3004771" y="2299871"/>
            <a:ext cx="502576" cy="39769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Users\ulysses.MORTON\Pictures\Vehicle Sketches\LAV-25.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1105" b="100000" l="0" r="100000">
                        <a14:backgroundMark x1="21078" y1="28177" x2="21078" y2="28177"/>
                      </a14:backgroundRemoval>
                    </a14:imgEffect>
                  </a14:imgLayer>
                </a14:imgProps>
              </a:ext>
              <a:ext uri="{28A0092B-C50C-407E-A947-70E740481C1C}">
                <a14:useLocalDpi xmlns:a14="http://schemas.microsoft.com/office/drawing/2010/main"/>
              </a:ext>
            </a:extLst>
          </a:blip>
          <a:srcRect/>
          <a:stretch>
            <a:fillRect/>
          </a:stretch>
        </p:blipFill>
        <p:spPr bwMode="auto">
          <a:xfrm>
            <a:off x="3392777" y="2738326"/>
            <a:ext cx="656577" cy="5819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Users\ulysses.MORTON\Pictures\Vehicle Sketches\M1A1.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flipH="1">
            <a:off x="3866248" y="2664087"/>
            <a:ext cx="607651" cy="30065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 descr="C:\Users\ulysses.MORTON\Pictures\Vehicle Sketches\fc432c93957f32be27d324d913e79daf.jp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609194" y="2259393"/>
            <a:ext cx="569793" cy="404694"/>
          </a:xfrm>
          <a:prstGeom prst="rect">
            <a:avLst/>
          </a:prstGeom>
          <a:noFill/>
          <a:extLst>
            <a:ext uri="{909E8E84-426E-40DD-AFC4-6F175D3DCCD1}">
              <a14:hiddenFill xmlns:a14="http://schemas.microsoft.com/office/drawing/2010/main">
                <a:solidFill>
                  <a:srgbClr val="FFFFFF"/>
                </a:solidFill>
              </a14:hiddenFill>
            </a:ext>
          </a:extLst>
        </p:spPr>
      </p:pic>
      <p:pic>
        <p:nvPicPr>
          <p:cNvPr id="61" name="Content Placeholder 5" descr="M1123 Assembly2.JPG"/>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bwMode="auto">
          <a:xfrm flipH="1">
            <a:off x="4895170" y="2748753"/>
            <a:ext cx="504030" cy="838200"/>
          </a:xfrm>
          <a:prstGeom prst="rect">
            <a:avLst/>
          </a:prstGeom>
          <a:noFill/>
          <a:ln>
            <a:noFill/>
          </a:ln>
          <a:effectLst>
            <a:outerShdw blurRad="107950" dist="12700" dir="5400000" algn="ctr">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40"/>
          <p:cNvGrpSpPr>
            <a:grpSpLocks/>
          </p:cNvGrpSpPr>
          <p:nvPr/>
        </p:nvGrpSpPr>
        <p:grpSpPr bwMode="auto">
          <a:xfrm>
            <a:off x="4362279" y="2185423"/>
            <a:ext cx="962281" cy="497428"/>
            <a:chOff x="2985457" y="714180"/>
            <a:chExt cx="2577143" cy="1752600"/>
          </a:xfrm>
        </p:grpSpPr>
        <p:pic>
          <p:nvPicPr>
            <p:cNvPr id="63" name="Picture 23" descr="THALES SVA"/>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581400" y="714180"/>
              <a:ext cx="1981200" cy="1752600"/>
            </a:xfrm>
            <a:prstGeom prst="rect">
              <a:avLst/>
            </a:prstGeom>
            <a:noFill/>
            <a:ln w="9525">
              <a:noFill/>
              <a:miter lim="800000"/>
              <a:headEnd/>
              <a:tailEnd/>
            </a:ln>
          </p:spPr>
        </p:pic>
        <p:sp>
          <p:nvSpPr>
            <p:cNvPr id="64" name="Title 3"/>
            <p:cNvSpPr txBox="1">
              <a:spLocks/>
            </p:cNvSpPr>
            <p:nvPr/>
          </p:nvSpPr>
          <p:spPr>
            <a:xfrm>
              <a:off x="2985457" y="845217"/>
              <a:ext cx="1911074" cy="315821"/>
            </a:xfrm>
            <a:prstGeom prst="rect">
              <a:avLst/>
            </a:prstGeom>
            <a:noFill/>
          </p:spPr>
          <p:txBody>
            <a:bodyPr/>
            <a:lstStyle/>
            <a:p>
              <a:pPr algn="ctr">
                <a:lnSpc>
                  <a:spcPct val="90000"/>
                </a:lnSpc>
                <a:defRPr/>
              </a:pPr>
              <a:r>
                <a:rPr lang="en-US" sz="500" b="1" kern="0" dirty="0">
                  <a:solidFill>
                    <a:srgbClr val="C00000"/>
                  </a:solidFill>
                  <a:cs typeface="Times New Roman" pitchFamily="18" charset="0"/>
                </a:rPr>
                <a:t>AN/VRC-113</a:t>
              </a:r>
            </a:p>
          </p:txBody>
        </p:sp>
      </p:grpSp>
      <p:pic>
        <p:nvPicPr>
          <p:cNvPr id="65" name="Picture 64" descr="MCSU-V Mockup_2''"/>
          <p:cNvPicPr>
            <a:picLocks noChangeAspect="1" noChangeArrowheads="1"/>
          </p:cNvPicPr>
          <p:nvPr/>
        </p:nvPicPr>
        <p:blipFill>
          <a:blip r:embed="rId22" cstate="screen">
            <a:lum bright="18000" contrast="36000"/>
            <a:extLst>
              <a:ext uri="{28A0092B-C50C-407E-A947-70E740481C1C}">
                <a14:useLocalDpi xmlns:a14="http://schemas.microsoft.com/office/drawing/2010/main"/>
              </a:ext>
            </a:extLst>
          </a:blip>
          <a:srcRect/>
          <a:stretch>
            <a:fillRect/>
          </a:stretch>
        </p:blipFill>
        <p:spPr bwMode="auto">
          <a:xfrm flipH="1">
            <a:off x="4719067" y="2687758"/>
            <a:ext cx="213646" cy="219561"/>
          </a:xfrm>
          <a:prstGeom prst="rect">
            <a:avLst/>
          </a:prstGeom>
          <a:noFill/>
          <a:ln w="9525">
            <a:noFill/>
            <a:miter lim="800000"/>
            <a:headEnd/>
            <a:tailEnd/>
          </a:ln>
        </p:spPr>
      </p:pic>
      <p:pic>
        <p:nvPicPr>
          <p:cNvPr id="66" name="Picture 48" descr="Dual Trim with Color Bands-2_2''"/>
          <p:cNvPicPr>
            <a:picLocks noChangeAspect="1" noChangeArrowheads="1"/>
          </p:cNvPicPr>
          <p:nvPr/>
        </p:nvPicPr>
        <p:blipFill>
          <a:blip r:embed="rId23" cstate="screen">
            <a:lum bright="18000" contrast="36000"/>
            <a:extLst>
              <a:ext uri="{28A0092B-C50C-407E-A947-70E740481C1C}">
                <a14:useLocalDpi xmlns:a14="http://schemas.microsoft.com/office/drawing/2010/main"/>
              </a:ext>
            </a:extLst>
          </a:blip>
          <a:srcRect/>
          <a:stretch>
            <a:fillRect/>
          </a:stretch>
        </p:blipFill>
        <p:spPr bwMode="auto">
          <a:xfrm flipH="1">
            <a:off x="4530419" y="2917125"/>
            <a:ext cx="228240" cy="230961"/>
          </a:xfrm>
          <a:prstGeom prst="rect">
            <a:avLst/>
          </a:prstGeom>
          <a:noFill/>
          <a:ln w="9525">
            <a:noFill/>
            <a:miter lim="800000"/>
            <a:headEnd/>
            <a:tailEnd/>
          </a:ln>
        </p:spPr>
      </p:pic>
      <p:pic>
        <p:nvPicPr>
          <p:cNvPr id="67" name="Picture 2"/>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045389" y="3183539"/>
            <a:ext cx="970059" cy="727544"/>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sp>
        <p:nvSpPr>
          <p:cNvPr id="46" name="Subtitle 2"/>
          <p:cNvSpPr txBox="1">
            <a:spLocks/>
          </p:cNvSpPr>
          <p:nvPr/>
        </p:nvSpPr>
        <p:spPr>
          <a:xfrm>
            <a:off x="3047426" y="4358381"/>
            <a:ext cx="1053413" cy="651806"/>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COMSEC</a:t>
            </a:r>
          </a:p>
          <a:p>
            <a:pPr>
              <a:spcBef>
                <a:spcPct val="20000"/>
              </a:spcBef>
              <a:buFont typeface="Arial" pitchFamily="34" charset="0"/>
              <a:buNone/>
              <a:defRPr/>
            </a:pPr>
            <a:r>
              <a:rPr lang="en-US" sz="800" dirty="0"/>
              <a:t>Communications Security Cables-Services </a:t>
            </a: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47" name="Subtitle 2"/>
          <p:cNvSpPr txBox="1">
            <a:spLocks/>
          </p:cNvSpPr>
          <p:nvPr/>
        </p:nvSpPr>
        <p:spPr>
          <a:xfrm>
            <a:off x="182859" y="3032605"/>
            <a:ext cx="1363292" cy="612430"/>
          </a:xfrm>
          <a:prstGeom prst="rect">
            <a:avLst/>
          </a:prstGeom>
          <a:noFill/>
          <a:ln w="3175">
            <a:noFill/>
          </a:ln>
          <a:effectLst/>
        </p:spPr>
        <p:txBody>
          <a:bodyPr>
            <a:normAutofit lnSpcReduction="10000"/>
          </a:bodyPr>
          <a:lstStyle/>
          <a:p>
            <a:pPr>
              <a:spcBef>
                <a:spcPct val="20000"/>
              </a:spcBef>
              <a:buFont typeface="Arial" pitchFamily="34" charset="0"/>
              <a:buNone/>
              <a:defRPr/>
            </a:pPr>
            <a:r>
              <a:rPr lang="en-US" sz="900" u="sng" dirty="0" smtClean="0">
                <a:solidFill>
                  <a:srgbClr val="333399"/>
                </a:solidFill>
              </a:rPr>
              <a:t>DAGR</a:t>
            </a:r>
          </a:p>
          <a:p>
            <a:pPr>
              <a:spcBef>
                <a:spcPct val="20000"/>
              </a:spcBef>
              <a:buFont typeface="Arial" pitchFamily="34" charset="0"/>
              <a:buNone/>
              <a:defRPr/>
            </a:pPr>
            <a:r>
              <a:rPr lang="en-US" sz="800" dirty="0" smtClean="0"/>
              <a:t>Defense </a:t>
            </a:r>
            <a:r>
              <a:rPr lang="en-US" sz="800" dirty="0"/>
              <a:t>Advanced Global Positioning System Receiver</a:t>
            </a:r>
          </a:p>
          <a:p>
            <a:pPr>
              <a:spcBef>
                <a:spcPct val="20000"/>
              </a:spcBef>
              <a:buFont typeface="Arial" pitchFamily="34" charset="0"/>
              <a:buNone/>
              <a:defRPr/>
            </a:pPr>
            <a:endParaRPr lang="en-US" sz="800" b="1" dirty="0"/>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pic>
        <p:nvPicPr>
          <p:cNvPr id="1029" name="Picture 5"/>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100000" l="0" r="99383">
                        <a14:foregroundMark x1="17901" y1="46154" x2="17901" y2="46154"/>
                        <a14:foregroundMark x1="41975" y1="72308" x2="41975" y2="72308"/>
                        <a14:foregroundMark x1="56173" y1="82308" x2="56173" y2="82308"/>
                        <a14:foregroundMark x1="77778" y1="43846" x2="77778" y2="43846"/>
                        <a14:foregroundMark x1="51235" y1="23846" x2="51235" y2="23846"/>
                      </a14:backgroundRemoval>
                    </a14:imgEffect>
                  </a14:imgLayer>
                </a14:imgProps>
              </a:ext>
              <a:ext uri="{28A0092B-C50C-407E-A947-70E740481C1C}">
                <a14:useLocalDpi xmlns:a14="http://schemas.microsoft.com/office/drawing/2010/main"/>
              </a:ext>
            </a:extLst>
          </a:blip>
          <a:srcRect/>
          <a:stretch/>
        </p:blipFill>
        <p:spPr bwMode="auto">
          <a:xfrm>
            <a:off x="8014152" y="2447785"/>
            <a:ext cx="984997" cy="794554"/>
          </a:xfrm>
          <a:prstGeom prst="rect">
            <a:avLst/>
          </a:prstGeom>
          <a:noFill/>
          <a:ln>
            <a:noFill/>
          </a:ln>
          <a:effectLst/>
        </p:spPr>
      </p:pic>
      <p:pic>
        <p:nvPicPr>
          <p:cNvPr id="1030" name="Picture 6"/>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7920570" y="1272603"/>
            <a:ext cx="1194131"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8014152" y="3388213"/>
            <a:ext cx="871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56"/>
          <p:cNvPicPr>
            <a:picLocks noChangeAspect="1" noChangeArrowheads="1"/>
          </p:cNvPicPr>
          <p:nvPr/>
        </p:nvPicPr>
        <p:blipFill>
          <a:blip r:embed="rId29" cstate="screen">
            <a:extLst>
              <a:ext uri="{BEBA8EAE-BF5A-486C-A8C5-ECC9F3942E4B}">
                <a14:imgProps xmlns:a14="http://schemas.microsoft.com/office/drawing/2010/main">
                  <a14:imgLayer r:embed="rId30">
                    <a14:imgEffect>
                      <a14:backgroundRemoval t="9396" b="95973" l="9497" r="89944"/>
                    </a14:imgEffect>
                  </a14:imgLayer>
                </a14:imgProps>
              </a:ext>
              <a:ext uri="{28A0092B-C50C-407E-A947-70E740481C1C}">
                <a14:useLocalDpi xmlns:a14="http://schemas.microsoft.com/office/drawing/2010/main"/>
              </a:ext>
            </a:extLst>
          </a:blip>
          <a:srcRect/>
          <a:stretch>
            <a:fillRect/>
          </a:stretch>
        </p:blipFill>
        <p:spPr bwMode="auto">
          <a:xfrm>
            <a:off x="7965010" y="5090372"/>
            <a:ext cx="1083280" cy="82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8039592" y="4416993"/>
            <a:ext cx="838792" cy="71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12"/>
          <p:cNvSpPr txBox="1">
            <a:spLocks noChangeArrowheads="1"/>
          </p:cNvSpPr>
          <p:nvPr/>
        </p:nvSpPr>
        <p:spPr bwMode="auto">
          <a:xfrm>
            <a:off x="7403250" y="3479902"/>
            <a:ext cx="6579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800" i="1" kern="0" dirty="0" smtClean="0">
                <a:solidFill>
                  <a:prstClr val="white">
                    <a:lumMod val="50000"/>
                  </a:prstClr>
                </a:solidFill>
              </a:rPr>
              <a:t>TOC Kit</a:t>
            </a:r>
          </a:p>
        </p:txBody>
      </p:sp>
      <p:sp>
        <p:nvSpPr>
          <p:cNvPr id="71" name="TextBox 13"/>
          <p:cNvSpPr txBox="1">
            <a:spLocks noChangeArrowheads="1"/>
          </p:cNvSpPr>
          <p:nvPr/>
        </p:nvSpPr>
        <p:spPr bwMode="auto">
          <a:xfrm>
            <a:off x="7381599" y="2392166"/>
            <a:ext cx="798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800" i="1" kern="0" dirty="0" smtClean="0">
                <a:solidFill>
                  <a:prstClr val="white">
                    <a:lumMod val="50000"/>
                  </a:prstClr>
                </a:solidFill>
              </a:rPr>
              <a:t>Mounted </a:t>
            </a:r>
          </a:p>
          <a:p>
            <a:pPr algn="r" eaLnBrk="1" fontAlgn="base" hangingPunct="1">
              <a:spcBef>
                <a:spcPct val="0"/>
              </a:spcBef>
              <a:spcAft>
                <a:spcPct val="0"/>
              </a:spcAft>
              <a:defRPr/>
            </a:pPr>
            <a:r>
              <a:rPr lang="en-US" sz="800" i="1" kern="0" dirty="0" smtClean="0">
                <a:solidFill>
                  <a:prstClr val="white">
                    <a:lumMod val="50000"/>
                  </a:prstClr>
                </a:solidFill>
              </a:rPr>
              <a:t>System</a:t>
            </a:r>
          </a:p>
        </p:txBody>
      </p:sp>
      <p:sp>
        <p:nvSpPr>
          <p:cNvPr id="72" name="TextBox 15"/>
          <p:cNvSpPr txBox="1">
            <a:spLocks noChangeArrowheads="1"/>
          </p:cNvSpPr>
          <p:nvPr/>
        </p:nvSpPr>
        <p:spPr bwMode="auto">
          <a:xfrm>
            <a:off x="6863736" y="6486421"/>
            <a:ext cx="13158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800" i="1" kern="0" dirty="0" smtClean="0">
                <a:solidFill>
                  <a:prstClr val="white">
                    <a:lumMod val="50000"/>
                  </a:prstClr>
                </a:solidFill>
              </a:rPr>
              <a:t>Dismounted EUD</a:t>
            </a:r>
          </a:p>
        </p:txBody>
      </p:sp>
      <p:sp>
        <p:nvSpPr>
          <p:cNvPr id="73" name="TextBox 72"/>
          <p:cNvSpPr txBox="1">
            <a:spLocks noChangeArrowheads="1"/>
          </p:cNvSpPr>
          <p:nvPr/>
        </p:nvSpPr>
        <p:spPr bwMode="auto">
          <a:xfrm>
            <a:off x="7132040" y="4537757"/>
            <a:ext cx="8968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800" i="1" kern="0" dirty="0" smtClean="0">
                <a:solidFill>
                  <a:prstClr val="white">
                    <a:lumMod val="50000"/>
                  </a:prstClr>
                </a:solidFill>
              </a:rPr>
              <a:t>KGV-72 PIED</a:t>
            </a:r>
          </a:p>
        </p:txBody>
      </p:sp>
      <p:sp>
        <p:nvSpPr>
          <p:cNvPr id="74" name="TextBox 73"/>
          <p:cNvSpPr txBox="1">
            <a:spLocks noChangeArrowheads="1"/>
          </p:cNvSpPr>
          <p:nvPr/>
        </p:nvSpPr>
        <p:spPr bwMode="auto">
          <a:xfrm>
            <a:off x="6888732" y="5346561"/>
            <a:ext cx="13160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800" i="1" kern="0" dirty="0" smtClean="0">
                <a:solidFill>
                  <a:prstClr val="white">
                    <a:lumMod val="50000"/>
                  </a:prstClr>
                </a:solidFill>
              </a:rPr>
              <a:t>BFT 2 Transceiver</a:t>
            </a:r>
          </a:p>
        </p:txBody>
      </p:sp>
      <p:sp>
        <p:nvSpPr>
          <p:cNvPr id="3" name="Rectangle 2"/>
          <p:cNvSpPr/>
          <p:nvPr/>
        </p:nvSpPr>
        <p:spPr>
          <a:xfrm>
            <a:off x="3931018" y="4962390"/>
            <a:ext cx="3276849" cy="954107"/>
          </a:xfrm>
          <a:prstGeom prst="rect">
            <a:avLst/>
          </a:prstGeom>
        </p:spPr>
        <p:txBody>
          <a:bodyPr wrap="square">
            <a:spAutoFit/>
          </a:bodyPr>
          <a:lstStyle/>
          <a:p>
            <a:r>
              <a:rPr lang="en-US" sz="800" dirty="0">
                <a:solidFill>
                  <a:prstClr val="black"/>
                </a:solidFill>
              </a:rPr>
              <a:t>Joint Battle </a:t>
            </a:r>
            <a:r>
              <a:rPr lang="en-US" sz="800" dirty="0" smtClean="0">
                <a:solidFill>
                  <a:prstClr val="black"/>
                </a:solidFill>
              </a:rPr>
              <a:t>Command - </a:t>
            </a:r>
            <a:r>
              <a:rPr lang="en-US" sz="800" dirty="0">
                <a:solidFill>
                  <a:prstClr val="black"/>
                </a:solidFill>
              </a:rPr>
              <a:t>Platform (JBC-P) Family of Systems (FoS) Increment I (Inc I) is the primary battlefield Command and Control (C2) Situational Awareness (SA) system that provides tactical input/output battlefield digitized Position Location Information (PLI) and SA at the company and vehicle levels. It is the successor program to the UUNS Blue Force Tracker/FBCB2 Software which includes an in-line  encryption device.</a:t>
            </a:r>
          </a:p>
        </p:txBody>
      </p:sp>
      <p:pic>
        <p:nvPicPr>
          <p:cNvPr id="2" name="Picture 2"/>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649360" y="2566163"/>
            <a:ext cx="1482680" cy="8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393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p:blipFill>
        <p:spPr bwMode="auto">
          <a:xfrm>
            <a:off x="0" y="1108710"/>
            <a:ext cx="9144000" cy="1405890"/>
          </a:xfrm>
          <a:prstGeom prst="rect">
            <a:avLst/>
          </a:prstGeom>
          <a:noFill/>
          <a:ln w="9525">
            <a:noFill/>
            <a:miter lim="800000"/>
            <a:headEnd/>
            <a:tailEnd/>
          </a:ln>
          <a:effectLst>
            <a:reflection blurRad="6350" stA="50000" endA="300" endPos="90000" dir="5400000" sy="-100000" algn="bl" rotWithShape="0"/>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0" y="5630106"/>
            <a:ext cx="9144000" cy="771055"/>
          </a:xfrm>
          <a:prstGeom prst="rect">
            <a:avLst/>
          </a:prstGeom>
          <a:solidFill>
            <a:srgbClr val="C0000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990600"/>
            <a:ext cx="9144000" cy="427038"/>
          </a:xfrm>
        </p:spPr>
        <p:txBody>
          <a:bodyPr/>
          <a:lstStyle/>
          <a:p>
            <a:r>
              <a:rPr lang="en-US" sz="1800" b="1" dirty="0" smtClean="0">
                <a:solidFill>
                  <a:srgbClr val="002060"/>
                </a:solidFill>
              </a:rPr>
              <a:t>Agenda</a:t>
            </a:r>
            <a:endParaRPr lang="en-US" sz="1800" b="1" dirty="0">
              <a:solidFill>
                <a:srgbClr val="002060"/>
              </a:solidFill>
            </a:endParaRPr>
          </a:p>
        </p:txBody>
      </p:sp>
      <p:sp>
        <p:nvSpPr>
          <p:cNvPr id="7" name="Content Placeholder 6"/>
          <p:cNvSpPr>
            <a:spLocks noGrp="1"/>
          </p:cNvSpPr>
          <p:nvPr>
            <p:ph idx="1"/>
          </p:nvPr>
        </p:nvSpPr>
        <p:spPr>
          <a:xfrm>
            <a:off x="4354" y="1905000"/>
            <a:ext cx="9106270" cy="3337554"/>
          </a:xfrm>
        </p:spPr>
        <p:txBody>
          <a:bodyPr/>
          <a:lstStyle/>
          <a:p>
            <a:pPr>
              <a:spcBef>
                <a:spcPts val="1800"/>
              </a:spcBef>
            </a:pPr>
            <a:r>
              <a:rPr lang="en-US" sz="1800" b="1" dirty="0" smtClean="0"/>
              <a:t>PM MC3 Overview </a:t>
            </a:r>
          </a:p>
          <a:p>
            <a:pPr marL="801688" lvl="1" indent="-344488">
              <a:spcBef>
                <a:spcPts val="1800"/>
              </a:spcBef>
              <a:buFont typeface="Arial" panose="020B0604020202020204" pitchFamily="34" charset="0"/>
              <a:buChar char="•"/>
            </a:pPr>
            <a:r>
              <a:rPr lang="en-US" b="1" dirty="0" smtClean="0"/>
              <a:t>PdM Networking and Satellite Communications – </a:t>
            </a:r>
            <a:r>
              <a:rPr lang="en-US" b="1" dirty="0" err="1" smtClean="0">
                <a:solidFill>
                  <a:schemeClr val="accent1">
                    <a:lumMod val="75000"/>
                  </a:schemeClr>
                </a:solidFill>
              </a:rPr>
              <a:t>PdM</a:t>
            </a:r>
            <a:r>
              <a:rPr lang="en-US" b="1" dirty="0" smtClean="0">
                <a:solidFill>
                  <a:schemeClr val="accent1">
                    <a:lumMod val="75000"/>
                  </a:schemeClr>
                </a:solidFill>
              </a:rPr>
              <a:t> NSC</a:t>
            </a:r>
            <a:endParaRPr lang="en-US" b="1" i="1" dirty="0">
              <a:solidFill>
                <a:schemeClr val="accent1">
                  <a:lumMod val="75000"/>
                </a:schemeClr>
              </a:solidFill>
            </a:endParaRPr>
          </a:p>
          <a:p>
            <a:pPr marL="811213">
              <a:spcBef>
                <a:spcPts val="1800"/>
              </a:spcBef>
            </a:pPr>
            <a:r>
              <a:rPr lang="en-US" sz="1600" b="1" dirty="0" smtClean="0"/>
              <a:t>PdM Tactical Communication Systems – </a:t>
            </a:r>
            <a:r>
              <a:rPr lang="en-US" sz="1600" b="1" dirty="0" err="1" smtClean="0">
                <a:solidFill>
                  <a:schemeClr val="accent1">
                    <a:lumMod val="75000"/>
                  </a:schemeClr>
                </a:solidFill>
              </a:rPr>
              <a:t>PdM</a:t>
            </a:r>
            <a:r>
              <a:rPr lang="en-US" sz="1600" b="1" dirty="0" smtClean="0">
                <a:solidFill>
                  <a:schemeClr val="accent1">
                    <a:lumMod val="75000"/>
                  </a:schemeClr>
                </a:solidFill>
              </a:rPr>
              <a:t> TCS</a:t>
            </a:r>
            <a:endParaRPr lang="en-US" sz="1600" b="1" i="1" dirty="0">
              <a:solidFill>
                <a:schemeClr val="accent1">
                  <a:lumMod val="75000"/>
                </a:schemeClr>
              </a:solidFill>
            </a:endParaRPr>
          </a:p>
          <a:p>
            <a:pPr marL="811213">
              <a:spcBef>
                <a:spcPts val="1800"/>
              </a:spcBef>
            </a:pPr>
            <a:r>
              <a:rPr lang="en-US" sz="1600" b="1" dirty="0"/>
              <a:t>PdM Integration, Interoperability, and Situational Awareness – </a:t>
            </a:r>
            <a:r>
              <a:rPr lang="en-US" sz="1600" b="1" dirty="0">
                <a:solidFill>
                  <a:schemeClr val="accent1">
                    <a:lumMod val="75000"/>
                  </a:schemeClr>
                </a:solidFill>
              </a:rPr>
              <a:t>PdM I2SA</a:t>
            </a:r>
            <a:endParaRPr lang="en-US" sz="1600" b="1" dirty="0"/>
          </a:p>
          <a:p>
            <a:pPr marL="811213">
              <a:spcBef>
                <a:spcPts val="1800"/>
              </a:spcBef>
            </a:pPr>
            <a:r>
              <a:rPr lang="en-US" sz="1600" b="1" dirty="0" smtClean="0"/>
              <a:t>PdM MAGTF Command and Control (C2) Systems – </a:t>
            </a:r>
            <a:r>
              <a:rPr lang="en-US" sz="1600" b="1" dirty="0" smtClean="0">
                <a:solidFill>
                  <a:schemeClr val="accent1">
                    <a:lumMod val="75000"/>
                  </a:schemeClr>
                </a:solidFill>
              </a:rPr>
              <a:t>PdM MC2S</a:t>
            </a:r>
            <a:r>
              <a:rPr lang="en-US" sz="1600" b="1" dirty="0" smtClean="0"/>
              <a:t>       </a:t>
            </a:r>
          </a:p>
          <a:p>
            <a:pPr marL="811213">
              <a:spcBef>
                <a:spcPts val="1800"/>
              </a:spcBef>
            </a:pPr>
            <a:r>
              <a:rPr lang="en-US" sz="1600" b="1" dirty="0" smtClean="0"/>
              <a:t>Science and Technology Efforts – </a:t>
            </a:r>
            <a:r>
              <a:rPr lang="en-US" sz="1600" b="1" dirty="0" smtClean="0">
                <a:solidFill>
                  <a:schemeClr val="accent1">
                    <a:lumMod val="75000"/>
                  </a:schemeClr>
                </a:solidFill>
              </a:rPr>
              <a:t>MC3 Advanced Technology Integrator</a:t>
            </a:r>
            <a:endParaRPr lang="en-US" b="1" dirty="0" smtClean="0">
              <a:solidFill>
                <a:schemeClr val="accent1">
                  <a:lumMod val="75000"/>
                </a:schemeClr>
              </a:solidFill>
            </a:endParaRPr>
          </a:p>
          <a:p>
            <a:pPr>
              <a:spcBef>
                <a:spcPts val="1800"/>
              </a:spcBef>
            </a:pPr>
            <a:r>
              <a:rPr lang="en-US" b="1" dirty="0" smtClean="0"/>
              <a:t>Questions</a:t>
            </a:r>
            <a:endParaRPr lang="en-US" dirty="0"/>
          </a:p>
        </p:txBody>
      </p:sp>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0539" y="4724400"/>
            <a:ext cx="2914396" cy="1925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397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Autofit/>
          </a:bodyPr>
          <a:lstStyle/>
          <a:p>
            <a:pPr eaLnBrk="1" hangingPunct="1">
              <a:defRPr/>
            </a:pPr>
            <a:r>
              <a:rPr lang="en-US" dirty="0" smtClean="0"/>
              <a:t>Joint Battle Command Platform (JBC-P) </a:t>
            </a:r>
            <a:r>
              <a:rPr lang="en-US" dirty="0" err="1" smtClean="0"/>
              <a:t>FoS</a:t>
            </a:r>
            <a:endParaRPr lang="en-US" dirty="0" smtClean="0"/>
          </a:p>
        </p:txBody>
      </p:sp>
      <p:pic>
        <p:nvPicPr>
          <p:cNvPr id="7" name="Picture 1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9234"/>
          <a:stretch/>
        </p:blipFill>
        <p:spPr bwMode="auto">
          <a:xfrm>
            <a:off x="339634" y="1396262"/>
            <a:ext cx="3962400" cy="2206117"/>
          </a:xfrm>
          <a:prstGeom prst="rect">
            <a:avLst/>
          </a:prstGeom>
          <a:noFill/>
          <a:ln w="9525">
            <a:noFill/>
            <a:miter lim="800000"/>
            <a:headEnd/>
            <a:tailEnd/>
          </a:ln>
        </p:spPr>
      </p:pic>
      <p:sp>
        <p:nvSpPr>
          <p:cNvPr id="8" name="Rectangle 12"/>
          <p:cNvSpPr>
            <a:spLocks noChangeArrowheads="1"/>
          </p:cNvSpPr>
          <p:nvPr/>
        </p:nvSpPr>
        <p:spPr bwMode="auto">
          <a:xfrm>
            <a:off x="4648200" y="1635036"/>
            <a:ext cx="4495800" cy="2327364"/>
          </a:xfrm>
          <a:prstGeom prst="rect">
            <a:avLst/>
          </a:prstGeom>
          <a:noFill/>
          <a:ln w="9525">
            <a:noFill/>
            <a:miter lim="800000"/>
            <a:headEnd/>
            <a:tailEnd/>
          </a:ln>
        </p:spPr>
        <p:txBody>
          <a:bodyPr/>
          <a:lstStyle/>
          <a:p>
            <a:pPr>
              <a:lnSpc>
                <a:spcPct val="95000"/>
              </a:lnSpc>
              <a:spcAft>
                <a:spcPts val="600"/>
              </a:spcAft>
              <a:defRPr/>
            </a:pPr>
            <a:r>
              <a:rPr lang="en-US" sz="900" dirty="0">
                <a:solidFill>
                  <a:srgbClr val="000000"/>
                </a:solidFill>
              </a:rPr>
              <a:t>JBC-P is a joint, digital, battle command information FoS that provides integrated, on-the-move, timely, relevant C2/SA information to tactical combat, combat support and combat service support commanders, leaders and key C2 nodes (Joint Capability Developmental Document of 6 May 2008</a:t>
            </a:r>
            <a:r>
              <a:rPr lang="en-US" sz="900" dirty="0" smtClean="0">
                <a:solidFill>
                  <a:srgbClr val="000000"/>
                </a:solidFill>
              </a:rPr>
              <a:t>).</a:t>
            </a:r>
          </a:p>
          <a:p>
            <a:pPr>
              <a:lnSpc>
                <a:spcPct val="95000"/>
              </a:lnSpc>
              <a:spcAft>
                <a:spcPts val="600"/>
              </a:spcAft>
              <a:defRPr/>
            </a:pPr>
            <a:r>
              <a:rPr lang="en-US" sz="900" dirty="0">
                <a:solidFill>
                  <a:srgbClr val="000000"/>
                </a:solidFill>
              </a:rPr>
              <a:t>Joint Battle Command - Platform (JBC-P) consists of JBC-P software, which will run on the hardware previously delivered, a stand-alone dismounted platform (handheld or end user device), and improvements to dismountable variants in future refreshes</a:t>
            </a:r>
            <a:r>
              <a:rPr lang="en-US" sz="900" dirty="0" smtClean="0">
                <a:solidFill>
                  <a:srgbClr val="000000"/>
                </a:solidFill>
              </a:rPr>
              <a:t>.</a:t>
            </a:r>
          </a:p>
          <a:p>
            <a:pPr marL="171450" indent="-171450">
              <a:lnSpc>
                <a:spcPct val="95000"/>
              </a:lnSpc>
              <a:spcAft>
                <a:spcPts val="600"/>
              </a:spcAft>
              <a:buFont typeface="Arial" panose="020B0604020202020204" pitchFamily="34" charset="0"/>
              <a:buChar char="•"/>
              <a:defRPr/>
            </a:pPr>
            <a:r>
              <a:rPr lang="en-US" sz="900" dirty="0">
                <a:solidFill>
                  <a:prstClr val="black"/>
                </a:solidFill>
                <a:latin typeface="Arial" pitchFamily="34" charset="0"/>
              </a:rPr>
              <a:t>Joint Battle Command- Platform (JBC-P) Family of Systems (FoS) Increment I (Inc I) is the primary battlefield Command and Control (C2)/Situational Awareness (SA) system that provides tactical input/output battlefield digitized Position Location Information (PLI) and SA at the company and vehicle </a:t>
            </a:r>
            <a:r>
              <a:rPr lang="en-US" sz="900" dirty="0" smtClean="0">
                <a:solidFill>
                  <a:prstClr val="black"/>
                </a:solidFill>
                <a:latin typeface="Arial" pitchFamily="34" charset="0"/>
              </a:rPr>
              <a:t>levels. </a:t>
            </a:r>
          </a:p>
          <a:p>
            <a:pPr marL="171450" indent="-171450">
              <a:lnSpc>
                <a:spcPct val="95000"/>
              </a:lnSpc>
              <a:spcAft>
                <a:spcPts val="600"/>
              </a:spcAft>
              <a:buFont typeface="Arial" panose="020B0604020202020204" pitchFamily="34" charset="0"/>
              <a:buChar char="•"/>
              <a:defRPr/>
            </a:pPr>
            <a:r>
              <a:rPr lang="en-US" sz="900" dirty="0" smtClean="0"/>
              <a:t>Increment </a:t>
            </a:r>
            <a:r>
              <a:rPr lang="en-US" sz="900" dirty="0"/>
              <a:t>I Mounted Fielding Decision (FD) </a:t>
            </a:r>
            <a:r>
              <a:rPr lang="en-US" sz="900" dirty="0" smtClean="0"/>
              <a:t>3rdQtrFY15.</a:t>
            </a:r>
            <a:endParaRPr lang="en-US" sz="900" dirty="0">
              <a:latin typeface="Arial" pitchFamily="34" charset="0"/>
              <a:cs typeface="Arial" pitchFamily="34" charset="0"/>
            </a:endParaRPr>
          </a:p>
          <a:p>
            <a:pPr marL="171450" indent="-171450">
              <a:lnSpc>
                <a:spcPct val="95000"/>
              </a:lnSpc>
              <a:spcAft>
                <a:spcPts val="600"/>
              </a:spcAft>
              <a:buFont typeface="Arial" panose="020B0604020202020204" pitchFamily="34" charset="0"/>
              <a:buChar char="•"/>
              <a:defRPr/>
            </a:pPr>
            <a:r>
              <a:rPr lang="en-US" sz="900" dirty="0"/>
              <a:t>JBC-P Software (SW) FD </a:t>
            </a:r>
            <a:r>
              <a:rPr lang="en-US" sz="900" dirty="0" smtClean="0"/>
              <a:t>(3rdQtrFY16).</a:t>
            </a:r>
          </a:p>
          <a:p>
            <a:pPr marL="171450" indent="-171450">
              <a:lnSpc>
                <a:spcPct val="95000"/>
              </a:lnSpc>
              <a:spcAft>
                <a:spcPts val="600"/>
              </a:spcAft>
              <a:buFont typeface="Arial" panose="020B0604020202020204" pitchFamily="34" charset="0"/>
              <a:buChar char="•"/>
              <a:defRPr/>
            </a:pPr>
            <a:r>
              <a:rPr lang="en-US" sz="900" dirty="0" smtClean="0">
                <a:solidFill>
                  <a:prstClr val="black"/>
                </a:solidFill>
                <a:latin typeface="Arial" pitchFamily="34" charset="0"/>
              </a:rPr>
              <a:t>IOC: One </a:t>
            </a:r>
            <a:r>
              <a:rPr lang="en-US" sz="900" dirty="0">
                <a:solidFill>
                  <a:prstClr val="black"/>
                </a:solidFill>
                <a:latin typeface="Arial" pitchFamily="34" charset="0"/>
              </a:rPr>
              <a:t>Infantry </a:t>
            </a:r>
            <a:r>
              <a:rPr lang="en-US" sz="900" dirty="0" smtClean="0">
                <a:solidFill>
                  <a:prstClr val="black"/>
                </a:solidFill>
                <a:latin typeface="Arial" pitchFamily="34" charset="0"/>
              </a:rPr>
              <a:t>Regiment.</a:t>
            </a:r>
            <a:endParaRPr lang="en-US" sz="600" dirty="0">
              <a:solidFill>
                <a:prstClr val="black"/>
              </a:solidFill>
              <a:latin typeface="Arial" pitchFamily="34" charset="0"/>
            </a:endParaRPr>
          </a:p>
          <a:p>
            <a:pPr marL="171450" indent="-171450">
              <a:lnSpc>
                <a:spcPct val="95000"/>
              </a:lnSpc>
              <a:spcAft>
                <a:spcPts val="600"/>
              </a:spcAft>
              <a:buFont typeface="Arial" panose="020B0604020202020204" pitchFamily="34" charset="0"/>
              <a:buChar char="•"/>
              <a:defRPr/>
            </a:pPr>
            <a:endParaRPr lang="en-US" sz="900" dirty="0">
              <a:latin typeface="Arial" pitchFamily="34" charset="0"/>
              <a:cs typeface="Arial" pitchFamily="34" charset="0"/>
            </a:endParaRPr>
          </a:p>
          <a:p>
            <a:pPr marL="171450" indent="-171450">
              <a:lnSpc>
                <a:spcPct val="95000"/>
              </a:lnSpc>
              <a:spcAft>
                <a:spcPts val="600"/>
              </a:spcAft>
              <a:buFont typeface="Arial" panose="020B0604020202020204" pitchFamily="34" charset="0"/>
              <a:buChar char="•"/>
              <a:defRPr/>
            </a:pPr>
            <a:endParaRPr lang="en-US" sz="900" dirty="0">
              <a:solidFill>
                <a:srgbClr val="000000"/>
              </a:solidFill>
            </a:endParaRPr>
          </a:p>
          <a:p>
            <a:pPr>
              <a:lnSpc>
                <a:spcPct val="95000"/>
              </a:lnSpc>
              <a:spcAft>
                <a:spcPts val="600"/>
              </a:spcAft>
              <a:defRPr/>
            </a:pPr>
            <a:endParaRPr lang="en-US" sz="900" dirty="0" smtClean="0">
              <a:solidFill>
                <a:srgbClr val="000000"/>
              </a:solidFill>
            </a:endParaRPr>
          </a:p>
          <a:p>
            <a:pPr marL="347663" lvl="1" indent="-115888">
              <a:lnSpc>
                <a:spcPct val="95000"/>
              </a:lnSpc>
              <a:spcBef>
                <a:spcPct val="10000"/>
              </a:spcBef>
              <a:defRPr/>
            </a:pPr>
            <a:endParaRPr lang="en-US" sz="900" dirty="0">
              <a:solidFill>
                <a:srgbClr val="000000"/>
              </a:solidFill>
            </a:endParaRPr>
          </a:p>
        </p:txBody>
      </p:sp>
      <p:sp>
        <p:nvSpPr>
          <p:cNvPr id="12" name="Rectangle 11"/>
          <p:cNvSpPr/>
          <p:nvPr/>
        </p:nvSpPr>
        <p:spPr>
          <a:xfrm>
            <a:off x="4648200" y="4331372"/>
            <a:ext cx="4495800" cy="2439129"/>
          </a:xfrm>
          <a:prstGeom prst="rect">
            <a:avLst/>
          </a:prstGeom>
        </p:spPr>
        <p:txBody>
          <a:bodyPr wrap="square">
            <a:spAutoFit/>
          </a:bodyPr>
          <a:lstStyle/>
          <a:p>
            <a:pPr marL="171450" lvl="1" indent="-171450">
              <a:spcBef>
                <a:spcPts val="600"/>
              </a:spcBef>
              <a:buFont typeface="Arial" panose="020B0604020202020204" pitchFamily="34" charset="0"/>
              <a:buChar char="•"/>
            </a:pPr>
            <a:r>
              <a:rPr lang="en-US" sz="900" dirty="0">
                <a:solidFill>
                  <a:srgbClr val="000000"/>
                </a:solidFill>
                <a:ea typeface="Calibri" pitchFamily="34" charset="0"/>
                <a:cs typeface="Arial" pitchFamily="34" charset="0"/>
              </a:rPr>
              <a:t>Efforts coordinated with three Army program offices/two Army Program Executive Offices (PEO) </a:t>
            </a:r>
            <a:r>
              <a:rPr lang="en-US" sz="900" kern="0" dirty="0">
                <a:solidFill>
                  <a:srgbClr val="000000"/>
                </a:solidFill>
                <a:ea typeface="Calibri" pitchFamily="34" charset="0"/>
              </a:rPr>
              <a:t>PEO C3T and  PEO Soldier</a:t>
            </a:r>
            <a:r>
              <a:rPr lang="en-US" sz="900" kern="0" dirty="0" smtClean="0">
                <a:solidFill>
                  <a:srgbClr val="000000"/>
                </a:solidFill>
                <a:ea typeface="Calibri" pitchFamily="34" charset="0"/>
              </a:rPr>
              <a:t>.</a:t>
            </a:r>
          </a:p>
          <a:p>
            <a:pPr>
              <a:spcBef>
                <a:spcPts val="300"/>
              </a:spcBef>
            </a:pPr>
            <a:r>
              <a:rPr lang="en-US" sz="900" b="1" dirty="0"/>
              <a:t>TOC Kit Fielding</a:t>
            </a:r>
          </a:p>
          <a:p>
            <a:pPr marL="171450" indent="-171450">
              <a:spcBef>
                <a:spcPts val="300"/>
              </a:spcBef>
              <a:buFont typeface="Arial" panose="020B0604020202020204" pitchFamily="34" charset="0"/>
              <a:buChar char="•"/>
            </a:pPr>
            <a:r>
              <a:rPr lang="en-US" sz="900" dirty="0"/>
              <a:t>Fielded 160 JBC-P FoS Inc I TOC Kits with JCR software </a:t>
            </a:r>
            <a:r>
              <a:rPr lang="en-US" sz="900" dirty="0" smtClean="0"/>
              <a:t>to MEF </a:t>
            </a:r>
            <a:r>
              <a:rPr lang="en-US" sz="900" dirty="0"/>
              <a:t>to fulfill 3D MARDIV Deliberate-Universal Needs </a:t>
            </a:r>
            <a:r>
              <a:rPr lang="en-US" sz="900" dirty="0" smtClean="0"/>
              <a:t>Statement.</a:t>
            </a:r>
          </a:p>
          <a:p>
            <a:pPr marL="171450" indent="-171450">
              <a:spcBef>
                <a:spcPts val="300"/>
              </a:spcBef>
              <a:buFont typeface="Arial" panose="020B0604020202020204" pitchFamily="34" charset="0"/>
              <a:buChar char="•"/>
            </a:pPr>
            <a:r>
              <a:rPr lang="en-US" sz="900" dirty="0" smtClean="0"/>
              <a:t>Fielded 644 Inc I TOC Kits with JCR software to I/II MEF and MARSOC. </a:t>
            </a:r>
          </a:p>
          <a:p>
            <a:pPr>
              <a:spcBef>
                <a:spcPts val="300"/>
              </a:spcBef>
            </a:pPr>
            <a:r>
              <a:rPr lang="en-US" sz="900" b="1" dirty="0" smtClean="0"/>
              <a:t>III </a:t>
            </a:r>
            <a:r>
              <a:rPr lang="en-US" sz="900" b="1" dirty="0"/>
              <a:t>MEF NET </a:t>
            </a:r>
          </a:p>
          <a:p>
            <a:pPr marL="171450" indent="-171450">
              <a:spcBef>
                <a:spcPts val="300"/>
              </a:spcBef>
              <a:buFont typeface="Arial" panose="020B0604020202020204" pitchFamily="34" charset="0"/>
              <a:buChar char="•"/>
            </a:pPr>
            <a:r>
              <a:rPr lang="en-US" sz="900" dirty="0"/>
              <a:t>Marines used the Blue Force Tracker – Joint Capabilities Release system </a:t>
            </a:r>
            <a:r>
              <a:rPr lang="en-US" sz="900" dirty="0" smtClean="0"/>
              <a:t> during </a:t>
            </a:r>
            <a:r>
              <a:rPr lang="en-US" sz="900" dirty="0"/>
              <a:t>a familiarization course at the Marine Air-Ground Task Force Integrated Systems Training Center on Camp </a:t>
            </a:r>
            <a:r>
              <a:rPr lang="en-US" sz="900" dirty="0" smtClean="0"/>
              <a:t>Hansen.</a:t>
            </a:r>
          </a:p>
          <a:p>
            <a:pPr>
              <a:spcBef>
                <a:spcPts val="300"/>
              </a:spcBef>
            </a:pPr>
            <a:r>
              <a:rPr lang="en-US" sz="900" b="1" dirty="0"/>
              <a:t>Black Key Wrapping Training </a:t>
            </a:r>
          </a:p>
          <a:p>
            <a:pPr marL="171450" indent="-171450">
              <a:spcBef>
                <a:spcPts val="300"/>
              </a:spcBef>
              <a:buFont typeface="Arial" panose="020B0604020202020204" pitchFamily="34" charset="0"/>
              <a:buChar char="•"/>
            </a:pPr>
            <a:r>
              <a:rPr lang="en-US" sz="900" dirty="0"/>
              <a:t>Closed the bridge between the Marine Corps and Army curriculum for black and red key training. COMSEC personnel from III MEF were instructed in black and red key wrapping at MCTSSA. Training will be provided to MEFs COMSEC personnel in support of the KGV-72 fielded with JBC-P FoS</a:t>
            </a:r>
            <a:r>
              <a:rPr lang="en-US" sz="900" dirty="0" smtClean="0"/>
              <a:t>.</a:t>
            </a:r>
            <a:endParaRPr lang="en-US" sz="900" kern="0" dirty="0">
              <a:solidFill>
                <a:srgbClr val="000000"/>
              </a:solidFill>
              <a:ea typeface="Calibri" pitchFamily="34" charset="0"/>
            </a:endParaRPr>
          </a:p>
        </p:txBody>
      </p:sp>
      <p:pic>
        <p:nvPicPr>
          <p:cNvPr id="10" name="Picture 2" descr="http://peoc3t.army.mil/fbcb2/images/header/jbc-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672" y="5498137"/>
            <a:ext cx="4270324" cy="1198149"/>
          </a:xfrm>
          <a:prstGeom prst="rect">
            <a:avLst/>
          </a:prstGeom>
          <a:noFill/>
          <a:effectLst>
            <a:outerShdw blurRad="50800" dist="38100" dir="2700000" algn="tl" rotWithShape="0">
              <a:prstClr val="black">
                <a:alpha val="40000"/>
              </a:prstClr>
            </a:outerShdw>
          </a:effectLst>
        </p:spPr>
      </p:pic>
      <p:pic>
        <p:nvPicPr>
          <p:cNvPr id="11" name="Picture 4" descr="http://www.operationandroid.com/images/content/phone-army-jbc-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97401" y="3778684"/>
            <a:ext cx="1293214" cy="787173"/>
          </a:xfrm>
          <a:prstGeom prst="rect">
            <a:avLst/>
          </a:prstGeom>
          <a:noFill/>
          <a:effectLst>
            <a:outerShdw blurRad="50800" dist="38100" dir="2700000" algn="tl" rotWithShape="0">
              <a:prstClr val="black">
                <a:alpha val="40000"/>
              </a:prstClr>
            </a:outerShdw>
          </a:effectLst>
        </p:spPr>
      </p:pic>
      <p:pic>
        <p:nvPicPr>
          <p:cNvPr id="13" name="Picture 6" descr="Beyond Intrusion Detecti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7935" y="4469211"/>
            <a:ext cx="1078537" cy="1078537"/>
          </a:xfrm>
          <a:prstGeom prst="rect">
            <a:avLst/>
          </a:prstGeom>
          <a:noFill/>
          <a:effectLst>
            <a:outerShdw blurRad="50800" dist="38100" dir="2700000" algn="tl" rotWithShape="0">
              <a:prstClr val="black">
                <a:alpha val="40000"/>
              </a:prstClr>
            </a:outerShdw>
          </a:effectLst>
        </p:spPr>
      </p:pic>
      <p:pic>
        <p:nvPicPr>
          <p:cNvPr id="2"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4949" y="3761778"/>
            <a:ext cx="2694451"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58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 y="1330912"/>
            <a:ext cx="4516460" cy="530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USMC Hand Held Efforts</a:t>
            </a:r>
            <a:endParaRPr lang="en-US" dirty="0"/>
          </a:p>
        </p:txBody>
      </p:sp>
      <p:pic>
        <p:nvPicPr>
          <p:cNvPr id="3" name="Picture 11" descr="http://upload.wikimedia.org/wikipedia/commons/0/00/Gig_ov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9089" l="0" r="100000"/>
                    </a14:imgEffect>
                  </a14:imgLayer>
                </a14:imgProps>
              </a:ext>
              <a:ext uri="{28A0092B-C50C-407E-A947-70E740481C1C}">
                <a14:useLocalDpi xmlns:a14="http://schemas.microsoft.com/office/drawing/2010/main"/>
              </a:ext>
            </a:extLst>
          </a:blip>
          <a:srcRect/>
          <a:stretch>
            <a:fillRect/>
          </a:stretch>
        </p:blipFill>
        <p:spPr bwMode="auto">
          <a:xfrm>
            <a:off x="228623" y="1085537"/>
            <a:ext cx="3812100" cy="26252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5684" y="5869216"/>
            <a:ext cx="1269174" cy="73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descr="Harris ISR video receiver concept of ops">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23601" y="4840344"/>
            <a:ext cx="1080732" cy="44781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103917" y="4385846"/>
            <a:ext cx="4412544" cy="338554"/>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600" b="1" dirty="0" smtClean="0">
                <a:solidFill>
                  <a:schemeClr val="accent1">
                    <a:lumMod val="75000"/>
                  </a:schemeClr>
                </a:solidFill>
                <a:effectLst>
                  <a:outerShdw blurRad="38100" dist="38100" dir="2700000" algn="tl">
                    <a:srgbClr val="000000">
                      <a:alpha val="43137"/>
                    </a:srgbClr>
                  </a:outerShdw>
                </a:effectLst>
              </a:rPr>
              <a:t>Hand Held Digital Interoperability</a:t>
            </a:r>
            <a:endParaRPr lang="en-US" sz="1600" b="1" dirty="0">
              <a:solidFill>
                <a:schemeClr val="accent1">
                  <a:lumMod val="75000"/>
                </a:schemeClr>
              </a:solidFill>
              <a:effectLst>
                <a:outerShdw blurRad="38100" dist="38100" dir="2700000" algn="tl">
                  <a:srgbClr val="000000">
                    <a:alpha val="43137"/>
                  </a:srgbClr>
                </a:outerShdw>
              </a:effectLst>
            </a:endParaRPr>
          </a:p>
        </p:txBody>
      </p:sp>
      <p:sp>
        <p:nvSpPr>
          <p:cNvPr id="12" name="Text Box 14"/>
          <p:cNvSpPr txBox="1">
            <a:spLocks noChangeArrowheads="1"/>
          </p:cNvSpPr>
          <p:nvPr/>
        </p:nvSpPr>
        <p:spPr bwMode="auto">
          <a:xfrm>
            <a:off x="8323263" y="2755900"/>
            <a:ext cx="515937" cy="215900"/>
          </a:xfrm>
          <a:prstGeom prst="rect">
            <a:avLst/>
          </a:prstGeom>
          <a:noFill/>
          <a:ln w="9525">
            <a:noFill/>
            <a:miter lim="800000"/>
            <a:headEnd/>
            <a:tailEnd/>
          </a:ln>
        </p:spPr>
        <p:txBody>
          <a:bodyPr wrap="none">
            <a:spAutoFit/>
          </a:bodyPr>
          <a:lstStyle/>
          <a:p>
            <a:pPr algn="r" fontAlgn="base">
              <a:spcBef>
                <a:spcPct val="0"/>
              </a:spcBef>
              <a:spcAft>
                <a:spcPct val="0"/>
              </a:spcAft>
            </a:pPr>
            <a:r>
              <a:rPr lang="en-US" sz="800" b="1">
                <a:solidFill>
                  <a:srgbClr val="FFFFFF"/>
                </a:solidFill>
              </a:rPr>
              <a:t>JPALS</a:t>
            </a:r>
          </a:p>
        </p:txBody>
      </p:sp>
      <p:pic>
        <p:nvPicPr>
          <p:cNvPr id="14" name="Picture 5" descr="MRT - Military Rugged Tablet Computer">
            <a:hlinkClick r:id="rId8"/>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28623" y="5482596"/>
            <a:ext cx="925806" cy="784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Harris military tablet pc RF-3590">
            <a:hlinkClick r:id="rId10"/>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080430" y="5603175"/>
            <a:ext cx="1016466" cy="7421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448" y="3177175"/>
            <a:ext cx="1914122" cy="106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506950" y="3263564"/>
            <a:ext cx="1662769" cy="98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583482" y="4267200"/>
            <a:ext cx="4572000" cy="1415772"/>
          </a:xfrm>
          <a:prstGeom prst="rect">
            <a:avLst/>
          </a:prstGeom>
        </p:spPr>
        <p:txBody>
          <a:bodyPr>
            <a:spAutoFit/>
          </a:bodyPr>
          <a:lstStyle/>
          <a:p>
            <a:pPr marL="171450" indent="-171450">
              <a:spcBef>
                <a:spcPts val="300"/>
              </a:spcBef>
              <a:buFont typeface="Arial" panose="020B0604020202020204" pitchFamily="34" charset="0"/>
              <a:buChar char="•"/>
            </a:pPr>
            <a:r>
              <a:rPr lang="en-US" sz="900" dirty="0" smtClean="0"/>
              <a:t>Current </a:t>
            </a:r>
            <a:r>
              <a:rPr lang="en-US" sz="900" dirty="0"/>
              <a:t>&amp; emerging need recognized by</a:t>
            </a:r>
            <a:r>
              <a:rPr lang="en-US" sz="900" dirty="0" smtClean="0"/>
              <a:t>: Advent </a:t>
            </a:r>
            <a:r>
              <a:rPr lang="en-US" sz="900" dirty="0"/>
              <a:t>of new technologies (MV-22, etc</a:t>
            </a:r>
            <a:r>
              <a:rPr lang="en-US" sz="900" dirty="0" smtClean="0"/>
              <a:t>.), and Founding </a:t>
            </a:r>
            <a:r>
              <a:rPr lang="en-US" sz="900" dirty="0"/>
              <a:t>documents (Expeditionary Force 21, 35th CMC’s Planning Guidance</a:t>
            </a:r>
            <a:r>
              <a:rPr lang="en-US" sz="900" dirty="0" smtClean="0"/>
              <a:t>). USMC </a:t>
            </a:r>
            <a:r>
              <a:rPr lang="en-US" sz="900" dirty="0"/>
              <a:t>also now retooling &amp; restructuring </a:t>
            </a:r>
            <a:r>
              <a:rPr lang="en-US" sz="900" dirty="0" smtClean="0"/>
              <a:t>to: A </a:t>
            </a:r>
            <a:r>
              <a:rPr lang="en-US" sz="900" dirty="0"/>
              <a:t>reduced force structure </a:t>
            </a:r>
            <a:r>
              <a:rPr lang="en-US" sz="900" dirty="0" smtClean="0"/>
              <a:t>and New </a:t>
            </a:r>
            <a:r>
              <a:rPr lang="en-US" sz="900" dirty="0"/>
              <a:t>&amp; revitalized mission </a:t>
            </a:r>
            <a:r>
              <a:rPr lang="en-US" sz="900" dirty="0" smtClean="0"/>
              <a:t>sets.</a:t>
            </a:r>
          </a:p>
          <a:p>
            <a:pPr marL="171450" indent="-171450">
              <a:spcBef>
                <a:spcPts val="300"/>
              </a:spcBef>
              <a:buFont typeface="Arial" panose="020B0604020202020204" pitchFamily="34" charset="0"/>
              <a:buChar char="•"/>
            </a:pPr>
            <a:r>
              <a:rPr lang="en-US" sz="900" dirty="0"/>
              <a:t>USMC CDC/CD&amp;I initiated the Digital Interoperability Working Group to answer this </a:t>
            </a:r>
            <a:r>
              <a:rPr lang="en-US" sz="900" dirty="0" smtClean="0"/>
              <a:t>need.</a:t>
            </a:r>
          </a:p>
          <a:p>
            <a:pPr marL="171450" indent="-171450">
              <a:spcBef>
                <a:spcPts val="300"/>
              </a:spcBef>
              <a:buFont typeface="Arial" panose="020B0604020202020204" pitchFamily="34" charset="0"/>
              <a:buChar char="•"/>
            </a:pPr>
            <a:r>
              <a:rPr lang="en-US" sz="900" dirty="0"/>
              <a:t>CDD/FMID created the Marine Expeditionary Rifle Squad (MERS) Initial Capabilities Document (ICD). C2/CEWID </a:t>
            </a:r>
            <a:r>
              <a:rPr lang="en-US" sz="900" dirty="0" smtClean="0"/>
              <a:t>to </a:t>
            </a:r>
            <a:r>
              <a:rPr lang="en-US" sz="900" dirty="0"/>
              <a:t>write a Capability Development Document (CDD) for the MERS </a:t>
            </a:r>
            <a:r>
              <a:rPr lang="en-US" sz="900" dirty="0" smtClean="0"/>
              <a:t>ICD.</a:t>
            </a:r>
          </a:p>
        </p:txBody>
      </p:sp>
      <p:sp>
        <p:nvSpPr>
          <p:cNvPr id="17" name="Rectangle 16"/>
          <p:cNvSpPr/>
          <p:nvPr/>
        </p:nvSpPr>
        <p:spPr>
          <a:xfrm>
            <a:off x="4599140" y="1659508"/>
            <a:ext cx="4544860" cy="2185214"/>
          </a:xfrm>
          <a:prstGeom prst="rect">
            <a:avLst/>
          </a:prstGeom>
        </p:spPr>
        <p:txBody>
          <a:bodyPr wrap="square">
            <a:spAutoFit/>
          </a:bodyPr>
          <a:lstStyle/>
          <a:p>
            <a:pPr marL="0" lvl="1">
              <a:spcBef>
                <a:spcPts val="300"/>
              </a:spcBef>
            </a:pPr>
            <a:r>
              <a:rPr lang="en-US" sz="900" dirty="0"/>
              <a:t>#1 Material Gap: “</a:t>
            </a:r>
            <a:r>
              <a:rPr lang="en-US" sz="900" i="1" dirty="0"/>
              <a:t>Due to a lack of digital communication capacity at the squad level, squads have minimal ability to maintain Situational Awareness external to the squad in a distributed environment”.</a:t>
            </a:r>
            <a:endParaRPr lang="en-US" sz="900" dirty="0"/>
          </a:p>
          <a:p>
            <a:pPr marL="171450" indent="-171450">
              <a:spcBef>
                <a:spcPts val="300"/>
              </a:spcBef>
              <a:buFont typeface="Arial" panose="020B0604020202020204" pitchFamily="34" charset="0"/>
              <a:buChar char="•"/>
            </a:pPr>
            <a:r>
              <a:rPr lang="en-US" sz="900" dirty="0" smtClean="0"/>
              <a:t>Emerging USMC mission </a:t>
            </a:r>
            <a:r>
              <a:rPr lang="en-US" sz="900" dirty="0"/>
              <a:t>sets require rapid deployment of small teams to distant </a:t>
            </a:r>
            <a:r>
              <a:rPr lang="en-US" sz="900" dirty="0" smtClean="0"/>
              <a:t>objectives</a:t>
            </a:r>
            <a:r>
              <a:rPr lang="en-US" sz="900" dirty="0"/>
              <a:t> </a:t>
            </a:r>
            <a:r>
              <a:rPr lang="en-US" sz="900" dirty="0" smtClean="0"/>
              <a:t>which in turn, generate </a:t>
            </a:r>
            <a:r>
              <a:rPr lang="en-US" sz="900" dirty="0"/>
              <a:t>the need to plan, coordinate, approve &amp; rehearse missions while enroute to objective area</a:t>
            </a:r>
            <a:r>
              <a:rPr lang="en-US" sz="900" dirty="0" smtClean="0"/>
              <a:t>. Users </a:t>
            </a:r>
            <a:r>
              <a:rPr lang="en-US" sz="900" dirty="0"/>
              <a:t>(15</a:t>
            </a:r>
            <a:r>
              <a:rPr lang="en-US" sz="900" baseline="30000" dirty="0"/>
              <a:t>th</a:t>
            </a:r>
            <a:r>
              <a:rPr lang="en-US" sz="900" dirty="0"/>
              <a:t> MEU, SPMGTF-CR, etc.) working with Industry partners to develop Material solutions to fulfill their specific portion of the overall </a:t>
            </a:r>
            <a:r>
              <a:rPr lang="en-US" sz="900" dirty="0" smtClean="0"/>
              <a:t>need.</a:t>
            </a:r>
          </a:p>
          <a:p>
            <a:pPr marL="171450" indent="-171450">
              <a:spcBef>
                <a:spcPts val="300"/>
              </a:spcBef>
              <a:buFont typeface="Arial" panose="020B0604020202020204" pitchFamily="34" charset="0"/>
              <a:buChar char="•"/>
            </a:pPr>
            <a:r>
              <a:rPr lang="en-US" sz="900" dirty="0"/>
              <a:t>US Army is deploying Nett Warrior as their solution to HH command &amp; </a:t>
            </a:r>
            <a:r>
              <a:rPr lang="en-US" sz="900" dirty="0" smtClean="0"/>
              <a:t>control. Currently</a:t>
            </a:r>
            <a:r>
              <a:rPr lang="en-US" sz="900" dirty="0"/>
              <a:t>, USMC does not have a </a:t>
            </a:r>
            <a:r>
              <a:rPr lang="en-US" sz="900" dirty="0" smtClean="0"/>
              <a:t>solution to </a:t>
            </a:r>
            <a:r>
              <a:rPr lang="en-US" sz="900" dirty="0"/>
              <a:t>institute HH devices across USMC’s </a:t>
            </a:r>
            <a:r>
              <a:rPr lang="en-US" sz="900" dirty="0" smtClean="0"/>
              <a:t>unique range </a:t>
            </a:r>
            <a:r>
              <a:rPr lang="en-US" sz="900" dirty="0"/>
              <a:t>of operations </a:t>
            </a:r>
            <a:r>
              <a:rPr lang="en-US" sz="900" dirty="0" smtClean="0"/>
              <a:t>or infrastructure.</a:t>
            </a:r>
          </a:p>
          <a:p>
            <a:pPr marL="171450" indent="-171450">
              <a:spcBef>
                <a:spcPts val="300"/>
              </a:spcBef>
              <a:buFont typeface="Arial" panose="020B0604020202020204" pitchFamily="34" charset="0"/>
              <a:buChar char="•"/>
            </a:pPr>
            <a:r>
              <a:rPr lang="en-US" sz="900" dirty="0" smtClean="0"/>
              <a:t>Issue: Display </a:t>
            </a:r>
            <a:r>
              <a:rPr lang="en-US" sz="900" dirty="0"/>
              <a:t>full motion video(FMV) and </a:t>
            </a:r>
            <a:r>
              <a:rPr lang="en-US" sz="900" dirty="0" smtClean="0"/>
              <a:t>while simultaneously on </a:t>
            </a:r>
            <a:r>
              <a:rPr lang="en-US" sz="900" dirty="0"/>
              <a:t>a secret network </a:t>
            </a:r>
            <a:r>
              <a:rPr lang="en-US" sz="900" dirty="0" smtClean="0"/>
              <a:t>allowing the commander to </a:t>
            </a:r>
            <a:r>
              <a:rPr lang="en-US" sz="900" dirty="0"/>
              <a:t>pass operationally relevant </a:t>
            </a:r>
            <a:r>
              <a:rPr lang="en-US" sz="900" dirty="0" smtClean="0"/>
              <a:t>information.</a:t>
            </a:r>
          </a:p>
          <a:p>
            <a:pPr marL="339725" lvl="1" indent="-171450">
              <a:spcBef>
                <a:spcPts val="300"/>
              </a:spcBef>
              <a:buFont typeface="Arial" panose="020B0604020202020204" pitchFamily="34" charset="0"/>
              <a:buChar char="•"/>
            </a:pPr>
            <a:r>
              <a:rPr lang="en-US" sz="900" dirty="0" smtClean="0"/>
              <a:t>Video </a:t>
            </a:r>
            <a:r>
              <a:rPr lang="en-US" sz="900" dirty="0"/>
              <a:t>is broadcast in Common Data Link (CDL) format on an open </a:t>
            </a:r>
            <a:r>
              <a:rPr lang="en-US" sz="900" dirty="0" smtClean="0"/>
              <a:t>channel. </a:t>
            </a:r>
            <a:endParaRPr lang="en-US" sz="900" dirty="0"/>
          </a:p>
        </p:txBody>
      </p:sp>
      <p:sp>
        <p:nvSpPr>
          <p:cNvPr id="10" name="Oval 9"/>
          <p:cNvSpPr/>
          <p:nvPr/>
        </p:nvSpPr>
        <p:spPr>
          <a:xfrm>
            <a:off x="672146" y="4764244"/>
            <a:ext cx="246193" cy="221652"/>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25400">
            <a:noFill/>
            <a:prstDash val="sys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918339" y="4823546"/>
            <a:ext cx="1588611" cy="162350"/>
          </a:xfrm>
          <a:prstGeom prst="straightConnector1">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70509" y="4904721"/>
            <a:ext cx="2093458" cy="619883"/>
          </a:xfrm>
          <a:prstGeom prst="straightConnector1">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18339" y="4985896"/>
            <a:ext cx="1009231" cy="654124"/>
          </a:xfrm>
          <a:prstGeom prst="straightConnector1">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33695" y="5057121"/>
            <a:ext cx="30773" cy="352067"/>
          </a:xfrm>
          <a:prstGeom prst="straightConnector1">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547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GR OV.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2399" y="1482822"/>
            <a:ext cx="4305301" cy="2234931"/>
          </a:xfrm>
          <a:prstGeom prst="rect">
            <a:avLst/>
          </a:prstGeom>
        </p:spPr>
      </p:pic>
      <p:sp>
        <p:nvSpPr>
          <p:cNvPr id="2" name="Title 1"/>
          <p:cNvSpPr>
            <a:spLocks noGrp="1"/>
          </p:cNvSpPr>
          <p:nvPr>
            <p:ph type="title"/>
          </p:nvPr>
        </p:nvSpPr>
        <p:spPr/>
        <p:txBody>
          <a:bodyPr/>
          <a:lstStyle/>
          <a:p>
            <a:r>
              <a:rPr lang="en-US" smtClean="0"/>
              <a:t>Defense Advanced Global Positioning System Receiver (DAGR)</a:t>
            </a:r>
            <a:endParaRPr lang="en-US" dirty="0"/>
          </a:p>
        </p:txBody>
      </p:sp>
      <p:sp>
        <p:nvSpPr>
          <p:cNvPr id="5" name="Rectangle 4"/>
          <p:cNvSpPr/>
          <p:nvPr/>
        </p:nvSpPr>
        <p:spPr>
          <a:xfrm>
            <a:off x="4575313" y="4267200"/>
            <a:ext cx="4572000" cy="2293705"/>
          </a:xfrm>
          <a:prstGeom prst="rect">
            <a:avLst/>
          </a:prstGeom>
        </p:spPr>
        <p:txBody>
          <a:bodyPr>
            <a:spAutoFit/>
          </a:bodyPr>
          <a:lstStyle/>
          <a:p>
            <a:pPr marL="171450" indent="-171450" fontAlgn="base">
              <a:lnSpc>
                <a:spcPct val="95000"/>
              </a:lnSpc>
              <a:spcBef>
                <a:spcPts val="300"/>
              </a:spcBef>
              <a:spcAft>
                <a:spcPct val="0"/>
              </a:spcAft>
              <a:buFont typeface="Arial" panose="020B0604020202020204" pitchFamily="34" charset="0"/>
              <a:buChar char="•"/>
              <a:defRPr/>
            </a:pPr>
            <a:r>
              <a:rPr lang="en-US" sz="900" dirty="0">
                <a:solidFill>
                  <a:srgbClr val="000000"/>
                </a:solidFill>
                <a:cs typeface="Arial" pitchFamily="34" charset="0"/>
              </a:rPr>
              <a:t>The DAGR is a USAF (ACAT II) led joint program through the GPS Directorate</a:t>
            </a:r>
            <a:r>
              <a:rPr lang="en-US" sz="900" dirty="0" smtClean="0">
                <a:solidFill>
                  <a:srgbClr val="000000"/>
                </a:solidFill>
                <a:cs typeface="Arial" pitchFamily="34" charset="0"/>
              </a:rPr>
              <a:t>.</a:t>
            </a:r>
            <a:endParaRPr lang="en-US" sz="900" dirty="0">
              <a:solidFill>
                <a:srgbClr val="000000"/>
              </a:solidFill>
              <a:cs typeface="Arial" pitchFamily="34" charset="0"/>
            </a:endParaRPr>
          </a:p>
          <a:p>
            <a:pPr marL="182880" lvl="1" indent="-182880" fontAlgn="base">
              <a:spcBef>
                <a:spcPts val="300"/>
              </a:spcBef>
              <a:spcAft>
                <a:spcPct val="0"/>
              </a:spcAft>
              <a:buFont typeface="Arial" pitchFamily="34" charset="0"/>
              <a:buChar char="•"/>
            </a:pPr>
            <a:r>
              <a:rPr lang="en-US" sz="900" dirty="0" smtClean="0">
                <a:solidFill>
                  <a:srgbClr val="000000"/>
                </a:solidFill>
                <a:cs typeface="Arial" pitchFamily="34" charset="0"/>
              </a:rPr>
              <a:t>Date </a:t>
            </a:r>
            <a:r>
              <a:rPr lang="en-US" sz="900" dirty="0">
                <a:solidFill>
                  <a:srgbClr val="000000"/>
                </a:solidFill>
                <a:cs typeface="Arial" pitchFamily="34" charset="0"/>
              </a:rPr>
              <a:t>of most recent APB: USAF-led JPO APB, 14 Jan </a:t>
            </a:r>
            <a:r>
              <a:rPr lang="en-US" sz="900" dirty="0" smtClean="0">
                <a:solidFill>
                  <a:srgbClr val="000000"/>
                </a:solidFill>
                <a:cs typeface="Arial" pitchFamily="34" charset="0"/>
              </a:rPr>
              <a:t>2002. Full </a:t>
            </a:r>
            <a:r>
              <a:rPr lang="en-US" sz="900" dirty="0">
                <a:solidFill>
                  <a:srgbClr val="000000"/>
                </a:solidFill>
                <a:cs typeface="Arial" pitchFamily="34" charset="0"/>
              </a:rPr>
              <a:t>sustainment </a:t>
            </a:r>
            <a:r>
              <a:rPr lang="en-US" sz="900" dirty="0" smtClean="0">
                <a:solidFill>
                  <a:srgbClr val="000000"/>
                </a:solidFill>
                <a:cs typeface="Arial" pitchFamily="34" charset="0"/>
              </a:rPr>
              <a:t>FY07.</a:t>
            </a:r>
          </a:p>
          <a:p>
            <a:pPr marL="182880" lvl="1" indent="-182880" fontAlgn="base">
              <a:spcBef>
                <a:spcPts val="300"/>
              </a:spcBef>
              <a:spcAft>
                <a:spcPct val="0"/>
              </a:spcAft>
              <a:buFont typeface="Arial" pitchFamily="34" charset="0"/>
              <a:buChar char="•"/>
            </a:pPr>
            <a:r>
              <a:rPr lang="en-US" sz="900" dirty="0" smtClean="0">
                <a:solidFill>
                  <a:srgbClr val="000000"/>
                </a:solidFill>
                <a:cs typeface="Arial" pitchFamily="34" charset="0"/>
              </a:rPr>
              <a:t>Congressional </a:t>
            </a:r>
            <a:r>
              <a:rPr lang="en-US" sz="900" dirty="0">
                <a:solidFill>
                  <a:srgbClr val="000000"/>
                </a:solidFill>
                <a:cs typeface="Arial" pitchFamily="34" charset="0"/>
              </a:rPr>
              <a:t>mandate for all new PNT purchases post FY17 be M-Code </a:t>
            </a:r>
            <a:r>
              <a:rPr lang="en-US" sz="900" dirty="0" smtClean="0">
                <a:solidFill>
                  <a:srgbClr val="000000"/>
                </a:solidFill>
                <a:cs typeface="Arial" pitchFamily="34" charset="0"/>
              </a:rPr>
              <a:t>compliant-secure (</a:t>
            </a:r>
            <a:r>
              <a:rPr lang="en-US" sz="900" i="1" dirty="0" smtClean="0">
                <a:solidFill>
                  <a:prstClr val="black"/>
                </a:solidFill>
              </a:rPr>
              <a:t>Pub.L</a:t>
            </a:r>
            <a:r>
              <a:rPr lang="en-US" sz="900" i="1" dirty="0">
                <a:solidFill>
                  <a:prstClr val="black"/>
                </a:solidFill>
              </a:rPr>
              <a:t>. No. 111-383 § </a:t>
            </a:r>
            <a:r>
              <a:rPr lang="en-US" sz="900" i="1" dirty="0" smtClean="0">
                <a:solidFill>
                  <a:prstClr val="black"/>
                </a:solidFill>
              </a:rPr>
              <a:t>913</a:t>
            </a:r>
            <a:r>
              <a:rPr lang="en-US" sz="900" dirty="0" smtClean="0">
                <a:solidFill>
                  <a:prstClr val="black"/>
                </a:solidFill>
              </a:rPr>
              <a:t>)</a:t>
            </a:r>
            <a:r>
              <a:rPr lang="en-US" sz="900" dirty="0" smtClean="0">
                <a:solidFill>
                  <a:srgbClr val="000000"/>
                </a:solidFill>
                <a:cs typeface="Arial" pitchFamily="34" charset="0"/>
              </a:rPr>
              <a:t>.</a:t>
            </a:r>
            <a:endParaRPr lang="en-US" sz="900" dirty="0">
              <a:solidFill>
                <a:srgbClr val="000000"/>
              </a:solidFill>
              <a:cs typeface="Arial" pitchFamily="34" charset="0"/>
            </a:endParaRPr>
          </a:p>
          <a:p>
            <a:pPr marL="182880" lvl="1" indent="-182880" fontAlgn="base">
              <a:spcBef>
                <a:spcPts val="300"/>
              </a:spcBef>
              <a:spcAft>
                <a:spcPct val="0"/>
              </a:spcAft>
              <a:buFont typeface="Arial" pitchFamily="34" charset="0"/>
              <a:buChar char="•"/>
            </a:pPr>
            <a:r>
              <a:rPr lang="en-US" sz="900" dirty="0" smtClean="0">
                <a:solidFill>
                  <a:srgbClr val="000000"/>
                </a:solidFill>
                <a:cs typeface="Arial" pitchFamily="34" charset="0"/>
              </a:rPr>
              <a:t>Military GPS User Equipment (MGUE)</a:t>
            </a:r>
          </a:p>
          <a:p>
            <a:pPr marL="400050" lvl="1" indent="-182563" fontAlgn="base">
              <a:spcBef>
                <a:spcPts val="300"/>
              </a:spcBef>
              <a:spcAft>
                <a:spcPct val="0"/>
              </a:spcAft>
              <a:buFont typeface="Arial" pitchFamily="34" charset="0"/>
              <a:buChar char="•"/>
            </a:pPr>
            <a:r>
              <a:rPr lang="en-US" sz="900" dirty="0" smtClean="0">
                <a:solidFill>
                  <a:srgbClr val="000000"/>
                </a:solidFill>
                <a:cs typeface="Arial" pitchFamily="34" charset="0"/>
              </a:rPr>
              <a:t>AF </a:t>
            </a:r>
            <a:r>
              <a:rPr lang="en-US" sz="900" dirty="0">
                <a:solidFill>
                  <a:srgbClr val="000000"/>
                </a:solidFill>
                <a:cs typeface="Arial" pitchFamily="34" charset="0"/>
              </a:rPr>
              <a:t>designated lead service for </a:t>
            </a:r>
            <a:r>
              <a:rPr lang="en-US" sz="900" dirty="0" smtClean="0">
                <a:solidFill>
                  <a:srgbClr val="000000"/>
                </a:solidFill>
                <a:cs typeface="Arial" pitchFamily="34" charset="0"/>
              </a:rPr>
              <a:t>c</a:t>
            </a:r>
            <a:r>
              <a:rPr lang="en-US" sz="900" dirty="0" smtClean="0">
                <a:solidFill>
                  <a:prstClr val="black"/>
                </a:solidFill>
              </a:rPr>
              <a:t>oordinated </a:t>
            </a:r>
            <a:r>
              <a:rPr lang="en-US" sz="900" dirty="0">
                <a:solidFill>
                  <a:prstClr val="black"/>
                </a:solidFill>
              </a:rPr>
              <a:t>effort between the US Air Force GPS Program Office and other US Military Services and Weapons </a:t>
            </a:r>
            <a:r>
              <a:rPr lang="en-US" sz="900" dirty="0" smtClean="0">
                <a:solidFill>
                  <a:prstClr val="black"/>
                </a:solidFill>
              </a:rPr>
              <a:t>Platforms.</a:t>
            </a:r>
            <a:endParaRPr lang="en-US" sz="900" dirty="0">
              <a:solidFill>
                <a:srgbClr val="000000"/>
              </a:solidFill>
              <a:cs typeface="Arial" pitchFamily="34" charset="0"/>
            </a:endParaRPr>
          </a:p>
          <a:p>
            <a:pPr marL="400050" lvl="1" indent="-182563" fontAlgn="base">
              <a:spcBef>
                <a:spcPts val="300"/>
              </a:spcBef>
              <a:spcAft>
                <a:spcPct val="0"/>
              </a:spcAft>
              <a:buFont typeface="Arial" pitchFamily="34" charset="0"/>
              <a:buChar char="•"/>
            </a:pPr>
            <a:r>
              <a:rPr lang="en-US" sz="900" dirty="0" smtClean="0">
                <a:solidFill>
                  <a:srgbClr val="000000"/>
                </a:solidFill>
                <a:cs typeface="Arial" pitchFamily="34" charset="0"/>
              </a:rPr>
              <a:t>MGUE Inc 2 CDD </a:t>
            </a:r>
            <a:r>
              <a:rPr lang="en-US" sz="900" dirty="0">
                <a:solidFill>
                  <a:prstClr val="black"/>
                </a:solidFill>
              </a:rPr>
              <a:t>in coordination with AFROC, defines Handheld HH requirement beginning </a:t>
            </a:r>
            <a:r>
              <a:rPr lang="en-US" sz="900" dirty="0" smtClean="0">
                <a:solidFill>
                  <a:prstClr val="black"/>
                </a:solidFill>
              </a:rPr>
              <a:t>FY17. </a:t>
            </a:r>
            <a:r>
              <a:rPr lang="en-US" sz="900" dirty="0" smtClean="0">
                <a:solidFill>
                  <a:srgbClr val="000000"/>
                </a:solidFill>
                <a:cs typeface="Arial" pitchFamily="34" charset="0"/>
              </a:rPr>
              <a:t>AF </a:t>
            </a:r>
            <a:r>
              <a:rPr lang="en-US" sz="900" dirty="0">
                <a:solidFill>
                  <a:srgbClr val="000000"/>
                </a:solidFill>
                <a:cs typeface="Arial" pitchFamily="34" charset="0"/>
              </a:rPr>
              <a:t>plans </a:t>
            </a:r>
            <a:r>
              <a:rPr lang="en-US" sz="900" dirty="0" smtClean="0">
                <a:solidFill>
                  <a:srgbClr val="000000"/>
                </a:solidFill>
                <a:cs typeface="Arial" pitchFamily="34" charset="0"/>
              </a:rPr>
              <a:t>to resource </a:t>
            </a:r>
            <a:r>
              <a:rPr lang="en-US" sz="900" dirty="0">
                <a:solidFill>
                  <a:srgbClr val="000000"/>
                </a:solidFill>
                <a:cs typeface="Arial" pitchFamily="34" charset="0"/>
              </a:rPr>
              <a:t>MGUE Inc </a:t>
            </a:r>
            <a:r>
              <a:rPr lang="en-US" sz="900" dirty="0" smtClean="0">
                <a:solidFill>
                  <a:srgbClr val="000000"/>
                </a:solidFill>
                <a:cs typeface="Arial" pitchFamily="34" charset="0"/>
              </a:rPr>
              <a:t>2 replacements </a:t>
            </a:r>
            <a:r>
              <a:rPr lang="en-US" sz="900" dirty="0">
                <a:solidFill>
                  <a:srgbClr val="000000"/>
                </a:solidFill>
                <a:cs typeface="Arial" pitchFamily="34" charset="0"/>
              </a:rPr>
              <a:t>for DAGR beginning </a:t>
            </a:r>
            <a:r>
              <a:rPr lang="en-US" sz="900" dirty="0" smtClean="0">
                <a:solidFill>
                  <a:srgbClr val="000000"/>
                </a:solidFill>
                <a:cs typeface="Arial" pitchFamily="34" charset="0"/>
              </a:rPr>
              <a:t>FY22.</a:t>
            </a:r>
            <a:endParaRPr lang="en-US" sz="900" dirty="0">
              <a:solidFill>
                <a:srgbClr val="000000"/>
              </a:solidFill>
              <a:cs typeface="Arial" pitchFamily="34" charset="0"/>
            </a:endParaRPr>
          </a:p>
          <a:p>
            <a:pPr marL="400050" lvl="1" indent="-182563" fontAlgn="base">
              <a:spcBef>
                <a:spcPts val="300"/>
              </a:spcBef>
              <a:spcAft>
                <a:spcPct val="0"/>
              </a:spcAft>
              <a:buFont typeface="Arial" pitchFamily="34" charset="0"/>
              <a:buChar char="•"/>
            </a:pPr>
            <a:r>
              <a:rPr lang="en-US" sz="900" dirty="0" smtClean="0">
                <a:solidFill>
                  <a:srgbClr val="000000"/>
                </a:solidFill>
                <a:cs typeface="Arial" pitchFamily="34" charset="0"/>
              </a:rPr>
              <a:t>MCSC </a:t>
            </a:r>
            <a:r>
              <a:rPr lang="en-US" sz="900" dirty="0" smtClean="0">
                <a:solidFill>
                  <a:srgbClr val="000000"/>
                </a:solidFill>
              </a:rPr>
              <a:t>Program </a:t>
            </a:r>
            <a:r>
              <a:rPr lang="en-US" sz="900" dirty="0">
                <a:solidFill>
                  <a:srgbClr val="000000"/>
                </a:solidFill>
              </a:rPr>
              <a:t>office participated in MGUE </a:t>
            </a:r>
            <a:r>
              <a:rPr lang="en-US" sz="900" dirty="0" smtClean="0">
                <a:solidFill>
                  <a:srgbClr val="000000"/>
                </a:solidFill>
              </a:rPr>
              <a:t>Inc 2 CDD </a:t>
            </a:r>
            <a:r>
              <a:rPr lang="en-US" sz="900" dirty="0">
                <a:solidFill>
                  <a:srgbClr val="000000"/>
                </a:solidFill>
              </a:rPr>
              <a:t>review for next generation GPS handheld devices.</a:t>
            </a:r>
          </a:p>
          <a:p>
            <a:pPr marL="400050" lvl="1" indent="-182563" fontAlgn="base">
              <a:spcBef>
                <a:spcPts val="300"/>
              </a:spcBef>
              <a:spcAft>
                <a:spcPct val="0"/>
              </a:spcAft>
              <a:buFont typeface="Arial" pitchFamily="34" charset="0"/>
              <a:buChar char="•"/>
            </a:pPr>
            <a:endParaRPr lang="en-US" sz="900" dirty="0">
              <a:solidFill>
                <a:srgbClr val="000000"/>
              </a:solidFill>
              <a:cs typeface="Arial" pitchFamily="34" charset="0"/>
            </a:endParaRPr>
          </a:p>
        </p:txBody>
      </p:sp>
      <p:sp>
        <p:nvSpPr>
          <p:cNvPr id="6" name="Rectangle 5"/>
          <p:cNvSpPr/>
          <p:nvPr/>
        </p:nvSpPr>
        <p:spPr>
          <a:xfrm>
            <a:off x="4575313" y="1676400"/>
            <a:ext cx="4572000" cy="2008242"/>
          </a:xfrm>
          <a:prstGeom prst="rect">
            <a:avLst/>
          </a:prstGeom>
        </p:spPr>
        <p:txBody>
          <a:bodyPr>
            <a:spAutoFit/>
          </a:bodyPr>
          <a:lstStyle/>
          <a:p>
            <a:pPr marL="171450" indent="-171450">
              <a:spcBef>
                <a:spcPts val="300"/>
              </a:spcBef>
              <a:buFont typeface="Arial" panose="020B0604020202020204" pitchFamily="34" charset="0"/>
              <a:buChar char="•"/>
            </a:pPr>
            <a:r>
              <a:rPr lang="en-US" sz="900" dirty="0" smtClean="0">
                <a:solidFill>
                  <a:srgbClr val="000000"/>
                </a:solidFill>
                <a:cs typeface="Arial" pitchFamily="34" charset="0"/>
              </a:rPr>
              <a:t>DAGR is a  lightweight, handheld, self-contained, dual frequency  (L1/L2), Selective Availability Anti-Spoofing Module based, Precise Positioning Service (PPS) receiver.</a:t>
            </a:r>
            <a:endParaRPr lang="en-US" sz="900" dirty="0" smtClean="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The </a:t>
            </a:r>
            <a:r>
              <a:rPr lang="en-US" sz="900" dirty="0">
                <a:solidFill>
                  <a:prstClr val="black"/>
                </a:solidFill>
              </a:rPr>
              <a:t>primary operational mission of the DAGR is to provide Position Navigation and Timing (PNT) data to land based war fighting operations and operations other than war</a:t>
            </a:r>
            <a:r>
              <a:rPr lang="en-US" sz="900" dirty="0" smtClean="0">
                <a:solidFill>
                  <a:prstClr val="black"/>
                </a:solidFill>
              </a:rPr>
              <a:t>. These </a:t>
            </a:r>
            <a:r>
              <a:rPr lang="en-US" sz="900" dirty="0">
                <a:solidFill>
                  <a:prstClr val="black"/>
                </a:solidFill>
              </a:rPr>
              <a:t>include ground personnel, indirect fire weapon systems, </a:t>
            </a:r>
            <a:r>
              <a:rPr lang="en-US" sz="900" dirty="0" smtClean="0">
                <a:solidFill>
                  <a:prstClr val="black"/>
                </a:solidFill>
              </a:rPr>
              <a:t>C2 systems and </a:t>
            </a:r>
            <a:r>
              <a:rPr lang="en-US" sz="900" dirty="0">
                <a:solidFill>
                  <a:prstClr val="black"/>
                </a:solidFill>
              </a:rPr>
              <a:t>armored vehicles. </a:t>
            </a:r>
          </a:p>
          <a:p>
            <a:pPr marL="171450" indent="-171450">
              <a:spcBef>
                <a:spcPts val="300"/>
              </a:spcBef>
              <a:buFont typeface="Arial" panose="020B0604020202020204" pitchFamily="34" charset="0"/>
              <a:buChar char="•"/>
            </a:pPr>
            <a:r>
              <a:rPr lang="en-US" sz="900" dirty="0">
                <a:solidFill>
                  <a:prstClr val="black"/>
                </a:solidFill>
              </a:rPr>
              <a:t>The DAGR can also be used as a secondary or supplemental aid to aviation-based missions which involve operations in low-dynamic aircraft, such as helicopters, and as an aid to navigation in water-borne operations, such as for combat swimmers, submarines, and watercraft. </a:t>
            </a:r>
            <a:endParaRPr lang="en-US" sz="900" dirty="0" smtClean="0">
              <a:solidFill>
                <a:prstClr val="black"/>
              </a:solidFill>
            </a:endParaRPr>
          </a:p>
          <a:p>
            <a:pPr marL="171450" indent="-171450">
              <a:spcBef>
                <a:spcPts val="300"/>
              </a:spcBef>
              <a:buFont typeface="Arial" panose="020B0604020202020204" pitchFamily="34" charset="0"/>
              <a:buChar char="•"/>
            </a:pPr>
            <a:r>
              <a:rPr lang="en-US" sz="900" dirty="0" smtClean="0">
                <a:solidFill>
                  <a:prstClr val="black"/>
                </a:solidFill>
              </a:rPr>
              <a:t>Approximately 40,000 DAGRs have been integrated into approximately 30  operational weapons systems.</a:t>
            </a:r>
            <a:endParaRPr lang="en-US" sz="900" dirty="0">
              <a:solidFill>
                <a:prstClr val="black"/>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49086" y="3653953"/>
            <a:ext cx="18288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45" descr="DAG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182" b="97091" l="3750" r="100000"/>
                    </a14:imgEffect>
                  </a14:imgLayer>
                </a14:imgProps>
              </a:ext>
              <a:ext uri="{28A0092B-C50C-407E-A947-70E740481C1C}">
                <a14:useLocalDpi xmlns:a14="http://schemas.microsoft.com/office/drawing/2010/main"/>
              </a:ext>
            </a:extLst>
          </a:blip>
          <a:srcRect/>
          <a:stretch/>
        </p:blipFill>
        <p:spPr bwMode="auto">
          <a:xfrm>
            <a:off x="3064565" y="3092172"/>
            <a:ext cx="1510748" cy="254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008243" y="5590042"/>
            <a:ext cx="1474304" cy="105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ELEC_DAGR_Baghdad_lg.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7825" y="4768947"/>
            <a:ext cx="1134710" cy="1283136"/>
          </a:xfrm>
          <a:prstGeom prst="rect">
            <a:avLst/>
          </a:prstGeom>
        </p:spPr>
      </p:pic>
      <p:pic>
        <p:nvPicPr>
          <p:cNvPr id="1028" name="Picture 4" descr="https://www.rockwellcollins.com/Data/Products/Navigation_and_Guidance/GPS_Devices/~/media/Images/Pages/Products%20and%20Systems/Navigation%20and%20Guidance/GPS%20Devices/DAGR/DAGR_690x364.ashx?h=182&amp;w=34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3297" y="3950079"/>
            <a:ext cx="1439238" cy="75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811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56368" y="3973653"/>
            <a:ext cx="4987632" cy="2678575"/>
          </a:xfrm>
          <a:prstGeom prst="rect">
            <a:avLst/>
          </a:prstGeom>
          <a:solidFill>
            <a:schemeClr val="bg1">
              <a:lumMod val="95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2445" y="3635066"/>
            <a:ext cx="2250696" cy="92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p:nvPr>
        </p:nvSpPr>
        <p:spPr>
          <a:xfrm>
            <a:off x="0" y="952500"/>
            <a:ext cx="9144000" cy="381000"/>
          </a:xfrm>
        </p:spPr>
        <p:txBody>
          <a:bodyPr/>
          <a:lstStyle/>
          <a:p>
            <a:r>
              <a:rPr lang="en-US" sz="1800" dirty="0" smtClean="0"/>
              <a:t>(MAGTF) Command And Control (C2) Systems (PdM MC2S)</a:t>
            </a:r>
          </a:p>
        </p:txBody>
      </p:sp>
      <p:sp>
        <p:nvSpPr>
          <p:cNvPr id="10" name="Subtitle 2"/>
          <p:cNvSpPr txBox="1">
            <a:spLocks/>
          </p:cNvSpPr>
          <p:nvPr/>
        </p:nvSpPr>
        <p:spPr>
          <a:xfrm>
            <a:off x="4267199" y="4418958"/>
            <a:ext cx="3551511" cy="752195"/>
          </a:xfrm>
          <a:prstGeom prst="rect">
            <a:avLst/>
          </a:prstGeom>
          <a:noFill/>
          <a:ln>
            <a:noFill/>
          </a:ln>
          <a:effectLst/>
        </p:spPr>
        <p:txBody>
          <a:bodyPr>
            <a:normAutofit lnSpcReduction="10000"/>
          </a:bodyPr>
          <a:lstStyle/>
          <a:p>
            <a:pPr>
              <a:lnSpc>
                <a:spcPct val="110000"/>
              </a:lnSpc>
              <a:defRPr/>
            </a:pPr>
            <a:r>
              <a:rPr lang="en-US" sz="800" dirty="0" smtClean="0">
                <a:solidFill>
                  <a:srgbClr val="000000"/>
                </a:solidFill>
              </a:rPr>
              <a:t>The transitioning </a:t>
            </a:r>
            <a:r>
              <a:rPr lang="en-US" sz="800" dirty="0">
                <a:solidFill>
                  <a:srgbClr val="000000"/>
                </a:solidFill>
              </a:rPr>
              <a:t>of S&amp;T projects such as the Mobile Modular Command &amp; Control (</a:t>
            </a:r>
            <a:r>
              <a:rPr lang="en-US" sz="800" dirty="0">
                <a:solidFill>
                  <a:prstClr val="black"/>
                </a:solidFill>
              </a:rPr>
              <a:t>M2C2</a:t>
            </a:r>
            <a:r>
              <a:rPr lang="en-US" sz="800" dirty="0">
                <a:solidFill>
                  <a:srgbClr val="000000"/>
                </a:solidFill>
              </a:rPr>
              <a:t>) system and the Network-On-The-Move (NOTM</a:t>
            </a:r>
            <a:r>
              <a:rPr lang="en-US" sz="800" dirty="0" smtClean="0">
                <a:solidFill>
                  <a:srgbClr val="000000"/>
                </a:solidFill>
              </a:rPr>
              <a:t>), and Hatch Mounted Satellite Antenna System (HMSAS) </a:t>
            </a:r>
            <a:r>
              <a:rPr lang="en-US" sz="800" dirty="0">
                <a:solidFill>
                  <a:srgbClr val="000000"/>
                </a:solidFill>
              </a:rPr>
              <a:t>capability into </a:t>
            </a:r>
            <a:r>
              <a:rPr lang="en-US" sz="800" dirty="0" smtClean="0">
                <a:solidFill>
                  <a:srgbClr val="000000"/>
                </a:solidFill>
              </a:rPr>
              <a:t>programs, satisfies OPFOR Requirements and ensures </a:t>
            </a:r>
            <a:r>
              <a:rPr lang="en-US" sz="800" dirty="0">
                <a:solidFill>
                  <a:srgbClr val="000000"/>
                </a:solidFill>
              </a:rPr>
              <a:t>warfighters are equipped with cutting edge </a:t>
            </a:r>
            <a:r>
              <a:rPr lang="en-US" sz="800" dirty="0" smtClean="0">
                <a:solidFill>
                  <a:srgbClr val="000000"/>
                </a:solidFill>
              </a:rPr>
              <a:t>technology.</a:t>
            </a:r>
            <a:endParaRPr lang="en-US" sz="800" dirty="0">
              <a:solidFill>
                <a:srgbClr val="000000"/>
              </a:solidFill>
            </a:endParaRPr>
          </a:p>
        </p:txBody>
      </p:sp>
      <p:sp>
        <p:nvSpPr>
          <p:cNvPr id="37" name="Subtitle 2"/>
          <p:cNvSpPr txBox="1">
            <a:spLocks/>
          </p:cNvSpPr>
          <p:nvPr/>
        </p:nvSpPr>
        <p:spPr>
          <a:xfrm>
            <a:off x="65367" y="1355988"/>
            <a:ext cx="3278334" cy="1742738"/>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vert="horz" lIns="91440" tIns="45720" rIns="91440" bIns="45720" rtlCol="0" anchor="ctr">
            <a:noAutofit/>
          </a:bodyPr>
          <a:lstStyle/>
          <a:p>
            <a:pPr algn="ctr">
              <a:lnSpc>
                <a:spcPct val="110000"/>
              </a:lnSpc>
              <a:spcBef>
                <a:spcPts val="600"/>
              </a:spcBef>
              <a:buFont typeface="Arial" pitchFamily="34" charset="0"/>
              <a:buNone/>
              <a:defRPr/>
            </a:pPr>
            <a:r>
              <a:rPr lang="en-US" sz="950" b="1" i="1" u="sng" dirty="0" smtClean="0">
                <a:solidFill>
                  <a:prstClr val="black"/>
                </a:solidFill>
                <a:cs typeface="Arial" pitchFamily="34" charset="0"/>
              </a:rPr>
              <a:t>PdM MC2S MISSION</a:t>
            </a:r>
          </a:p>
          <a:p>
            <a:pPr>
              <a:lnSpc>
                <a:spcPct val="110000"/>
              </a:lnSpc>
            </a:pPr>
            <a:r>
              <a:rPr lang="en-US" sz="950" b="1" i="1" dirty="0">
                <a:solidFill>
                  <a:prstClr val="black"/>
                </a:solidFill>
                <a:cs typeface="Arial" pitchFamily="34" charset="0"/>
              </a:rPr>
              <a:t>Adhering to efficient and effective acquisition processes, ensure fielded systems are secure, reliable, affordable, interoperable, and the overall integrated, fielded C2 enterprise within our responsibility, is always combat ready and effective; and provide Marine Corps operating forces with a common, modular, and scalable command and/or control solution to support all levels, from the MEF to the </a:t>
            </a:r>
            <a:r>
              <a:rPr lang="en-US" sz="950" b="1" i="1" dirty="0" smtClean="0">
                <a:solidFill>
                  <a:prstClr val="black"/>
                </a:solidFill>
                <a:cs typeface="Arial" pitchFamily="34" charset="0"/>
              </a:rPr>
              <a:t>Company.</a:t>
            </a:r>
          </a:p>
        </p:txBody>
      </p:sp>
      <p:pic>
        <p:nvPicPr>
          <p:cNvPr id="51" name="Picture 184" descr="PICT272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27070" y="2607273"/>
            <a:ext cx="1761405" cy="1170075"/>
          </a:xfrm>
          <a:prstGeom prst="rect">
            <a:avLst/>
          </a:prstGeom>
          <a:noFill/>
          <a:ln w="9525">
            <a:noFill/>
            <a:miter lim="800000"/>
            <a:headEnd/>
            <a:tailEnd/>
          </a:ln>
        </p:spPr>
      </p:pic>
      <p:sp>
        <p:nvSpPr>
          <p:cNvPr id="2054" name="Subtitle 2"/>
          <p:cNvSpPr txBox="1">
            <a:spLocks/>
          </p:cNvSpPr>
          <p:nvPr/>
        </p:nvSpPr>
        <p:spPr bwMode="auto">
          <a:xfrm>
            <a:off x="5065750" y="1531772"/>
            <a:ext cx="2280716" cy="1143292"/>
          </a:xfrm>
          <a:prstGeom prst="rect">
            <a:avLst/>
          </a:prstGeom>
          <a:noFill/>
          <a:ln w="9525">
            <a:noFill/>
            <a:miter lim="800000"/>
            <a:headEnd/>
            <a:tailEnd/>
          </a:ln>
          <a:effectLst/>
        </p:spPr>
        <p:txBody>
          <a:bodyPr/>
          <a:lstStyle/>
          <a:p>
            <a:pPr>
              <a:spcBef>
                <a:spcPct val="20000"/>
              </a:spcBef>
            </a:pPr>
            <a:r>
              <a:rPr lang="en-US" sz="800" dirty="0" smtClean="0">
                <a:solidFill>
                  <a:srgbClr val="000000"/>
                </a:solidFill>
              </a:rPr>
              <a:t>The </a:t>
            </a:r>
            <a:r>
              <a:rPr lang="en-US" sz="800" dirty="0">
                <a:solidFill>
                  <a:srgbClr val="000000"/>
                </a:solidFill>
              </a:rPr>
              <a:t>Combat Operations Center (COC) is a deployable, self-contained, centralized facility that provides shared command and control / situational awareness (C2/SA) functionalities in a collaborative </a:t>
            </a:r>
            <a:r>
              <a:rPr lang="en-US" sz="800" dirty="0" smtClean="0">
                <a:solidFill>
                  <a:srgbClr val="000000"/>
                </a:solidFill>
              </a:rPr>
              <a:t>environment. </a:t>
            </a:r>
            <a:r>
              <a:rPr lang="en-US" sz="800" dirty="0">
                <a:solidFill>
                  <a:srgbClr val="000000"/>
                </a:solidFill>
              </a:rPr>
              <a:t>COC hosted applications provide Blue and Red force tracking, increased situational awareness, information sharing, and enhanced decision making.</a:t>
            </a:r>
          </a:p>
          <a:p>
            <a:pPr>
              <a:spcBef>
                <a:spcPct val="20000"/>
              </a:spcBef>
              <a:buFont typeface="Arial" charset="0"/>
              <a:buNone/>
            </a:pPr>
            <a:endParaRPr lang="en-US" sz="800" dirty="0">
              <a:solidFill>
                <a:srgbClr val="000000"/>
              </a:solidFill>
            </a:endParaRPr>
          </a:p>
        </p:txBody>
      </p:sp>
      <p:sp>
        <p:nvSpPr>
          <p:cNvPr id="2055" name="Subtitle 2"/>
          <p:cNvSpPr txBox="1">
            <a:spLocks/>
          </p:cNvSpPr>
          <p:nvPr/>
        </p:nvSpPr>
        <p:spPr bwMode="auto">
          <a:xfrm>
            <a:off x="67901" y="3535519"/>
            <a:ext cx="1958776" cy="882127"/>
          </a:xfrm>
          <a:prstGeom prst="rect">
            <a:avLst/>
          </a:prstGeom>
          <a:noFill/>
          <a:ln w="9525">
            <a:noFill/>
            <a:miter lim="800000"/>
            <a:headEnd/>
            <a:tailEnd/>
          </a:ln>
          <a:effectLst/>
        </p:spPr>
        <p:txBody>
          <a:bodyPr/>
          <a:lstStyle/>
          <a:p>
            <a:r>
              <a:rPr lang="en-US" sz="800" dirty="0" smtClean="0">
                <a:solidFill>
                  <a:srgbClr val="000000"/>
                </a:solidFill>
              </a:rPr>
              <a:t>MAGTF </a:t>
            </a:r>
            <a:r>
              <a:rPr lang="en-US" sz="800" dirty="0">
                <a:solidFill>
                  <a:srgbClr val="000000"/>
                </a:solidFill>
              </a:rPr>
              <a:t>C2 Systems and </a:t>
            </a:r>
            <a:r>
              <a:rPr lang="en-US" sz="800" dirty="0" smtClean="0">
                <a:solidFill>
                  <a:srgbClr val="000000"/>
                </a:solidFill>
              </a:rPr>
              <a:t>Applications (MC2SA) </a:t>
            </a:r>
            <a:r>
              <a:rPr lang="en-US" sz="800" dirty="0" smtClean="0">
                <a:solidFill>
                  <a:prstClr val="black"/>
                </a:solidFill>
              </a:rPr>
              <a:t>(GCCS-TCO/JTCW/TSOA) </a:t>
            </a:r>
            <a:r>
              <a:rPr lang="en-US" sz="800" dirty="0">
                <a:solidFill>
                  <a:srgbClr val="000000"/>
                </a:solidFill>
              </a:rPr>
              <a:t>provides the common, modular and scalable collaborative planning software for all elements and echelons of the MAGTF and is the software baseline for MAGTF </a:t>
            </a:r>
            <a:r>
              <a:rPr lang="en-US" sz="800" dirty="0" smtClean="0">
                <a:solidFill>
                  <a:srgbClr val="000000"/>
                </a:solidFill>
              </a:rPr>
              <a:t>C2.</a:t>
            </a:r>
            <a:endParaRPr lang="en-US" sz="800" dirty="0">
              <a:solidFill>
                <a:srgbClr val="000000"/>
              </a:solidFill>
            </a:endParaRPr>
          </a:p>
        </p:txBody>
      </p:sp>
      <p:sp>
        <p:nvSpPr>
          <p:cNvPr id="32" name="Subtitle 2"/>
          <p:cNvSpPr txBox="1">
            <a:spLocks/>
          </p:cNvSpPr>
          <p:nvPr/>
        </p:nvSpPr>
        <p:spPr>
          <a:xfrm>
            <a:off x="5114954" y="2674796"/>
            <a:ext cx="1856000" cy="225143"/>
          </a:xfrm>
          <a:prstGeom prst="rect">
            <a:avLst/>
          </a:prstGeom>
          <a:noFill/>
          <a:ln w="3175">
            <a:noFill/>
          </a:ln>
          <a:effectLst/>
        </p:spPr>
        <p:txBody>
          <a:bodyPr>
            <a:normAutofit lnSpcReduction="10000"/>
          </a:bodyPr>
          <a:lstStyle/>
          <a:p>
            <a:pPr algn="ctr">
              <a:spcBef>
                <a:spcPct val="20000"/>
              </a:spcBef>
              <a:buFont typeface="Arial" pitchFamily="34" charset="0"/>
              <a:buNone/>
              <a:defRPr/>
            </a:pPr>
            <a:r>
              <a:rPr lang="en-US" sz="900" u="sng" dirty="0" smtClean="0">
                <a:solidFill>
                  <a:srgbClr val="333399"/>
                </a:solidFill>
              </a:rPr>
              <a:t>COC (V) 1 and COC (V) 2-4</a:t>
            </a:r>
            <a:endParaRPr lang="en-US" sz="800" b="1" u="sng" dirty="0">
              <a:solidFill>
                <a:prstClr val="black"/>
              </a:solidFill>
            </a:endParaRPr>
          </a:p>
          <a:p>
            <a:pPr algn="ctr">
              <a:spcBef>
                <a:spcPct val="20000"/>
              </a:spcBef>
              <a:buFont typeface="Arial" pitchFamily="34" charset="0"/>
              <a:buNone/>
              <a:defRPr/>
            </a:pPr>
            <a:endParaRPr lang="en-US" sz="800" dirty="0">
              <a:solidFill>
                <a:prstClr val="black"/>
              </a:solidFill>
            </a:endParaRPr>
          </a:p>
        </p:txBody>
      </p:sp>
      <p:sp>
        <p:nvSpPr>
          <p:cNvPr id="35" name="Subtitle 2"/>
          <p:cNvSpPr txBox="1">
            <a:spLocks/>
          </p:cNvSpPr>
          <p:nvPr/>
        </p:nvSpPr>
        <p:spPr>
          <a:xfrm>
            <a:off x="65367" y="3153318"/>
            <a:ext cx="2605629" cy="544066"/>
          </a:xfrm>
          <a:prstGeom prst="rect">
            <a:avLst/>
          </a:prstGeom>
          <a:noFill/>
          <a:ln w="3175">
            <a:noFill/>
          </a:ln>
          <a:effectLst/>
        </p:spPr>
        <p:txBody>
          <a:bodyPr>
            <a:noAutofit/>
          </a:bodyPr>
          <a:lstStyle/>
          <a:p>
            <a:pPr>
              <a:spcBef>
                <a:spcPct val="20000"/>
              </a:spcBef>
              <a:buFont typeface="Arial" charset="0"/>
              <a:buNone/>
              <a:defRPr/>
            </a:pPr>
            <a:r>
              <a:rPr lang="en-US" sz="1100" b="1" dirty="0" smtClean="0">
                <a:solidFill>
                  <a:srgbClr val="C00000"/>
                </a:solidFill>
              </a:rPr>
              <a:t>MAGTF C2 Systems and Applications</a:t>
            </a:r>
            <a:endParaRPr lang="en-US" sz="800" dirty="0" smtClean="0">
              <a:solidFill>
                <a:srgbClr val="C00000"/>
              </a:solidFill>
            </a:endParaRPr>
          </a:p>
        </p:txBody>
      </p:sp>
      <p:sp>
        <p:nvSpPr>
          <p:cNvPr id="36" name="Subtitle 2"/>
          <p:cNvSpPr txBox="1">
            <a:spLocks/>
          </p:cNvSpPr>
          <p:nvPr/>
        </p:nvSpPr>
        <p:spPr>
          <a:xfrm>
            <a:off x="5038754" y="1331975"/>
            <a:ext cx="2496392" cy="217246"/>
          </a:xfrm>
          <a:prstGeom prst="rect">
            <a:avLst/>
          </a:prstGeom>
          <a:noFill/>
          <a:ln w="3175">
            <a:noFill/>
          </a:ln>
          <a:effectLst/>
        </p:spPr>
        <p:txBody>
          <a:bodyPr>
            <a:noAutofit/>
          </a:bodyPr>
          <a:lstStyle/>
          <a:p>
            <a:pPr>
              <a:spcBef>
                <a:spcPct val="20000"/>
              </a:spcBef>
              <a:buFont typeface="Arial" charset="0"/>
              <a:buNone/>
              <a:defRPr/>
            </a:pPr>
            <a:r>
              <a:rPr lang="en-US" sz="1100" b="1" dirty="0" smtClean="0">
                <a:solidFill>
                  <a:srgbClr val="C00000"/>
                </a:solidFill>
              </a:rPr>
              <a:t>Combat Operations Center</a:t>
            </a:r>
            <a:endParaRPr lang="en-US" sz="800" dirty="0" smtClean="0">
              <a:solidFill>
                <a:srgbClr val="C00000"/>
              </a:solidFill>
            </a:endParaRPr>
          </a:p>
        </p:txBody>
      </p:sp>
      <p:sp>
        <p:nvSpPr>
          <p:cNvPr id="38" name="Subtitle 2"/>
          <p:cNvSpPr txBox="1">
            <a:spLocks/>
          </p:cNvSpPr>
          <p:nvPr/>
        </p:nvSpPr>
        <p:spPr>
          <a:xfrm>
            <a:off x="4291032" y="4199278"/>
            <a:ext cx="2605629" cy="217246"/>
          </a:xfrm>
          <a:prstGeom prst="rect">
            <a:avLst/>
          </a:prstGeom>
          <a:noFill/>
          <a:ln w="3175">
            <a:noFill/>
          </a:ln>
          <a:effectLst/>
        </p:spPr>
        <p:txBody>
          <a:bodyPr>
            <a:noAutofit/>
          </a:bodyPr>
          <a:lstStyle/>
          <a:p>
            <a:pPr>
              <a:spcBef>
                <a:spcPct val="20000"/>
              </a:spcBef>
              <a:buFont typeface="Arial" charset="0"/>
              <a:buNone/>
              <a:defRPr/>
            </a:pPr>
            <a:r>
              <a:rPr lang="en-US" sz="1100" b="1" dirty="0" smtClean="0">
                <a:solidFill>
                  <a:srgbClr val="C00000"/>
                </a:solidFill>
              </a:rPr>
              <a:t>Extensible MAGTF C2 Systems</a:t>
            </a:r>
            <a:endParaRPr lang="en-US" sz="800" dirty="0" smtClean="0">
              <a:solidFill>
                <a:srgbClr val="C00000"/>
              </a:solidFill>
            </a:endParaRPr>
          </a:p>
        </p:txBody>
      </p:sp>
      <p:sp>
        <p:nvSpPr>
          <p:cNvPr id="42" name="Subtitle 2"/>
          <p:cNvSpPr txBox="1">
            <a:spLocks/>
          </p:cNvSpPr>
          <p:nvPr/>
        </p:nvSpPr>
        <p:spPr>
          <a:xfrm>
            <a:off x="3232033" y="5554181"/>
            <a:ext cx="777991" cy="969742"/>
          </a:xfrm>
          <a:prstGeom prst="rect">
            <a:avLst/>
          </a:prstGeom>
          <a:noFill/>
          <a:ln w="3175">
            <a:noFill/>
          </a:ln>
          <a:effectLst/>
        </p:spPr>
        <p:txBody>
          <a:bodyPr>
            <a:normAutofit/>
          </a:bodyPr>
          <a:lstStyle/>
          <a:p>
            <a:pPr>
              <a:spcBef>
                <a:spcPct val="20000"/>
              </a:spcBef>
              <a:buFont typeface="Arial" pitchFamily="34" charset="0"/>
              <a:buNone/>
              <a:defRPr/>
            </a:pPr>
            <a:r>
              <a:rPr lang="en-US" sz="1000" u="sng" dirty="0" smtClean="0">
                <a:solidFill>
                  <a:srgbClr val="333399"/>
                </a:solidFill>
              </a:rPr>
              <a:t>JTCW</a:t>
            </a:r>
          </a:p>
          <a:p>
            <a:pPr>
              <a:spcBef>
                <a:spcPct val="20000"/>
              </a:spcBef>
              <a:buFont typeface="Arial" pitchFamily="34" charset="0"/>
              <a:buNone/>
              <a:defRPr/>
            </a:pPr>
            <a:r>
              <a:rPr lang="en-US" sz="800" dirty="0" smtClean="0">
                <a:solidFill>
                  <a:prstClr val="black"/>
                </a:solidFill>
              </a:rPr>
              <a:t>Joint Tactical COP Workstation</a:t>
            </a:r>
            <a:endParaRPr lang="en-US" sz="800" dirty="0">
              <a:solidFill>
                <a:prstClr val="black"/>
              </a:solidFill>
            </a:endParaRPr>
          </a:p>
          <a:p>
            <a:pPr>
              <a:spcBef>
                <a:spcPct val="20000"/>
              </a:spcBef>
              <a:buFont typeface="Arial" pitchFamily="34" charset="0"/>
              <a:buNone/>
              <a:defRPr/>
            </a:pPr>
            <a:endParaRPr lang="en-US" sz="900" b="1" u="sng" dirty="0">
              <a:solidFill>
                <a:prstClr val="black"/>
              </a:solidFill>
            </a:endParaRPr>
          </a:p>
          <a:p>
            <a:pPr>
              <a:spcBef>
                <a:spcPct val="20000"/>
              </a:spcBef>
              <a:buFont typeface="Arial" pitchFamily="34" charset="0"/>
              <a:buNone/>
              <a:defRPr/>
            </a:pPr>
            <a:endParaRPr lang="en-US" sz="900" b="1" u="sng" dirty="0">
              <a:solidFill>
                <a:prstClr val="black"/>
              </a:solidFill>
            </a:endParaRPr>
          </a:p>
          <a:p>
            <a:pPr>
              <a:spcBef>
                <a:spcPct val="20000"/>
              </a:spcBef>
              <a:buFont typeface="Arial" pitchFamily="34" charset="0"/>
              <a:buNone/>
              <a:defRPr/>
            </a:pPr>
            <a:endParaRPr lang="en-US" sz="900" dirty="0">
              <a:solidFill>
                <a:prstClr val="black"/>
              </a:solidFill>
            </a:endParaRPr>
          </a:p>
        </p:txBody>
      </p:sp>
      <p:sp>
        <p:nvSpPr>
          <p:cNvPr id="44" name="Subtitle 2"/>
          <p:cNvSpPr txBox="1">
            <a:spLocks/>
          </p:cNvSpPr>
          <p:nvPr/>
        </p:nvSpPr>
        <p:spPr>
          <a:xfrm>
            <a:off x="67902" y="4493016"/>
            <a:ext cx="1701137" cy="513003"/>
          </a:xfrm>
          <a:prstGeom prst="rect">
            <a:avLst/>
          </a:prstGeom>
          <a:noFill/>
          <a:ln w="3175">
            <a:noFill/>
          </a:ln>
          <a:effectLst/>
        </p:spPr>
        <p:txBody>
          <a:bodyPr>
            <a:noAutofit/>
          </a:bodyPr>
          <a:lstStyle/>
          <a:p>
            <a:pPr>
              <a:spcBef>
                <a:spcPct val="20000"/>
              </a:spcBef>
              <a:buFont typeface="Arial" pitchFamily="34" charset="0"/>
              <a:buNone/>
              <a:defRPr/>
            </a:pPr>
            <a:r>
              <a:rPr lang="en-US" sz="900" u="sng" dirty="0" smtClean="0">
                <a:solidFill>
                  <a:srgbClr val="333399"/>
                </a:solidFill>
              </a:rPr>
              <a:t>TSOA</a:t>
            </a:r>
          </a:p>
          <a:p>
            <a:pPr>
              <a:spcBef>
                <a:spcPct val="20000"/>
              </a:spcBef>
              <a:buFont typeface="Arial" pitchFamily="34" charset="0"/>
              <a:buNone/>
              <a:defRPr/>
            </a:pPr>
            <a:r>
              <a:rPr lang="en-US" sz="800" dirty="0" smtClean="0">
                <a:solidFill>
                  <a:prstClr val="black"/>
                </a:solidFill>
              </a:rPr>
              <a:t>Tactical Service Oriented Architecture</a:t>
            </a:r>
            <a:endParaRPr lang="en-US" sz="800" dirty="0">
              <a:solidFill>
                <a:prstClr val="black"/>
              </a:solidFill>
            </a:endParaRPr>
          </a:p>
          <a:p>
            <a:pPr>
              <a:spcBef>
                <a:spcPct val="20000"/>
              </a:spcBef>
              <a:buFont typeface="Arial" pitchFamily="34" charset="0"/>
              <a:buNone/>
              <a:defRPr/>
            </a:pPr>
            <a:endParaRPr lang="en-US" sz="900" b="1" u="sng" dirty="0">
              <a:solidFill>
                <a:prstClr val="black"/>
              </a:solidFill>
            </a:endParaRPr>
          </a:p>
          <a:p>
            <a:pPr>
              <a:spcBef>
                <a:spcPct val="20000"/>
              </a:spcBef>
              <a:buFont typeface="Arial" pitchFamily="34" charset="0"/>
              <a:buNone/>
              <a:defRPr/>
            </a:pPr>
            <a:endParaRPr lang="en-US" sz="900" b="1" u="sng" dirty="0">
              <a:solidFill>
                <a:prstClr val="black"/>
              </a:solidFill>
            </a:endParaRPr>
          </a:p>
          <a:p>
            <a:pPr>
              <a:spcBef>
                <a:spcPct val="20000"/>
              </a:spcBef>
              <a:buFont typeface="Arial" pitchFamily="34" charset="0"/>
              <a:buNone/>
              <a:defRPr/>
            </a:pPr>
            <a:endParaRPr lang="en-US" sz="900" dirty="0">
              <a:solidFill>
                <a:prstClr val="black"/>
              </a:solidFill>
            </a:endParaRPr>
          </a:p>
        </p:txBody>
      </p:sp>
      <p:pic>
        <p:nvPicPr>
          <p:cNvPr id="46"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091643" y="4663914"/>
            <a:ext cx="911713" cy="89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ubtitle 2"/>
          <p:cNvSpPr txBox="1">
            <a:spLocks/>
          </p:cNvSpPr>
          <p:nvPr/>
        </p:nvSpPr>
        <p:spPr>
          <a:xfrm>
            <a:off x="2057901" y="3155820"/>
            <a:ext cx="2130865" cy="498034"/>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GCCS-TCO</a:t>
            </a:r>
          </a:p>
          <a:p>
            <a:pPr>
              <a:spcBef>
                <a:spcPct val="20000"/>
              </a:spcBef>
              <a:buFont typeface="Arial" pitchFamily="34" charset="0"/>
              <a:buNone/>
              <a:defRPr/>
            </a:pPr>
            <a:r>
              <a:rPr lang="en-US" sz="800" dirty="0" smtClean="0">
                <a:solidFill>
                  <a:prstClr val="black"/>
                </a:solidFill>
              </a:rPr>
              <a:t>Global Command and </a:t>
            </a:r>
            <a:r>
              <a:rPr lang="en-US" sz="800" dirty="0">
                <a:solidFill>
                  <a:prstClr val="black"/>
                </a:solidFill>
              </a:rPr>
              <a:t>Control System-Tactical Combat </a:t>
            </a:r>
            <a:r>
              <a:rPr lang="en-US" sz="800" dirty="0" smtClean="0">
                <a:solidFill>
                  <a:prstClr val="black"/>
                </a:solidFill>
              </a:rPr>
              <a:t>Operations</a:t>
            </a:r>
          </a:p>
          <a:p>
            <a:pPr>
              <a:spcBef>
                <a:spcPct val="20000"/>
              </a:spcBef>
              <a:buFont typeface="Arial" pitchFamily="34" charset="0"/>
              <a:buNone/>
              <a:defRPr/>
            </a:pPr>
            <a:endParaRPr lang="en-US" sz="900" b="1" u="sng" dirty="0" smtClean="0">
              <a:solidFill>
                <a:prstClr val="black"/>
              </a:solidFill>
            </a:endParaRPr>
          </a:p>
          <a:p>
            <a:pPr>
              <a:spcBef>
                <a:spcPct val="20000"/>
              </a:spcBef>
              <a:buFont typeface="Arial" pitchFamily="34" charset="0"/>
              <a:buNone/>
              <a:defRPr/>
            </a:pPr>
            <a:endParaRPr lang="en-US" sz="900" b="1" u="sng" dirty="0" smtClean="0">
              <a:solidFill>
                <a:prstClr val="black"/>
              </a:solidFill>
            </a:endParaRPr>
          </a:p>
          <a:p>
            <a:pPr>
              <a:spcBef>
                <a:spcPct val="20000"/>
              </a:spcBef>
              <a:buFont typeface="Arial" pitchFamily="34" charset="0"/>
              <a:buNone/>
              <a:defRPr/>
            </a:pPr>
            <a:endParaRPr lang="en-US" sz="900" dirty="0">
              <a:solidFill>
                <a:prstClr val="black"/>
              </a:solidFill>
            </a:endParaRPr>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79259" y="1569843"/>
            <a:ext cx="1565496" cy="11052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39404" y="3072091"/>
            <a:ext cx="1414962" cy="85272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27070" y="1450137"/>
            <a:ext cx="1761406" cy="1166932"/>
          </a:xfrm>
          <a:prstGeom prst="rect">
            <a:avLst/>
          </a:prstGeom>
        </p:spPr>
      </p:pic>
      <p:grpSp>
        <p:nvGrpSpPr>
          <p:cNvPr id="8" name="Group 7"/>
          <p:cNvGrpSpPr/>
          <p:nvPr/>
        </p:nvGrpSpPr>
        <p:grpSpPr>
          <a:xfrm>
            <a:off x="4281506" y="4091474"/>
            <a:ext cx="4803027" cy="2560418"/>
            <a:chOff x="4281506" y="4091474"/>
            <a:chExt cx="4803027" cy="2560418"/>
          </a:xfrm>
        </p:grpSpPr>
        <p:sp>
          <p:nvSpPr>
            <p:cNvPr id="52" name="Subtitle 2"/>
            <p:cNvSpPr txBox="1">
              <a:spLocks/>
            </p:cNvSpPr>
            <p:nvPr/>
          </p:nvSpPr>
          <p:spPr>
            <a:xfrm>
              <a:off x="7935243" y="4091474"/>
              <a:ext cx="1149290" cy="497195"/>
            </a:xfrm>
            <a:prstGeom prst="rect">
              <a:avLst/>
            </a:prstGeom>
            <a:noFill/>
            <a:ln w="3175">
              <a:noFill/>
            </a:ln>
            <a:effectLst/>
          </p:spPr>
          <p:txBody>
            <a:bodyPr>
              <a:noAutofit/>
            </a:bodyPr>
            <a:lstStyle/>
            <a:p>
              <a:pPr>
                <a:spcBef>
                  <a:spcPct val="20000"/>
                </a:spcBef>
                <a:buFont typeface="Arial" pitchFamily="34" charset="0"/>
                <a:buNone/>
                <a:defRPr/>
              </a:pPr>
              <a:r>
                <a:rPr lang="en-US" sz="900" u="sng" dirty="0" smtClean="0">
                  <a:solidFill>
                    <a:srgbClr val="333399"/>
                  </a:solidFill>
                </a:rPr>
                <a:t>NOTM</a:t>
              </a:r>
            </a:p>
            <a:p>
              <a:pPr>
                <a:spcBef>
                  <a:spcPct val="20000"/>
                </a:spcBef>
                <a:buFont typeface="Arial" pitchFamily="34" charset="0"/>
                <a:buNone/>
                <a:defRPr/>
              </a:pPr>
              <a:r>
                <a:rPr lang="en-US" sz="900" dirty="0" smtClean="0">
                  <a:solidFill>
                    <a:prstClr val="black"/>
                  </a:solidFill>
                </a:rPr>
                <a:t>Network on the Move</a:t>
              </a:r>
              <a:endParaRPr lang="en-US" sz="900" dirty="0">
                <a:solidFill>
                  <a:prstClr val="black"/>
                </a:solidFill>
              </a:endParaRPr>
            </a:p>
            <a:p>
              <a:pPr>
                <a:spcBef>
                  <a:spcPct val="20000"/>
                </a:spcBef>
                <a:buFont typeface="Arial" pitchFamily="34" charset="0"/>
                <a:buNone/>
                <a:defRPr/>
              </a:pPr>
              <a:endParaRPr lang="en-US" sz="900" b="1" u="sng" dirty="0">
                <a:solidFill>
                  <a:prstClr val="black"/>
                </a:solidFill>
              </a:endParaRPr>
            </a:p>
            <a:p>
              <a:pPr>
                <a:spcBef>
                  <a:spcPct val="20000"/>
                </a:spcBef>
                <a:buFont typeface="Arial" pitchFamily="34" charset="0"/>
                <a:buNone/>
                <a:defRPr/>
              </a:pPr>
              <a:endParaRPr lang="en-US" sz="900" b="1" u="sng" dirty="0">
                <a:solidFill>
                  <a:prstClr val="black"/>
                </a:solidFill>
              </a:endParaRPr>
            </a:p>
            <a:p>
              <a:pPr>
                <a:spcBef>
                  <a:spcPct val="20000"/>
                </a:spcBef>
                <a:buFont typeface="Arial" pitchFamily="34" charset="0"/>
                <a:buNone/>
                <a:defRPr/>
              </a:pPr>
              <a:endParaRPr lang="en-US" sz="900" dirty="0">
                <a:solidFill>
                  <a:prstClr val="black"/>
                </a:solidFill>
              </a:endParaRPr>
            </a:p>
          </p:txBody>
        </p:sp>
        <p:sp>
          <p:nvSpPr>
            <p:cNvPr id="54" name="Subtitle 2"/>
            <p:cNvSpPr txBox="1">
              <a:spLocks/>
            </p:cNvSpPr>
            <p:nvPr/>
          </p:nvSpPr>
          <p:spPr>
            <a:xfrm>
              <a:off x="4281506" y="5108600"/>
              <a:ext cx="1568489" cy="59122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HMSAS</a:t>
              </a:r>
            </a:p>
            <a:p>
              <a:pPr>
                <a:spcBef>
                  <a:spcPct val="20000"/>
                </a:spcBef>
                <a:buFont typeface="Arial" pitchFamily="34" charset="0"/>
                <a:buNone/>
                <a:defRPr/>
              </a:pPr>
              <a:r>
                <a:rPr lang="en-US" sz="800" dirty="0" smtClean="0">
                  <a:solidFill>
                    <a:prstClr val="black"/>
                  </a:solidFill>
                </a:rPr>
                <a:t>Hatch </a:t>
              </a:r>
              <a:r>
                <a:rPr lang="en-US" sz="800" dirty="0">
                  <a:solidFill>
                    <a:srgbClr val="000000"/>
                  </a:solidFill>
                </a:rPr>
                <a:t>Mounted </a:t>
              </a:r>
              <a:r>
                <a:rPr lang="en-US" sz="800" dirty="0" smtClean="0">
                  <a:solidFill>
                    <a:srgbClr val="000000"/>
                  </a:solidFill>
                </a:rPr>
                <a:t>SATCOM </a:t>
              </a:r>
              <a:r>
                <a:rPr lang="en-US" sz="800" dirty="0">
                  <a:solidFill>
                    <a:srgbClr val="000000"/>
                  </a:solidFill>
                </a:rPr>
                <a:t>Antenna System </a:t>
              </a:r>
              <a:endParaRPr lang="en-US" sz="800"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pic>
          <p:nvPicPr>
            <p:cNvPr id="56"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85759" y="5670087"/>
              <a:ext cx="968001" cy="43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33029" y="5888752"/>
              <a:ext cx="649693" cy="58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Subtitle 2"/>
            <p:cNvSpPr txBox="1">
              <a:spLocks/>
            </p:cNvSpPr>
            <p:nvPr/>
          </p:nvSpPr>
          <p:spPr>
            <a:xfrm>
              <a:off x="7282978" y="5833588"/>
              <a:ext cx="657588" cy="234844"/>
            </a:xfrm>
            <a:prstGeom prst="rect">
              <a:avLst/>
            </a:prstGeom>
            <a:noFill/>
            <a:ln w="3175">
              <a:noFill/>
            </a:ln>
            <a:effectLst/>
          </p:spPr>
          <p:txBody>
            <a:bodyPr>
              <a:normAutofit/>
            </a:bodyPr>
            <a:lstStyle/>
            <a:p>
              <a:pPr>
                <a:spcBef>
                  <a:spcPct val="20000"/>
                </a:spcBef>
                <a:buFont typeface="Arial" pitchFamily="34" charset="0"/>
                <a:buNone/>
                <a:defRPr/>
              </a:pPr>
              <a:r>
                <a:rPr lang="en-US" sz="800" dirty="0" smtClean="0">
                  <a:solidFill>
                    <a:prstClr val="black"/>
                  </a:solidFill>
                </a:rPr>
                <a:t>HMMWV</a:t>
              </a:r>
              <a:endParaRPr lang="en-US" sz="800"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59" name="Subtitle 2"/>
            <p:cNvSpPr txBox="1">
              <a:spLocks/>
            </p:cNvSpPr>
            <p:nvPr/>
          </p:nvSpPr>
          <p:spPr>
            <a:xfrm>
              <a:off x="8376697" y="5349945"/>
              <a:ext cx="407350" cy="224730"/>
            </a:xfrm>
            <a:prstGeom prst="rect">
              <a:avLst/>
            </a:prstGeom>
            <a:noFill/>
            <a:ln w="3175">
              <a:noFill/>
            </a:ln>
            <a:effectLst/>
          </p:spPr>
          <p:txBody>
            <a:bodyPr>
              <a:normAutofit/>
            </a:bodyPr>
            <a:lstStyle/>
            <a:p>
              <a:pPr>
                <a:spcBef>
                  <a:spcPct val="20000"/>
                </a:spcBef>
                <a:buFont typeface="Arial" pitchFamily="34" charset="0"/>
                <a:buNone/>
                <a:defRPr/>
              </a:pPr>
              <a:r>
                <a:rPr lang="en-US" sz="800" dirty="0" smtClean="0">
                  <a:solidFill>
                    <a:prstClr val="black"/>
                  </a:solidFill>
                </a:rPr>
                <a:t>AAV</a:t>
              </a:r>
              <a:endParaRPr lang="en-US" sz="800"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60" name="Subtitle 2"/>
            <p:cNvSpPr txBox="1">
              <a:spLocks/>
            </p:cNvSpPr>
            <p:nvPr/>
          </p:nvSpPr>
          <p:spPr>
            <a:xfrm>
              <a:off x="8282595" y="6417048"/>
              <a:ext cx="657588" cy="234844"/>
            </a:xfrm>
            <a:prstGeom prst="rect">
              <a:avLst/>
            </a:prstGeom>
            <a:noFill/>
            <a:ln w="3175">
              <a:noFill/>
            </a:ln>
            <a:effectLst/>
          </p:spPr>
          <p:txBody>
            <a:bodyPr>
              <a:normAutofit/>
            </a:bodyPr>
            <a:lstStyle/>
            <a:p>
              <a:pPr>
                <a:spcBef>
                  <a:spcPct val="20000"/>
                </a:spcBef>
                <a:buFont typeface="Arial" pitchFamily="34" charset="0"/>
                <a:buNone/>
                <a:defRPr/>
              </a:pPr>
              <a:r>
                <a:rPr lang="en-US" sz="800" dirty="0" smtClean="0">
                  <a:solidFill>
                    <a:prstClr val="black"/>
                  </a:solidFill>
                </a:rPr>
                <a:t>M-ATV</a:t>
              </a:r>
              <a:endParaRPr lang="en-US" sz="800"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pic>
          <p:nvPicPr>
            <p:cNvPr id="61" name="Picture 60"/>
            <p:cNvPicPr/>
            <p:nvPr/>
          </p:nvPicPr>
          <p:blipFill rotWithShape="1">
            <a:blip r:embed="rId12" cstate="screen">
              <a:extLst>
                <a:ext uri="{28A0092B-C50C-407E-A947-70E740481C1C}">
                  <a14:useLocalDpi xmlns:a14="http://schemas.microsoft.com/office/drawing/2010/main"/>
                </a:ext>
              </a:extLst>
            </a:blip>
            <a:srcRect/>
            <a:stretch/>
          </p:blipFill>
          <p:spPr bwMode="auto">
            <a:xfrm>
              <a:off x="8089715" y="5578964"/>
              <a:ext cx="981314" cy="845643"/>
            </a:xfrm>
            <a:prstGeom prst="rect">
              <a:avLst/>
            </a:prstGeom>
            <a:noFill/>
            <a:ln>
              <a:noFill/>
            </a:ln>
            <a:effectLst/>
            <a:extLst>
              <a:ext uri="{53640926-AAD7-44D8-BBD7-CCE9431645EC}">
                <a14:shadowObscured xmlns:a14="http://schemas.microsoft.com/office/drawing/2010/main"/>
              </a:ext>
            </a:extLst>
          </p:spPr>
        </p:pic>
        <p:pic>
          <p:nvPicPr>
            <p:cNvPr id="62" name="Picture 61"/>
            <p:cNvPicPr/>
            <p:nvPr/>
          </p:nvPicPr>
          <p:blipFill rotWithShape="1">
            <a:blip r:embed="rId13" cstate="screen">
              <a:extLst>
                <a:ext uri="{28A0092B-C50C-407E-A947-70E740481C1C}">
                  <a14:useLocalDpi xmlns:a14="http://schemas.microsoft.com/office/drawing/2010/main"/>
                </a:ext>
              </a:extLst>
            </a:blip>
            <a:srcRect/>
            <a:stretch/>
          </p:blipFill>
          <p:spPr bwMode="auto">
            <a:xfrm>
              <a:off x="8057248" y="4552726"/>
              <a:ext cx="930638" cy="834445"/>
            </a:xfrm>
            <a:prstGeom prst="rect">
              <a:avLst/>
            </a:prstGeom>
            <a:noFill/>
            <a:ln>
              <a:noFill/>
            </a:ln>
            <a:effectLst/>
            <a:extLst>
              <a:ext uri="{53640926-AAD7-44D8-BBD7-CCE9431645EC}">
                <a14:shadowObscured xmlns:a14="http://schemas.microsoft.com/office/drawing/2010/main"/>
              </a:ext>
            </a:extLst>
          </p:spPr>
        </p:pic>
        <p:pic>
          <p:nvPicPr>
            <p:cNvPr id="63" name="Picture 62"/>
            <p:cNvPicPr/>
            <p:nvPr/>
          </p:nvPicPr>
          <p:blipFill rotWithShape="1">
            <a:blip r:embed="rId14" cstate="screen">
              <a:extLst>
                <a:ext uri="{28A0092B-C50C-407E-A947-70E740481C1C}">
                  <a14:useLocalDpi xmlns:a14="http://schemas.microsoft.com/office/drawing/2010/main"/>
                </a:ext>
              </a:extLst>
            </a:blip>
            <a:srcRect/>
            <a:stretch/>
          </p:blipFill>
          <p:spPr bwMode="auto">
            <a:xfrm>
              <a:off x="7139496" y="4979903"/>
              <a:ext cx="879879" cy="853685"/>
            </a:xfrm>
            <a:prstGeom prst="rect">
              <a:avLst/>
            </a:prstGeom>
            <a:noFill/>
            <a:ln>
              <a:noFill/>
            </a:ln>
            <a:effectLst/>
            <a:extLst>
              <a:ext uri="{53640926-AAD7-44D8-BBD7-CCE9431645EC}">
                <a14:shadowObscured xmlns:a14="http://schemas.microsoft.com/office/drawing/2010/main"/>
              </a:ext>
            </a:extLst>
          </p:spPr>
        </p:pic>
        <p:sp>
          <p:nvSpPr>
            <p:cNvPr id="65" name="Subtitle 2"/>
            <p:cNvSpPr txBox="1">
              <a:spLocks/>
            </p:cNvSpPr>
            <p:nvPr/>
          </p:nvSpPr>
          <p:spPr>
            <a:xfrm>
              <a:off x="5878673" y="5198248"/>
              <a:ext cx="1058965" cy="252526"/>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M2C2-COBRA 3</a:t>
              </a:r>
              <a:endParaRPr lang="en-US" sz="900" u="sng" dirty="0">
                <a:solidFill>
                  <a:srgbClr val="333399"/>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grpSp>
      <p:pic>
        <p:nvPicPr>
          <p:cNvPr id="66" name="Picture 65" descr="C:\Users\mike.maclane\Desktop\Architectures\TSOA-CC2SWP_OV-1_ISP_FOUO_DRAFT_V.010_20140512.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6674" y="4958423"/>
            <a:ext cx="2958293" cy="170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2011 Concepts and Programs_COC pic.jp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753770" y="2896850"/>
            <a:ext cx="1857576" cy="1203204"/>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6" name="Group 5"/>
          <p:cNvGrpSpPr/>
          <p:nvPr/>
        </p:nvGrpSpPr>
        <p:grpSpPr>
          <a:xfrm>
            <a:off x="5700773" y="5207316"/>
            <a:ext cx="1590672" cy="1437957"/>
            <a:chOff x="5700773" y="5207316"/>
            <a:chExt cx="1590672" cy="1437957"/>
          </a:xfrm>
        </p:grpSpPr>
        <p:pic>
          <p:nvPicPr>
            <p:cNvPr id="64" name="Picture 63" descr="100825 M2C2 J2D JERC 3 M2C2 042.TIF"/>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700773" y="5207316"/>
              <a:ext cx="1520919" cy="1437957"/>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 name="Rectangle 1"/>
            <p:cNvSpPr/>
            <p:nvPr/>
          </p:nvSpPr>
          <p:spPr>
            <a:xfrm>
              <a:off x="7186067" y="5951010"/>
              <a:ext cx="105378" cy="230427"/>
            </a:xfrm>
            <a:prstGeom prst="rect">
              <a:avLst/>
            </a:prstGeom>
            <a:solidFill>
              <a:schemeClr val="bg1">
                <a:lumMod val="95000"/>
              </a:schemeClr>
            </a:solidFill>
            <a:ln w="25400">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37541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Combat Operations Center COC (V) 1-4</a:t>
            </a:r>
            <a:endParaRPr lang="en-US" dirty="0"/>
          </a:p>
        </p:txBody>
      </p:sp>
      <p:sp>
        <p:nvSpPr>
          <p:cNvPr id="2" name="Rectangle 1"/>
          <p:cNvSpPr/>
          <p:nvPr/>
        </p:nvSpPr>
        <p:spPr>
          <a:xfrm>
            <a:off x="4648200" y="1650642"/>
            <a:ext cx="4495800" cy="2523768"/>
          </a:xfrm>
          <a:prstGeom prst="rect">
            <a:avLst/>
          </a:prstGeom>
        </p:spPr>
        <p:txBody>
          <a:bodyPr wrap="square">
            <a:spAutoFit/>
          </a:bodyPr>
          <a:lstStyle/>
          <a:p>
            <a:pPr marL="171450" indent="-171450">
              <a:spcBef>
                <a:spcPts val="600"/>
              </a:spcBef>
              <a:buFont typeface="Arial" panose="020B0604020202020204" pitchFamily="34" charset="0"/>
              <a:buChar char="•"/>
            </a:pPr>
            <a:r>
              <a:rPr lang="en-US" sz="900" dirty="0">
                <a:solidFill>
                  <a:prstClr val="black"/>
                </a:solidFill>
              </a:rPr>
              <a:t>The COC (V)1: will be employed by the MEF commander to plan, direct, coordinate, and control forces and operations in accomplishing his mission, and will provide net-centric, voice and data communication within an expeditionary capability spanning the range of military operations (ROMO).</a:t>
            </a:r>
          </a:p>
          <a:p>
            <a:pPr lvl="1" indent="-109538">
              <a:buFont typeface="Arial" pitchFamily="34" charset="0"/>
              <a:buChar char="•"/>
            </a:pPr>
            <a:r>
              <a:rPr lang="en-US" sz="900" dirty="0">
                <a:solidFill>
                  <a:prstClr val="black"/>
                </a:solidFill>
              </a:rPr>
              <a:t>MDA updated with Strategy Brief, 6 Oct 14.</a:t>
            </a:r>
          </a:p>
          <a:p>
            <a:pPr lvl="1" indent="-109538">
              <a:buFont typeface="Arial" pitchFamily="34" charset="0"/>
              <a:buChar char="•"/>
            </a:pPr>
            <a:r>
              <a:rPr lang="en-US" sz="900" dirty="0">
                <a:solidFill>
                  <a:prstClr val="black"/>
                </a:solidFill>
              </a:rPr>
              <a:t>Established new strategy to achieve common baseline with V2/3/4</a:t>
            </a:r>
            <a:r>
              <a:rPr lang="en-US" sz="900" dirty="0" smtClean="0">
                <a:solidFill>
                  <a:prstClr val="black"/>
                </a:solidFill>
              </a:rPr>
              <a:t>.</a:t>
            </a:r>
          </a:p>
          <a:p>
            <a:pPr lvl="1" indent="-109538">
              <a:buFont typeface="Arial" pitchFamily="34" charset="0"/>
              <a:buChar char="•"/>
            </a:pPr>
            <a:r>
              <a:rPr lang="en-US" sz="900" dirty="0" smtClean="0">
                <a:solidFill>
                  <a:prstClr val="black"/>
                </a:solidFill>
              </a:rPr>
              <a:t>SSC-Lant contracted to provide final design and delivery FY16.</a:t>
            </a:r>
            <a:endParaRPr lang="en-US" sz="900" dirty="0">
              <a:solidFill>
                <a:prstClr val="black"/>
              </a:solidFill>
            </a:endParaRPr>
          </a:p>
          <a:p>
            <a:pPr marL="171450" indent="-171450">
              <a:spcBef>
                <a:spcPts val="600"/>
              </a:spcBef>
              <a:buFont typeface="Arial" panose="020B0604020202020204" pitchFamily="34" charset="0"/>
              <a:buChar char="•"/>
              <a:defRPr/>
            </a:pPr>
            <a:r>
              <a:rPr lang="en-US" sz="900" dirty="0">
                <a:solidFill>
                  <a:srgbClr val="000000"/>
                </a:solidFill>
              </a:rPr>
              <a:t>The COC (V) 2-4: The COC (V)2-4 is a command and control (C2) capability that provides interoperable C2 from MSC to Battalion echelon.</a:t>
            </a:r>
          </a:p>
          <a:p>
            <a:pPr marL="463550" lvl="1" indent="-122238">
              <a:buFont typeface="Arial" panose="020B0604020202020204" pitchFamily="34" charset="0"/>
              <a:buChar char="•"/>
              <a:defRPr/>
            </a:pPr>
            <a:r>
              <a:rPr lang="en-US" sz="900" dirty="0">
                <a:solidFill>
                  <a:srgbClr val="000000"/>
                </a:solidFill>
              </a:rPr>
              <a:t>It hosts USMC and Joint C2 applications such as JTCW, C2PC, CPoF, AFATDS, GCCS-TCO, etc. </a:t>
            </a:r>
          </a:p>
          <a:p>
            <a:pPr marL="463550" lvl="1" indent="-122238">
              <a:buFont typeface="Arial" panose="020B0604020202020204" pitchFamily="34" charset="0"/>
              <a:buChar char="•"/>
              <a:defRPr/>
            </a:pPr>
            <a:r>
              <a:rPr lang="en-US" sz="900" dirty="0">
                <a:solidFill>
                  <a:srgbClr val="000000"/>
                </a:solidFill>
              </a:rPr>
              <a:t>The COC platform and hosted applications provide enhanced situational awareness, Blue and Red force tracking, increased situational awareness and information sharing and enhanced decision making.</a:t>
            </a:r>
          </a:p>
          <a:p>
            <a:pPr marL="463550" lvl="1" indent="-122238">
              <a:buFont typeface="Arial" panose="020B0604020202020204" pitchFamily="34" charset="0"/>
              <a:buChar char="•"/>
              <a:defRPr/>
            </a:pPr>
            <a:r>
              <a:rPr lang="en-US" sz="900" dirty="0">
                <a:solidFill>
                  <a:srgbClr val="000000"/>
                </a:solidFill>
              </a:rPr>
              <a:t>Provide access to net-centric enabling capabilities such as voice and data communications within an expeditionary capability.</a:t>
            </a:r>
          </a:p>
          <a:p>
            <a:endParaRPr lang="en-US" sz="900" dirty="0">
              <a:solidFill>
                <a:prstClr val="black"/>
              </a:solidFill>
            </a:endParaRP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069" y="4137793"/>
            <a:ext cx="3733800" cy="2431599"/>
          </a:xfrm>
          <a:prstGeom prst="rect">
            <a:avLst/>
          </a:prstGeom>
          <a:ln>
            <a:noFill/>
          </a:ln>
          <a:effectLst/>
        </p:spPr>
      </p:pic>
      <p:pic>
        <p:nvPicPr>
          <p:cNvPr id="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t="810" r="11063"/>
          <a:stretch>
            <a:fillRect/>
          </a:stretch>
        </p:blipFill>
        <p:spPr bwMode="auto">
          <a:xfrm>
            <a:off x="3033901" y="5638800"/>
            <a:ext cx="1436915" cy="1005234"/>
          </a:xfrm>
          <a:prstGeom prst="rect">
            <a:avLst/>
          </a:prstGeom>
          <a:ln>
            <a:noFill/>
          </a:ln>
          <a:effectLst/>
        </p:spPr>
      </p:pic>
      <p:pic>
        <p:nvPicPr>
          <p:cNvPr id="8" name="Picture 10" descr="PICT2720(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401976" y="2684283"/>
            <a:ext cx="1995756" cy="1363366"/>
          </a:xfrm>
          <a:prstGeom prst="rect">
            <a:avLst/>
          </a:prstGeom>
          <a:noFill/>
          <a:ln w="9525">
            <a:noFill/>
            <a:miter lim="800000"/>
            <a:headEnd/>
            <a:tailEnd/>
          </a:ln>
        </p:spPr>
      </p:pic>
      <p:pic>
        <p:nvPicPr>
          <p:cNvPr id="11" name="Picture 1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1653" y="4412439"/>
            <a:ext cx="790529" cy="549293"/>
          </a:xfrm>
          <a:prstGeom prst="rect">
            <a:avLst/>
          </a:prstGeom>
          <a:noFill/>
          <a:ln w="9525">
            <a:noFill/>
            <a:miter lim="800000"/>
            <a:headEnd/>
            <a:tailEnd/>
          </a:ln>
        </p:spPr>
      </p:pic>
      <p:pic>
        <p:nvPicPr>
          <p:cNvPr id="12" name="Picture 1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96105" y="5137902"/>
            <a:ext cx="601627" cy="346088"/>
          </a:xfrm>
          <a:prstGeom prst="rect">
            <a:avLst/>
          </a:prstGeom>
          <a:noFill/>
          <a:ln w="9525">
            <a:noFill/>
            <a:miter lim="800000"/>
            <a:headEnd/>
            <a:tailEnd/>
          </a:ln>
        </p:spPr>
      </p:pic>
      <p:sp>
        <p:nvSpPr>
          <p:cNvPr id="6" name="Rectangle 5"/>
          <p:cNvSpPr/>
          <p:nvPr/>
        </p:nvSpPr>
        <p:spPr>
          <a:xfrm>
            <a:off x="4648200" y="4385701"/>
            <a:ext cx="4419600" cy="2123658"/>
          </a:xfrm>
          <a:prstGeom prst="rect">
            <a:avLst/>
          </a:prstGeom>
        </p:spPr>
        <p:txBody>
          <a:bodyPr wrap="square">
            <a:spAutoFit/>
          </a:bodyPr>
          <a:lstStyle/>
          <a:p>
            <a:pPr marL="171450" indent="-171450">
              <a:spcBef>
                <a:spcPts val="600"/>
              </a:spcBef>
              <a:buFont typeface="Arial" panose="020B0604020202020204" pitchFamily="34" charset="0"/>
              <a:buChar char="•"/>
            </a:pPr>
            <a:r>
              <a:rPr lang="en-US" sz="900" dirty="0">
                <a:solidFill>
                  <a:prstClr val="black"/>
                </a:solidFill>
              </a:rPr>
              <a:t>COC (V)1: A scalable solution to the warfighter that can support between 62 and 182 users. </a:t>
            </a:r>
            <a:endParaRPr lang="en-US" sz="900" dirty="0">
              <a:solidFill>
                <a:srgbClr val="000000"/>
              </a:solidFill>
            </a:endParaRPr>
          </a:p>
          <a:p>
            <a:pPr marL="171450" indent="-171450">
              <a:spcBef>
                <a:spcPts val="600"/>
              </a:spcBef>
              <a:buFont typeface="Arial" panose="020B0604020202020204" pitchFamily="34" charset="0"/>
              <a:buChar char="•"/>
            </a:pPr>
            <a:r>
              <a:rPr lang="en-US" sz="900" dirty="0">
                <a:solidFill>
                  <a:srgbClr val="000000"/>
                </a:solidFill>
              </a:rPr>
              <a:t>COC (V) 2-4: The COC program is post-Milestone C and in the Operations &amp; Sustainment phase. </a:t>
            </a:r>
            <a:r>
              <a:rPr lang="en-US" sz="900" dirty="0">
                <a:solidFill>
                  <a:prstClr val="black"/>
                </a:solidFill>
              </a:rPr>
              <a:t>The AN/TSQ-239 is a transportable operational facility that provides commanders with a fully integrated C2 infrastructure capable of rapid deployment and employment of a COC.</a:t>
            </a:r>
          </a:p>
          <a:p>
            <a:pPr marL="579437" lvl="1" indent="-228600">
              <a:spcBef>
                <a:spcPts val="300"/>
              </a:spcBef>
              <a:buFontTx/>
              <a:buAutoNum type="alphaLcParenR"/>
              <a:defRPr/>
            </a:pPr>
            <a:r>
              <a:rPr lang="en-US" sz="900" dirty="0">
                <a:solidFill>
                  <a:prstClr val="black"/>
                </a:solidFill>
              </a:rPr>
              <a:t>Size and weight reduction:  Removed Operations Trailer (OT); current initiative to remove GETT and replace with organic power assets.</a:t>
            </a:r>
          </a:p>
          <a:p>
            <a:pPr marL="579437" lvl="1" indent="-228600">
              <a:spcBef>
                <a:spcPts val="300"/>
              </a:spcBef>
              <a:buFontTx/>
              <a:buAutoNum type="alphaLcParenR"/>
              <a:defRPr/>
            </a:pPr>
            <a:r>
              <a:rPr lang="en-US" sz="900" dirty="0">
                <a:solidFill>
                  <a:prstClr val="black"/>
                </a:solidFill>
              </a:rPr>
              <a:t>Lower sustainment costs: Transition to use organic power generation, power distribution, and ECUs.</a:t>
            </a:r>
          </a:p>
          <a:p>
            <a:pPr marL="579437" lvl="1" indent="-228600">
              <a:spcBef>
                <a:spcPts val="300"/>
              </a:spcBef>
              <a:buFontTx/>
              <a:buAutoNum type="alphaLcParenR"/>
              <a:defRPr/>
            </a:pPr>
            <a:r>
              <a:rPr lang="en-US" sz="900" dirty="0">
                <a:solidFill>
                  <a:prstClr val="black"/>
                </a:solidFill>
              </a:rPr>
              <a:t>Substitute Tactical Radio Inter-Communications System (TRICS) for existing Antenna Hill router.</a:t>
            </a:r>
          </a:p>
          <a:p>
            <a:pPr marL="65087" indent="-171450">
              <a:spcBef>
                <a:spcPts val="300"/>
              </a:spcBef>
              <a:buFont typeface="Arial" panose="020B0604020202020204" pitchFamily="34" charset="0"/>
              <a:buChar char="•"/>
              <a:defRPr/>
            </a:pPr>
            <a:r>
              <a:rPr lang="en-US" sz="900" dirty="0">
                <a:solidFill>
                  <a:prstClr val="black"/>
                </a:solidFill>
              </a:rPr>
              <a:t>Transition to common baseline COC (V)1/2/3/4.</a:t>
            </a:r>
          </a:p>
        </p:txBody>
      </p:sp>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1976" y="1274673"/>
            <a:ext cx="2026782" cy="1314789"/>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069" y="1274673"/>
            <a:ext cx="2226456" cy="1314789"/>
          </a:xfrm>
          <a:prstGeom prst="rect">
            <a:avLst/>
          </a:prstGeom>
        </p:spPr>
      </p:pic>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069" y="2684283"/>
            <a:ext cx="2226456" cy="1363365"/>
          </a:xfrm>
          <a:prstGeom prst="rect">
            <a:avLst/>
          </a:prstGeom>
        </p:spPr>
      </p:pic>
    </p:spTree>
    <p:extLst>
      <p:ext uri="{BB962C8B-B14F-4D97-AF65-F5344CB8AC3E}">
        <p14:creationId xmlns:p14="http://schemas.microsoft.com/office/powerpoint/2010/main" val="1733504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on The Move (NOTM)</a:t>
            </a:r>
            <a:endParaRPr lang="en-US" dirty="0"/>
          </a:p>
        </p:txBody>
      </p:sp>
      <p:pic>
        <p:nvPicPr>
          <p:cNvPr id="2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12" y="1447800"/>
            <a:ext cx="4564487" cy="117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401" y="2807250"/>
            <a:ext cx="4380707" cy="252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7"/>
          <p:cNvSpPr txBox="1">
            <a:spLocks noChangeArrowheads="1"/>
          </p:cNvSpPr>
          <p:nvPr/>
        </p:nvSpPr>
        <p:spPr bwMode="auto">
          <a:xfrm>
            <a:off x="79347" y="5601455"/>
            <a:ext cx="4380708" cy="969496"/>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i="1" dirty="0">
                <a:solidFill>
                  <a:prstClr val="black"/>
                </a:solidFill>
                <a:cs typeface="Arial" panose="020B0604020202020204" pitchFamily="34" charset="0"/>
              </a:rPr>
              <a:t>“..NOTM GENERATES THE TEMPO that is the absolute underpinning of our warfighting philosophy… the ability to transition from static to mobile C2 is almost seamless…” </a:t>
            </a:r>
            <a:br>
              <a:rPr lang="en-US" altLang="en-US" sz="1200" b="1" i="1" dirty="0">
                <a:solidFill>
                  <a:prstClr val="black"/>
                </a:solidFill>
                <a:cs typeface="Arial" panose="020B0604020202020204" pitchFamily="34" charset="0"/>
              </a:rPr>
            </a:br>
            <a:r>
              <a:rPr lang="en-US" altLang="en-US" sz="900" dirty="0">
                <a:solidFill>
                  <a:prstClr val="black"/>
                </a:solidFill>
                <a:cs typeface="Arial" panose="020B0604020202020204" pitchFamily="34" charset="0"/>
              </a:rPr>
              <a:t>- Colonel Pete Baumgarten, Commanding </a:t>
            </a:r>
            <a:r>
              <a:rPr lang="en-US" altLang="en-US" sz="900" dirty="0" smtClean="0">
                <a:solidFill>
                  <a:prstClr val="black"/>
                </a:solidFill>
                <a:cs typeface="Arial" panose="020B0604020202020204" pitchFamily="34" charset="0"/>
              </a:rPr>
              <a:t>Officer, 1st </a:t>
            </a:r>
            <a:r>
              <a:rPr lang="en-US" altLang="en-US" sz="900" dirty="0">
                <a:solidFill>
                  <a:prstClr val="black"/>
                </a:solidFill>
                <a:cs typeface="Arial" panose="020B0604020202020204" pitchFamily="34" charset="0"/>
              </a:rPr>
              <a:t>Marine Regiment</a:t>
            </a:r>
            <a:r>
              <a:rPr lang="en-US" altLang="en-US" sz="500" dirty="0">
                <a:solidFill>
                  <a:prstClr val="black"/>
                </a:solidFill>
                <a:cs typeface="Arial" panose="020B0604020202020204" pitchFamily="34" charset="0"/>
              </a:rPr>
              <a:t> July 2013</a:t>
            </a:r>
            <a:endParaRPr lang="en-US" altLang="en-US" sz="1000" dirty="0">
              <a:solidFill>
                <a:prstClr val="black"/>
              </a:solidFill>
              <a:cs typeface="Arial" panose="020B0604020202020204" pitchFamily="34" charset="0"/>
            </a:endParaRPr>
          </a:p>
        </p:txBody>
      </p:sp>
      <p:sp>
        <p:nvSpPr>
          <p:cNvPr id="3" name="Rectangle 2"/>
          <p:cNvSpPr/>
          <p:nvPr/>
        </p:nvSpPr>
        <p:spPr>
          <a:xfrm>
            <a:off x="4648200" y="1607165"/>
            <a:ext cx="4419600" cy="2431435"/>
          </a:xfrm>
          <a:prstGeom prst="rect">
            <a:avLst/>
          </a:prstGeom>
        </p:spPr>
        <p:txBody>
          <a:bodyPr wrap="square">
            <a:spAutoFit/>
          </a:bodyPr>
          <a:lstStyle/>
          <a:p>
            <a:pPr marL="171450" indent="-171450">
              <a:buFont typeface="Arial" panose="020B0604020202020204" pitchFamily="34" charset="0"/>
              <a:buChar char="•"/>
            </a:pPr>
            <a:r>
              <a:rPr lang="en-US" sz="800" dirty="0">
                <a:solidFill>
                  <a:prstClr val="black"/>
                </a:solidFill>
              </a:rPr>
              <a:t>NOTM is a transformational, amphibious Command and Control (C2) combat capability for all elements of the MAGTF in support of the Urgent CENTCOM requirements. NOTM provides a robust, beyond line-of-sight (BLOS) command and control (C2) capability with the added ability to view Full Motion Video (FMV) integrated onto tactical vehicular platforms.</a:t>
            </a:r>
          </a:p>
          <a:p>
            <a:pPr marL="171450" indent="-171450">
              <a:buFont typeface="Arial" panose="020B0604020202020204" pitchFamily="34" charset="0"/>
              <a:buChar char="•"/>
            </a:pPr>
            <a:r>
              <a:rPr lang="en-US" sz="800" dirty="0">
                <a:solidFill>
                  <a:prstClr val="black"/>
                </a:solidFill>
              </a:rPr>
              <a:t>Based on Mobile Modular Command and Control (M2C2) systems operating in OEF since 2009, NOTM is a  rapid acquisition and fielding program providing robust C2 and OTM, wideband SATCOM capability. Three network enclaves (SIPR, NIPR and Mission Specific) with access to full motion video (FMV), VOIP, and network centric capabilities integrated onto USMC tactical vehicles.  </a:t>
            </a:r>
          </a:p>
          <a:p>
            <a:pPr marL="171450" indent="-171450">
              <a:buFont typeface="Arial" panose="020B0604020202020204" pitchFamily="34" charset="0"/>
              <a:buChar char="•"/>
            </a:pPr>
            <a:r>
              <a:rPr lang="en-US" sz="800" dirty="0">
                <a:solidFill>
                  <a:prstClr val="black"/>
                </a:solidFill>
              </a:rPr>
              <a:t>Connected via wideband SatCom and tactical radio data networks, the system provides Commanders and staff mobile, remote access to networks available in rear Combat Operations Centers (COC) while at the halt or on the move</a:t>
            </a:r>
            <a:r>
              <a:rPr lang="en-US" sz="800" dirty="0" smtClean="0">
                <a:solidFill>
                  <a:prstClr val="black"/>
                </a:solidFill>
              </a:rPr>
              <a:t>.</a:t>
            </a:r>
          </a:p>
          <a:p>
            <a:pPr marL="171450" indent="-171450">
              <a:buFont typeface="Arial" panose="020B0604020202020204" pitchFamily="34" charset="0"/>
              <a:buChar char="•"/>
            </a:pPr>
            <a:r>
              <a:rPr lang="en-US" sz="800" dirty="0">
                <a:solidFill>
                  <a:prstClr val="black"/>
                </a:solidFill>
              </a:rPr>
              <a:t>NOTM enables maneuver units to collaborate, access tactical data base/information resources, and execute digital orders with the exchange of voice, data and full motion video.</a:t>
            </a:r>
          </a:p>
          <a:p>
            <a:pPr marL="171450" indent="-171450">
              <a:buFont typeface="Arial" panose="020B0604020202020204" pitchFamily="34" charset="0"/>
              <a:buChar char="•"/>
            </a:pPr>
            <a:r>
              <a:rPr lang="en-US" sz="800" dirty="0">
                <a:solidFill>
                  <a:prstClr val="black"/>
                </a:solidFill>
              </a:rPr>
              <a:t>NOTM kits integrate onto HMMWV, M-ATV, and </a:t>
            </a:r>
            <a:r>
              <a:rPr lang="en-US" sz="800" dirty="0" smtClean="0">
                <a:solidFill>
                  <a:prstClr val="black"/>
                </a:solidFill>
              </a:rPr>
              <a:t>AAV.</a:t>
            </a:r>
          </a:p>
          <a:p>
            <a:pPr marL="171450" indent="-171450">
              <a:buFont typeface="Arial" panose="020B0604020202020204" pitchFamily="34" charset="0"/>
              <a:buChar char="•"/>
            </a:pPr>
            <a:r>
              <a:rPr lang="en-US" sz="800" dirty="0">
                <a:solidFill>
                  <a:prstClr val="black"/>
                </a:solidFill>
              </a:rPr>
              <a:t>F</a:t>
            </a:r>
            <a:r>
              <a:rPr lang="en-US" sz="800" dirty="0" smtClean="0">
                <a:solidFill>
                  <a:prstClr val="black"/>
                </a:solidFill>
              </a:rPr>
              <a:t>uture integration into KC-130J and MV-22 aircraft, and Internally Transportable Vehicle (ITV).</a:t>
            </a:r>
            <a:endParaRPr lang="en-US" sz="800" dirty="0">
              <a:solidFill>
                <a:prstClr val="black"/>
              </a:solidFill>
            </a:endParaRPr>
          </a:p>
        </p:txBody>
      </p:sp>
      <p:sp>
        <p:nvSpPr>
          <p:cNvPr id="10" name="Rectangle 9"/>
          <p:cNvSpPr/>
          <p:nvPr/>
        </p:nvSpPr>
        <p:spPr>
          <a:xfrm>
            <a:off x="4648200" y="4261753"/>
            <a:ext cx="4495800" cy="2139047"/>
          </a:xfrm>
          <a:prstGeom prst="rect">
            <a:avLst/>
          </a:prstGeom>
        </p:spPr>
        <p:txBody>
          <a:bodyPr wrap="square">
            <a:spAutoFit/>
          </a:bodyPr>
          <a:lstStyle/>
          <a:p>
            <a:pPr marL="171450" indent="-171450">
              <a:spcBef>
                <a:spcPts val="600"/>
              </a:spcBef>
              <a:buFont typeface="Arial" panose="020B0604020202020204" pitchFamily="34" charset="0"/>
              <a:buChar char="•"/>
              <a:defRPr/>
            </a:pPr>
            <a:r>
              <a:rPr lang="en-US" sz="900" dirty="0">
                <a:solidFill>
                  <a:prstClr val="black"/>
                </a:solidFill>
              </a:rPr>
              <a:t>Networking On-The-Move (NOTM), a USON based program, was designated ACAT IV (M) status 12 Jan </a:t>
            </a:r>
            <a:r>
              <a:rPr lang="en-US" sz="900" dirty="0" smtClean="0">
                <a:solidFill>
                  <a:prstClr val="black"/>
                </a:solidFill>
              </a:rPr>
              <a:t>2012.</a:t>
            </a:r>
          </a:p>
          <a:p>
            <a:pPr marL="171450" indent="-171450">
              <a:spcBef>
                <a:spcPts val="600"/>
              </a:spcBef>
              <a:buFont typeface="Arial" panose="020B0604020202020204" pitchFamily="34" charset="0"/>
              <a:buChar char="•"/>
              <a:defRPr/>
            </a:pPr>
            <a:r>
              <a:rPr lang="en-US" altLang="en-US" sz="900" dirty="0" smtClean="0">
                <a:solidFill>
                  <a:prstClr val="black"/>
                </a:solidFill>
                <a:cs typeface="Courier New" pitchFamily="49" charset="0"/>
              </a:rPr>
              <a:t>Initial </a:t>
            </a:r>
            <a:r>
              <a:rPr lang="en-US" altLang="en-US" sz="900" dirty="0">
                <a:solidFill>
                  <a:prstClr val="black"/>
                </a:solidFill>
                <a:cs typeface="Courier New" pitchFamily="49" charset="0"/>
              </a:rPr>
              <a:t>Operational Capability achieved </a:t>
            </a:r>
            <a:r>
              <a:rPr lang="en-US" altLang="en-US" sz="900" dirty="0" smtClean="0">
                <a:solidFill>
                  <a:prstClr val="black"/>
                </a:solidFill>
                <a:cs typeface="Courier New" pitchFamily="49" charset="0"/>
              </a:rPr>
              <a:t>– MAR 13</a:t>
            </a:r>
            <a:r>
              <a:rPr lang="en-US" altLang="en-US" sz="900" dirty="0">
                <a:solidFill>
                  <a:prstClr val="black"/>
                </a:solidFill>
                <a:cs typeface="Courier New" pitchFamily="49" charset="0"/>
              </a:rPr>
              <a:t>.  Systems fielded to I, II, and III </a:t>
            </a:r>
            <a:r>
              <a:rPr lang="en-US" altLang="en-US" sz="900" dirty="0" smtClean="0">
                <a:solidFill>
                  <a:prstClr val="black"/>
                </a:solidFill>
                <a:cs typeface="Courier New" pitchFamily="49" charset="0"/>
              </a:rPr>
              <a:t>MEF.  USON </a:t>
            </a:r>
            <a:r>
              <a:rPr lang="en-US" altLang="en-US" sz="900" dirty="0">
                <a:solidFill>
                  <a:prstClr val="black"/>
                </a:solidFill>
                <a:cs typeface="Courier New" pitchFamily="49" charset="0"/>
              </a:rPr>
              <a:t>Full Operational Capability achieved </a:t>
            </a:r>
            <a:r>
              <a:rPr lang="en-US" altLang="en-US" sz="900" dirty="0" smtClean="0">
                <a:solidFill>
                  <a:prstClr val="black"/>
                </a:solidFill>
                <a:cs typeface="Courier New" pitchFamily="49" charset="0"/>
              </a:rPr>
              <a:t>-19 </a:t>
            </a:r>
            <a:r>
              <a:rPr lang="en-US" altLang="en-US" sz="900" dirty="0">
                <a:solidFill>
                  <a:prstClr val="black"/>
                </a:solidFill>
                <a:cs typeface="Courier New" pitchFamily="49" charset="0"/>
              </a:rPr>
              <a:t>SEPT </a:t>
            </a:r>
            <a:r>
              <a:rPr lang="en-US" altLang="en-US" sz="900" dirty="0" smtClean="0">
                <a:solidFill>
                  <a:prstClr val="black"/>
                </a:solidFill>
                <a:cs typeface="Courier New" pitchFamily="49" charset="0"/>
              </a:rPr>
              <a:t>14.</a:t>
            </a:r>
          </a:p>
          <a:p>
            <a:pPr marL="171450" indent="-171450">
              <a:spcBef>
                <a:spcPts val="600"/>
              </a:spcBef>
              <a:buFont typeface="Arial" panose="020B0604020202020204" pitchFamily="34" charset="0"/>
              <a:buChar char="•"/>
              <a:defRPr/>
            </a:pPr>
            <a:r>
              <a:rPr lang="en-US" altLang="en-US" sz="900" dirty="0" smtClean="0">
                <a:solidFill>
                  <a:prstClr val="black"/>
                </a:solidFill>
                <a:cs typeface="Courier New" pitchFamily="49" charset="0"/>
              </a:rPr>
              <a:t>Four </a:t>
            </a:r>
            <a:r>
              <a:rPr lang="en-US" altLang="en-US" sz="900" dirty="0">
                <a:solidFill>
                  <a:prstClr val="black"/>
                </a:solidFill>
                <a:cs typeface="Courier New" pitchFamily="49" charset="0"/>
              </a:rPr>
              <a:t>more NOTM systems will be built and fielded next </a:t>
            </a:r>
            <a:r>
              <a:rPr lang="en-US" altLang="en-US" sz="900" dirty="0" smtClean="0">
                <a:solidFill>
                  <a:prstClr val="black"/>
                </a:solidFill>
                <a:cs typeface="Courier New" pitchFamily="49" charset="0"/>
              </a:rPr>
              <a:t>year.</a:t>
            </a:r>
            <a:endParaRPr lang="en-US" altLang="en-US" sz="900" dirty="0">
              <a:solidFill>
                <a:prstClr val="black"/>
              </a:solidFill>
              <a:cs typeface="Courier New" pitchFamily="49" charset="0"/>
            </a:endParaRPr>
          </a:p>
          <a:p>
            <a:pPr marL="171450" indent="-171450">
              <a:spcBef>
                <a:spcPts val="600"/>
              </a:spcBef>
              <a:buFont typeface="Arial" panose="020B0604020202020204" pitchFamily="34" charset="0"/>
              <a:buChar char="•"/>
              <a:defRPr/>
            </a:pPr>
            <a:r>
              <a:rPr lang="en-US" altLang="en-US" sz="900" dirty="0" smtClean="0">
                <a:solidFill>
                  <a:prstClr val="black"/>
                </a:solidFill>
                <a:cs typeface="Courier New" pitchFamily="49" charset="0"/>
              </a:rPr>
              <a:t>FY15 </a:t>
            </a:r>
            <a:r>
              <a:rPr lang="en-US" altLang="en-US" sz="900" dirty="0">
                <a:solidFill>
                  <a:prstClr val="black"/>
                </a:solidFill>
                <a:cs typeface="Courier New" pitchFamily="49" charset="0"/>
              </a:rPr>
              <a:t>program objectives focus on fielding the military </a:t>
            </a:r>
            <a:r>
              <a:rPr lang="en-US" altLang="en-US" sz="900" dirty="0" err="1">
                <a:solidFill>
                  <a:prstClr val="black"/>
                </a:solidFill>
                <a:cs typeface="Courier New" pitchFamily="49" charset="0"/>
              </a:rPr>
              <a:t>Ka</a:t>
            </a:r>
            <a:r>
              <a:rPr lang="en-US" altLang="en-US" sz="900" dirty="0">
                <a:solidFill>
                  <a:prstClr val="black"/>
                </a:solidFill>
                <a:cs typeface="Courier New" pitchFamily="49" charset="0"/>
              </a:rPr>
              <a:t>-band SATCOM capability; fielding a more versatile staff vehicle kit that will expand use to the M1151 HMMWVs vice solely the M1165 HMMWVs; fielding tactical power supplies that will permit the NOTM system to be operated with the host vehicle off.</a:t>
            </a:r>
          </a:p>
          <a:p>
            <a:pPr marL="171450" indent="-171450">
              <a:spcBef>
                <a:spcPts val="600"/>
              </a:spcBef>
              <a:buFont typeface="Arial" panose="020B0604020202020204" pitchFamily="34" charset="0"/>
              <a:buChar char="•"/>
              <a:defRPr/>
            </a:pPr>
            <a:endParaRPr lang="en-US" sz="900" dirty="0">
              <a:solidFill>
                <a:prstClr val="black"/>
              </a:solidFill>
            </a:endParaRPr>
          </a:p>
          <a:p>
            <a:pPr marL="171450" indent="-171450">
              <a:spcBef>
                <a:spcPts val="600"/>
              </a:spcBef>
              <a:buFont typeface="Arial" panose="020B0604020202020204" pitchFamily="34" charset="0"/>
              <a:buChar char="•"/>
            </a:pPr>
            <a:endParaRPr lang="en-US" sz="900" dirty="0">
              <a:solidFill>
                <a:prstClr val="black"/>
              </a:solidFill>
            </a:endParaRPr>
          </a:p>
        </p:txBody>
      </p:sp>
    </p:spTree>
    <p:extLst>
      <p:ext uri="{BB962C8B-B14F-4D97-AF65-F5344CB8AC3E}">
        <p14:creationId xmlns:p14="http://schemas.microsoft.com/office/powerpoint/2010/main" val="3894180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Hatch </a:t>
            </a:r>
            <a:r>
              <a:rPr lang="en-US" dirty="0"/>
              <a:t>Mounted SATCOM Antenna System </a:t>
            </a:r>
            <a:r>
              <a:rPr lang="en-US" dirty="0" smtClean="0"/>
              <a:t>(HMSAS)</a:t>
            </a:r>
            <a:endParaRPr lang="en-US" dirty="0"/>
          </a:p>
        </p:txBody>
      </p:sp>
      <p:sp>
        <p:nvSpPr>
          <p:cNvPr id="9" name="Rectangle 8"/>
          <p:cNvSpPr/>
          <p:nvPr/>
        </p:nvSpPr>
        <p:spPr>
          <a:xfrm>
            <a:off x="4648200" y="1705421"/>
            <a:ext cx="4495800" cy="1631216"/>
          </a:xfrm>
          <a:prstGeom prst="rect">
            <a:avLst/>
          </a:prstGeom>
        </p:spPr>
        <p:txBody>
          <a:bodyPr wrap="square">
            <a:spAutoFit/>
          </a:bodyPr>
          <a:lstStyle/>
          <a:p>
            <a:pPr marL="171450" indent="-171450">
              <a:spcBef>
                <a:spcPts val="600"/>
              </a:spcBef>
              <a:buFont typeface="Arial" panose="020B0604020202020204" pitchFamily="34" charset="0"/>
              <a:buChar char="•"/>
            </a:pPr>
            <a:r>
              <a:rPr lang="en-US" sz="900" dirty="0">
                <a:solidFill>
                  <a:prstClr val="black"/>
                </a:solidFill>
              </a:rPr>
              <a:t>The Hatch Mounted SATCOM Antenna System (HMSAS) is an integrated suite of Command and Control (C2) capabilities employed on designated KC-130J aircraft that enable airborne, over-the-horizon (OTH), beyond-line-of-sight (BLOS) network connectivity to  Special Purpose Marine Air Ground Task Force (SPMAGTF) – Crisis Response (CR) Teams to promote information sharing while </a:t>
            </a:r>
            <a:r>
              <a:rPr lang="en-US" sz="900" dirty="0" smtClean="0">
                <a:solidFill>
                  <a:prstClr val="black"/>
                </a:solidFill>
              </a:rPr>
              <a:t>enroute </a:t>
            </a:r>
            <a:r>
              <a:rPr lang="en-US" sz="900" dirty="0">
                <a:solidFill>
                  <a:prstClr val="black"/>
                </a:solidFill>
              </a:rPr>
              <a:t>to, and during operations </a:t>
            </a:r>
            <a:r>
              <a:rPr lang="en-US" sz="900" dirty="0" smtClean="0">
                <a:solidFill>
                  <a:prstClr val="black"/>
                </a:solidFill>
              </a:rPr>
              <a:t>in </a:t>
            </a:r>
            <a:r>
              <a:rPr lang="en-US" sz="900" dirty="0">
                <a:solidFill>
                  <a:prstClr val="black"/>
                </a:solidFill>
              </a:rPr>
              <a:t>the objective area.  </a:t>
            </a:r>
          </a:p>
          <a:p>
            <a:pPr marL="171450" indent="-171450">
              <a:spcBef>
                <a:spcPts val="600"/>
              </a:spcBef>
              <a:buFont typeface="Arial" panose="020B0604020202020204" pitchFamily="34" charset="0"/>
              <a:buChar char="•"/>
            </a:pPr>
            <a:r>
              <a:rPr lang="en-US" altLang="en-US" sz="900" kern="0" dirty="0">
                <a:solidFill>
                  <a:prstClr val="black"/>
                </a:solidFill>
              </a:rPr>
              <a:t>HMSAS is in response to USON requirements supporting SPMAGTF-CR capability gaps</a:t>
            </a:r>
            <a:r>
              <a:rPr lang="en-US" altLang="en-US" sz="900" kern="0" dirty="0" smtClean="0">
                <a:solidFill>
                  <a:prstClr val="black"/>
                </a:solidFill>
              </a:rPr>
              <a:t>.</a:t>
            </a:r>
          </a:p>
          <a:p>
            <a:pPr marL="171450" indent="-171450">
              <a:spcBef>
                <a:spcPts val="600"/>
              </a:spcBef>
              <a:buFont typeface="Arial" panose="020B0604020202020204" pitchFamily="34" charset="0"/>
              <a:buChar char="•"/>
            </a:pPr>
            <a:r>
              <a:rPr lang="en-US" altLang="en-US" sz="900" kern="0" dirty="0" smtClean="0">
                <a:solidFill>
                  <a:prstClr val="black"/>
                </a:solidFill>
              </a:rPr>
              <a:t>Network services terminated at the KC-130J are extended to other aircraft in formation through tactical radios.</a:t>
            </a:r>
            <a:endParaRPr lang="en-US" altLang="en-US" sz="900" kern="0" dirty="0">
              <a:solidFill>
                <a:prstClr val="black"/>
              </a:solidFill>
            </a:endParaRP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22039" y="3831319"/>
            <a:ext cx="1367960" cy="123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81470" y="4271643"/>
            <a:ext cx="4462530" cy="1858970"/>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altLang="en-US" sz="900" dirty="0">
                <a:solidFill>
                  <a:prstClr val="black"/>
                </a:solidFill>
              </a:rPr>
              <a:t>HMSAS </a:t>
            </a:r>
            <a:r>
              <a:rPr lang="en-US" sz="900" dirty="0">
                <a:solidFill>
                  <a:prstClr val="black"/>
                </a:solidFill>
              </a:rPr>
              <a:t>consists of rapid procurement, integration, verification, training, fielding, and two year sustainment of existing off-the-shelf systems, subsystems and components.</a:t>
            </a:r>
          </a:p>
          <a:p>
            <a:pPr marL="171450" indent="-171450">
              <a:buClr>
                <a:prstClr val="black"/>
              </a:buClr>
              <a:buFont typeface="Arial" panose="020B0604020202020204" pitchFamily="34" charset="0"/>
              <a:buChar char="•"/>
            </a:pPr>
            <a:r>
              <a:rPr lang="en-US" altLang="en-US" sz="900" dirty="0">
                <a:solidFill>
                  <a:prstClr val="black"/>
                </a:solidFill>
              </a:rPr>
              <a:t>Urgent Statement of Need (USON) for a Hatch Mounted Satellite Antenna System for Use on a KC-130J </a:t>
            </a:r>
            <a:r>
              <a:rPr lang="en-US" altLang="en-US" sz="900" dirty="0" err="1">
                <a:solidFill>
                  <a:prstClr val="black"/>
                </a:solidFill>
              </a:rPr>
              <a:t>dtd</a:t>
            </a:r>
            <a:r>
              <a:rPr lang="en-US" altLang="en-US" sz="900" dirty="0">
                <a:solidFill>
                  <a:prstClr val="black"/>
                </a:solidFill>
              </a:rPr>
              <a:t> </a:t>
            </a:r>
            <a:r>
              <a:rPr lang="en-US" altLang="en-US" sz="900" dirty="0" smtClean="0">
                <a:solidFill>
                  <a:prstClr val="black"/>
                </a:solidFill>
              </a:rPr>
              <a:t>10 December 2014</a:t>
            </a:r>
            <a:r>
              <a:rPr lang="en-US" altLang="en-US" sz="900" dirty="0">
                <a:solidFill>
                  <a:prstClr val="black"/>
                </a:solidFill>
              </a:rPr>
              <a:t>; end-to-end performance of the system which will requirement government network integration support and procurement of off-the-shelf components (PRC-117G, KG-250X, CF-19).</a:t>
            </a:r>
          </a:p>
          <a:p>
            <a:pPr marL="400050" lvl="1" indent="-171450" fontAlgn="base">
              <a:lnSpc>
                <a:spcPct val="95000"/>
              </a:lnSpc>
              <a:spcBef>
                <a:spcPct val="10000"/>
              </a:spcBef>
              <a:spcAft>
                <a:spcPct val="0"/>
              </a:spcAft>
              <a:buFont typeface="Arial" panose="020B0604020202020204" pitchFamily="34" charset="0"/>
              <a:buChar char="•"/>
              <a:tabLst>
                <a:tab pos="400050" algn="l"/>
                <a:tab pos="914400" algn="l"/>
              </a:tabLst>
              <a:defRPr/>
            </a:pPr>
            <a:r>
              <a:rPr lang="en-US" sz="900" kern="0" dirty="0" smtClean="0">
                <a:solidFill>
                  <a:prstClr val="black"/>
                </a:solidFill>
                <a:cs typeface="Arial" pitchFamily="34" charset="0"/>
              </a:rPr>
              <a:t>CD&amp;I capability demonstration – October 2014</a:t>
            </a:r>
          </a:p>
          <a:p>
            <a:pPr marL="400050" lvl="1" indent="-171450" fontAlgn="base">
              <a:lnSpc>
                <a:spcPct val="95000"/>
              </a:lnSpc>
              <a:spcBef>
                <a:spcPct val="10000"/>
              </a:spcBef>
              <a:spcAft>
                <a:spcPct val="0"/>
              </a:spcAft>
              <a:buFont typeface="Arial" panose="020B0604020202020204" pitchFamily="34" charset="0"/>
              <a:buChar char="•"/>
              <a:tabLst>
                <a:tab pos="400050" algn="l"/>
                <a:tab pos="914400" algn="l"/>
              </a:tabLst>
              <a:defRPr/>
            </a:pPr>
            <a:r>
              <a:rPr lang="en-US" sz="900" kern="0" dirty="0" smtClean="0">
                <a:solidFill>
                  <a:prstClr val="black"/>
                </a:solidFill>
                <a:cs typeface="Arial" pitchFamily="34" charset="0"/>
              </a:rPr>
              <a:t>AAP designation – 19 February 2015</a:t>
            </a:r>
          </a:p>
          <a:p>
            <a:pPr marL="400050" lvl="1" indent="-171450" fontAlgn="base">
              <a:lnSpc>
                <a:spcPct val="95000"/>
              </a:lnSpc>
              <a:spcBef>
                <a:spcPct val="10000"/>
              </a:spcBef>
              <a:spcAft>
                <a:spcPct val="0"/>
              </a:spcAft>
              <a:buFont typeface="Arial" panose="020B0604020202020204" pitchFamily="34" charset="0"/>
              <a:buChar char="•"/>
              <a:tabLst>
                <a:tab pos="400050" algn="l"/>
                <a:tab pos="914400" algn="l"/>
              </a:tabLst>
              <a:defRPr/>
            </a:pPr>
            <a:r>
              <a:rPr lang="en-US" sz="900" kern="0" dirty="0" smtClean="0">
                <a:solidFill>
                  <a:prstClr val="black"/>
                </a:solidFill>
                <a:cs typeface="Arial" pitchFamily="34" charset="0"/>
              </a:rPr>
              <a:t>IOC – </a:t>
            </a:r>
            <a:r>
              <a:rPr lang="en-US" sz="900" dirty="0" smtClean="0"/>
              <a:t>3rdQtrFY15</a:t>
            </a:r>
            <a:endParaRPr lang="en-US" sz="900" kern="0" dirty="0" smtClean="0">
              <a:solidFill>
                <a:prstClr val="black"/>
              </a:solidFill>
              <a:cs typeface="Arial" pitchFamily="34" charset="0"/>
            </a:endParaRPr>
          </a:p>
          <a:p>
            <a:pPr marL="400050" lvl="1" indent="-171450" fontAlgn="base">
              <a:lnSpc>
                <a:spcPct val="95000"/>
              </a:lnSpc>
              <a:spcBef>
                <a:spcPct val="10000"/>
              </a:spcBef>
              <a:spcAft>
                <a:spcPct val="0"/>
              </a:spcAft>
              <a:buFont typeface="Arial" panose="020B0604020202020204" pitchFamily="34" charset="0"/>
              <a:buChar char="•"/>
              <a:tabLst>
                <a:tab pos="400050" algn="l"/>
                <a:tab pos="914400" algn="l"/>
              </a:tabLst>
              <a:defRPr/>
            </a:pPr>
            <a:r>
              <a:rPr lang="en-US" sz="900" kern="0" dirty="0" smtClean="0">
                <a:solidFill>
                  <a:prstClr val="black"/>
                </a:solidFill>
                <a:cs typeface="Arial" pitchFamily="34" charset="0"/>
              </a:rPr>
              <a:t>FOC – </a:t>
            </a:r>
            <a:r>
              <a:rPr lang="en-US" sz="900" dirty="0" smtClean="0"/>
              <a:t>3rdQtrFY15</a:t>
            </a:r>
            <a:endParaRPr lang="en-US" sz="900" dirty="0">
              <a:solidFill>
                <a:prstClr val="black"/>
              </a:solidFill>
            </a:endParaRPr>
          </a:p>
          <a:p>
            <a:pPr>
              <a:spcBef>
                <a:spcPts val="600"/>
              </a:spcBef>
            </a:pPr>
            <a:endParaRPr lang="en-US" sz="900" dirty="0">
              <a:solidFill>
                <a:prstClr val="black"/>
              </a:solidFill>
            </a:endParaRP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6937" y="1427986"/>
            <a:ext cx="4254661" cy="233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763437">
            <a:off x="527463" y="4882630"/>
            <a:ext cx="3284112" cy="1674254"/>
          </a:xfrm>
          <a:prstGeom prst="rect">
            <a:avLst/>
          </a:prstGeom>
        </p:spPr>
      </p:pic>
      <p:pic>
        <p:nvPicPr>
          <p:cNvPr id="12" name="Picture 11"/>
          <p:cNvPicPr/>
          <p:nvPr/>
        </p:nvPicPr>
        <p:blipFill rotWithShape="1">
          <a:blip r:embed="rId5" cstate="screen">
            <a:extLst>
              <a:ext uri="{28A0092B-C50C-407E-A947-70E740481C1C}">
                <a14:useLocalDpi xmlns:a14="http://schemas.microsoft.com/office/drawing/2010/main"/>
              </a:ext>
            </a:extLst>
          </a:blip>
          <a:srcRect/>
          <a:stretch/>
        </p:blipFill>
        <p:spPr bwMode="auto">
          <a:xfrm>
            <a:off x="0" y="3954111"/>
            <a:ext cx="1295400" cy="1259205"/>
          </a:xfrm>
          <a:prstGeom prst="rect">
            <a:avLst/>
          </a:prstGeom>
          <a:noFill/>
          <a:ln>
            <a:noFill/>
          </a:ln>
          <a:effectLst/>
          <a:extLst>
            <a:ext uri="{53640926-AAD7-44D8-BBD7-CCE9431645EC}">
              <a14:shadowObscured xmlns:a14="http://schemas.microsoft.com/office/drawing/2010/main"/>
            </a:ext>
          </a:extLst>
        </p:spPr>
      </p:pic>
      <p:pic>
        <p:nvPicPr>
          <p:cNvPr id="13" name="Picture 12"/>
          <p:cNvPicPr/>
          <p:nvPr/>
        </p:nvPicPr>
        <p:blipFill rotWithShape="1">
          <a:blip r:embed="rId6" cstate="screen">
            <a:extLst>
              <a:ext uri="{28A0092B-C50C-407E-A947-70E740481C1C}">
                <a14:useLocalDpi xmlns:a14="http://schemas.microsoft.com/office/drawing/2010/main"/>
              </a:ext>
            </a:extLst>
          </a:blip>
          <a:srcRect/>
          <a:stretch/>
        </p:blipFill>
        <p:spPr bwMode="auto">
          <a:xfrm>
            <a:off x="1469749" y="3882988"/>
            <a:ext cx="1399540" cy="1257300"/>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19520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flipH="1">
            <a:off x="-5" y="3140242"/>
            <a:ext cx="4517837" cy="3311848"/>
          </a:xfrm>
          <a:prstGeom prst="rect">
            <a:avLst/>
          </a:prstGeom>
          <a:solidFill>
            <a:schemeClr val="bg1">
              <a:lumMod val="95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73"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8941" y="2259106"/>
            <a:ext cx="664355" cy="9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sosceles Triangle 1"/>
          <p:cNvSpPr/>
          <p:nvPr/>
        </p:nvSpPr>
        <p:spPr>
          <a:xfrm rot="16200000">
            <a:off x="4801458" y="1483990"/>
            <a:ext cx="2686755" cy="5998331"/>
          </a:xfrm>
          <a:prstGeom prst="triangle">
            <a:avLst>
              <a:gd name="adj" fmla="val 100000"/>
            </a:avLst>
          </a:prstGeom>
          <a:solidFill>
            <a:schemeClr val="accent1">
              <a:lumMod val="20000"/>
              <a:lumOff val="80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72" name="Picture 24"/>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870" b="89870" l="9913" r="94609">
                        <a14:backgroundMark x1="49739" y1="75065" x2="49739" y2="75065"/>
                      </a14:backgroundRemoval>
                    </a14:imgEffect>
                  </a14:imgLayer>
                </a14:imgProps>
              </a:ext>
              <a:ext uri="{28A0092B-C50C-407E-A947-70E740481C1C}">
                <a14:useLocalDpi xmlns:a14="http://schemas.microsoft.com/office/drawing/2010/main"/>
              </a:ext>
            </a:extLst>
          </a:blip>
          <a:srcRect/>
          <a:stretch>
            <a:fillRect/>
          </a:stretch>
        </p:blipFill>
        <p:spPr bwMode="auto">
          <a:xfrm flipH="1">
            <a:off x="6195825" y="5779398"/>
            <a:ext cx="1455839" cy="9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9186" y="2477916"/>
            <a:ext cx="558873" cy="5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2754" y="2177722"/>
            <a:ext cx="921329" cy="62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68451" y="1389299"/>
            <a:ext cx="1120997" cy="6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p:nvPr>
        </p:nvSpPr>
        <p:spPr/>
        <p:txBody>
          <a:bodyPr/>
          <a:lstStyle/>
          <a:p>
            <a:r>
              <a:rPr lang="en-US" dirty="0" smtClean="0"/>
              <a:t>Science and Technology (S&amp;T) Opportunities and Investments</a:t>
            </a:r>
          </a:p>
        </p:txBody>
      </p:sp>
      <p:sp>
        <p:nvSpPr>
          <p:cNvPr id="26" name="Subtitle 2"/>
          <p:cNvSpPr txBox="1">
            <a:spLocks/>
          </p:cNvSpPr>
          <p:nvPr/>
        </p:nvSpPr>
        <p:spPr>
          <a:xfrm>
            <a:off x="182859" y="1422514"/>
            <a:ext cx="2819400" cy="16002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t">
            <a:normAutofit lnSpcReduction="10000"/>
          </a:bodyPr>
          <a:lstStyle/>
          <a:p>
            <a:pPr algn="ctr">
              <a:buFont typeface="Arial" pitchFamily="34" charset="0"/>
              <a:buNone/>
              <a:defRPr/>
            </a:pPr>
            <a:r>
              <a:rPr lang="en-US" sz="1100" b="1" i="1" u="sng" dirty="0" smtClean="0">
                <a:solidFill>
                  <a:prstClr val="black"/>
                </a:solidFill>
                <a:cs typeface="Arial" pitchFamily="34" charset="0"/>
              </a:rPr>
              <a:t>SCIENCE AND TECHNOLOGY TRANSITIONS MISSION</a:t>
            </a:r>
          </a:p>
          <a:p>
            <a:pPr>
              <a:spcBef>
                <a:spcPts val="400"/>
              </a:spcBef>
              <a:buFont typeface="Arial" pitchFamily="34" charset="0"/>
              <a:buNone/>
              <a:defRPr/>
            </a:pPr>
            <a:r>
              <a:rPr lang="en-US" sz="1100" b="1" i="1" dirty="0" smtClean="0">
                <a:solidFill>
                  <a:prstClr val="black"/>
                </a:solidFill>
              </a:rPr>
              <a:t>To </a:t>
            </a:r>
            <a:r>
              <a:rPr lang="en-US" sz="1100" b="1" i="1" dirty="0">
                <a:solidFill>
                  <a:prstClr val="black"/>
                </a:solidFill>
              </a:rPr>
              <a:t>engage internal and external organizations in order to develop a science and technology portfolio responsive to </a:t>
            </a:r>
            <a:r>
              <a:rPr lang="en-US" sz="1100" b="1" i="1" dirty="0" smtClean="0">
                <a:solidFill>
                  <a:prstClr val="black"/>
                </a:solidFill>
              </a:rPr>
              <a:t>MC3 needs </a:t>
            </a:r>
            <a:r>
              <a:rPr lang="en-US" sz="1100" b="1" i="1" dirty="0">
                <a:solidFill>
                  <a:prstClr val="black"/>
                </a:solidFill>
              </a:rPr>
              <a:t>and to enable technology transition into Marine Corps </a:t>
            </a:r>
            <a:r>
              <a:rPr lang="en-US" sz="1100" b="1" i="1" dirty="0" smtClean="0">
                <a:solidFill>
                  <a:prstClr val="black"/>
                </a:solidFill>
              </a:rPr>
              <a:t>systems and OPFOR expeditionary forces.</a:t>
            </a:r>
            <a:endParaRPr lang="en-US" sz="1100" b="1" i="1" u="sng" dirty="0" smtClean="0">
              <a:solidFill>
                <a:prstClr val="black"/>
              </a:solidFill>
              <a:cs typeface="Arial" pitchFamily="34" charset="0"/>
            </a:endParaRPr>
          </a:p>
          <a:p>
            <a:pPr>
              <a:spcBef>
                <a:spcPts val="600"/>
              </a:spcBef>
              <a:spcAft>
                <a:spcPts val="600"/>
              </a:spcAft>
              <a:buFont typeface="Arial" pitchFamily="34" charset="0"/>
              <a:buNone/>
              <a:defRPr/>
            </a:pPr>
            <a:endParaRPr lang="en-US" sz="1100" b="1" i="1" u="sng" dirty="0" smtClean="0">
              <a:solidFill>
                <a:prstClr val="black"/>
              </a:solidFill>
              <a:cs typeface="Arial" pitchFamily="34" charset="0"/>
            </a:endParaRPr>
          </a:p>
        </p:txBody>
      </p:sp>
      <p:sp>
        <p:nvSpPr>
          <p:cNvPr id="21" name="Subtitle 2"/>
          <p:cNvSpPr txBox="1">
            <a:spLocks/>
          </p:cNvSpPr>
          <p:nvPr/>
        </p:nvSpPr>
        <p:spPr>
          <a:xfrm>
            <a:off x="6330102" y="5378943"/>
            <a:ext cx="908898" cy="621039"/>
          </a:xfrm>
          <a:prstGeom prst="rect">
            <a:avLst/>
          </a:prstGeom>
          <a:noFill/>
          <a:ln>
            <a:noFill/>
          </a:ln>
          <a:effectLst/>
        </p:spPr>
        <p:txBody>
          <a:bodyPr vert="horz" lIns="91440" tIns="45720" rIns="91440" bIns="45720" rtlCol="0" anchor="t">
            <a:noAutofit/>
          </a:bodyPr>
          <a:lstStyle/>
          <a:p>
            <a:pPr marL="0" lvl="1">
              <a:defRPr/>
            </a:pPr>
            <a:r>
              <a:rPr lang="en-US" sz="900" b="1" u="sng" dirty="0" smtClean="0">
                <a:solidFill>
                  <a:srgbClr val="333399"/>
                </a:solidFill>
                <a:cs typeface="Arial" pitchFamily="34" charset="0"/>
              </a:rPr>
              <a:t>ISA</a:t>
            </a:r>
          </a:p>
          <a:p>
            <a:pPr marL="0" lvl="1">
              <a:defRPr/>
            </a:pPr>
            <a:r>
              <a:rPr lang="en-US" sz="800" dirty="0" smtClean="0">
                <a:solidFill>
                  <a:prstClr val="black"/>
                </a:solidFill>
                <a:cs typeface="Arial" pitchFamily="34" charset="0"/>
              </a:rPr>
              <a:t>Inflatable SATCOM Antenna</a:t>
            </a:r>
            <a:endParaRPr lang="en-US" sz="800" dirty="0" smtClean="0">
              <a:solidFill>
                <a:srgbClr val="000000"/>
              </a:solidFill>
              <a:cs typeface="Arial" pitchFamily="34" charset="0"/>
            </a:endParaRPr>
          </a:p>
        </p:txBody>
      </p:sp>
      <p:sp>
        <p:nvSpPr>
          <p:cNvPr id="22" name="Subtitle 2"/>
          <p:cNvSpPr txBox="1">
            <a:spLocks/>
          </p:cNvSpPr>
          <p:nvPr/>
        </p:nvSpPr>
        <p:spPr>
          <a:xfrm>
            <a:off x="5224726" y="4962959"/>
            <a:ext cx="2693585" cy="204096"/>
          </a:xfrm>
          <a:prstGeom prst="rect">
            <a:avLst/>
          </a:prstGeom>
          <a:noFill/>
          <a:ln w="3175">
            <a:noFill/>
          </a:ln>
          <a:effectLst/>
        </p:spPr>
        <p:txBody>
          <a:bodyPr>
            <a:noAutofit/>
          </a:bodyPr>
          <a:lstStyle/>
          <a:p>
            <a:pPr>
              <a:spcBef>
                <a:spcPts val="600"/>
              </a:spcBef>
            </a:pPr>
            <a:r>
              <a:rPr lang="en-US" sz="1200" b="1" dirty="0">
                <a:solidFill>
                  <a:srgbClr val="C00000"/>
                </a:solidFill>
              </a:rPr>
              <a:t>Antenna </a:t>
            </a:r>
            <a:r>
              <a:rPr lang="en-US" sz="1200" b="1" dirty="0" smtClean="0">
                <a:solidFill>
                  <a:srgbClr val="C00000"/>
                </a:solidFill>
              </a:rPr>
              <a:t>Technologies</a:t>
            </a:r>
            <a:endParaRPr lang="en-US" sz="1200" b="1" dirty="0">
              <a:solidFill>
                <a:srgbClr val="C00000"/>
              </a:solidFill>
            </a:endParaRPr>
          </a:p>
        </p:txBody>
      </p:sp>
      <p:sp>
        <p:nvSpPr>
          <p:cNvPr id="23" name="Subtitle 2"/>
          <p:cNvSpPr txBox="1">
            <a:spLocks/>
          </p:cNvSpPr>
          <p:nvPr/>
        </p:nvSpPr>
        <p:spPr>
          <a:xfrm>
            <a:off x="6200467" y="3130620"/>
            <a:ext cx="2898716" cy="264405"/>
          </a:xfrm>
          <a:prstGeom prst="rect">
            <a:avLst/>
          </a:prstGeom>
          <a:noFill/>
          <a:ln w="3175">
            <a:noFill/>
          </a:ln>
          <a:effectLst/>
        </p:spPr>
        <p:txBody>
          <a:bodyPr>
            <a:noAutofit/>
          </a:bodyPr>
          <a:lstStyle/>
          <a:p>
            <a:pPr>
              <a:spcBef>
                <a:spcPct val="20000"/>
              </a:spcBef>
              <a:buFont typeface="Arial" charset="0"/>
              <a:buNone/>
              <a:defRPr/>
            </a:pPr>
            <a:r>
              <a:rPr lang="en-US" sz="1200" b="1" dirty="0">
                <a:solidFill>
                  <a:srgbClr val="C00000"/>
                </a:solidFill>
              </a:rPr>
              <a:t>Network </a:t>
            </a:r>
            <a:r>
              <a:rPr lang="en-US" sz="1200" b="1" dirty="0" smtClean="0">
                <a:solidFill>
                  <a:srgbClr val="C00000"/>
                </a:solidFill>
              </a:rPr>
              <a:t>Anti-Jamming Technology</a:t>
            </a:r>
            <a:endParaRPr lang="en-US" sz="1200" b="1" dirty="0">
              <a:solidFill>
                <a:srgbClr val="C00000"/>
              </a:solidFill>
            </a:endParaRPr>
          </a:p>
          <a:p>
            <a:pPr>
              <a:spcBef>
                <a:spcPct val="20000"/>
              </a:spcBef>
              <a:buFont typeface="Arial" pitchFamily="34" charset="0"/>
              <a:buNone/>
              <a:defRPr/>
            </a:pPr>
            <a:endParaRPr lang="en-US" sz="800" dirty="0">
              <a:solidFill>
                <a:prstClr val="black"/>
              </a:solidFill>
            </a:endParaRPr>
          </a:p>
        </p:txBody>
      </p:sp>
      <p:sp>
        <p:nvSpPr>
          <p:cNvPr id="24" name="Subtitle 2"/>
          <p:cNvSpPr txBox="1">
            <a:spLocks/>
          </p:cNvSpPr>
          <p:nvPr/>
        </p:nvSpPr>
        <p:spPr>
          <a:xfrm>
            <a:off x="247020" y="3124026"/>
            <a:ext cx="2898649" cy="482998"/>
          </a:xfrm>
          <a:prstGeom prst="rect">
            <a:avLst/>
          </a:prstGeom>
          <a:noFill/>
          <a:ln w="3175">
            <a:noFill/>
          </a:ln>
          <a:effectLst/>
        </p:spPr>
        <p:txBody>
          <a:bodyPr>
            <a:noAutofit/>
          </a:bodyPr>
          <a:lstStyle/>
          <a:p>
            <a:pPr>
              <a:buFont typeface="Arial" charset="0"/>
              <a:buNone/>
              <a:defRPr/>
            </a:pPr>
            <a:r>
              <a:rPr lang="en-US" sz="1200" b="1" dirty="0">
                <a:solidFill>
                  <a:srgbClr val="C00000"/>
                </a:solidFill>
                <a:cs typeface="Arial" pitchFamily="34" charset="0"/>
              </a:rPr>
              <a:t>Data </a:t>
            </a:r>
            <a:r>
              <a:rPr lang="en-US" sz="1200" b="1" dirty="0" smtClean="0">
                <a:solidFill>
                  <a:srgbClr val="C00000"/>
                </a:solidFill>
                <a:cs typeface="Arial" pitchFamily="34" charset="0"/>
              </a:rPr>
              <a:t>Transport / Network </a:t>
            </a:r>
            <a:endParaRPr lang="en-US" sz="1200" b="1" dirty="0">
              <a:solidFill>
                <a:srgbClr val="C00000"/>
              </a:solidFill>
              <a:cs typeface="Arial" pitchFamily="34" charset="0"/>
            </a:endParaRPr>
          </a:p>
          <a:p>
            <a:pPr>
              <a:buFont typeface="Arial" charset="0"/>
              <a:buNone/>
              <a:defRPr/>
            </a:pPr>
            <a:r>
              <a:rPr lang="en-US" sz="1200" b="1" dirty="0">
                <a:solidFill>
                  <a:srgbClr val="C00000"/>
                </a:solidFill>
                <a:cs typeface="Arial" pitchFamily="34" charset="0"/>
              </a:rPr>
              <a:t>and </a:t>
            </a:r>
            <a:r>
              <a:rPr lang="en-US" sz="1200" b="1" dirty="0" smtClean="0">
                <a:solidFill>
                  <a:srgbClr val="C00000"/>
                </a:solidFill>
                <a:cs typeface="Arial" pitchFamily="34" charset="0"/>
              </a:rPr>
              <a:t>Data </a:t>
            </a:r>
            <a:r>
              <a:rPr lang="en-US" sz="1200" b="1" dirty="0">
                <a:solidFill>
                  <a:srgbClr val="C00000"/>
                </a:solidFill>
                <a:cs typeface="Arial" pitchFamily="34" charset="0"/>
              </a:rPr>
              <a:t>Interoperability</a:t>
            </a:r>
          </a:p>
        </p:txBody>
      </p:sp>
      <p:sp>
        <p:nvSpPr>
          <p:cNvPr id="29" name="Subtitle 2"/>
          <p:cNvSpPr txBox="1">
            <a:spLocks/>
          </p:cNvSpPr>
          <p:nvPr/>
        </p:nvSpPr>
        <p:spPr>
          <a:xfrm>
            <a:off x="4890371" y="2009552"/>
            <a:ext cx="2222648" cy="276448"/>
          </a:xfrm>
          <a:prstGeom prst="rect">
            <a:avLst/>
          </a:prstGeom>
          <a:noFill/>
          <a:ln w="3175">
            <a:noFill/>
          </a:ln>
          <a:effectLst/>
        </p:spPr>
        <p:txBody>
          <a:bodyPr>
            <a:noAutofit/>
          </a:bodyPr>
          <a:lstStyle/>
          <a:p>
            <a:pPr algn="ctr">
              <a:spcBef>
                <a:spcPct val="20000"/>
              </a:spcBef>
              <a:buFont typeface="Arial" charset="0"/>
              <a:buNone/>
              <a:defRPr/>
            </a:pPr>
            <a:r>
              <a:rPr lang="en-US" sz="1200" b="1" dirty="0">
                <a:solidFill>
                  <a:srgbClr val="C00000"/>
                </a:solidFill>
              </a:rPr>
              <a:t>Data Management</a:t>
            </a:r>
          </a:p>
        </p:txBody>
      </p:sp>
      <p:sp>
        <p:nvSpPr>
          <p:cNvPr id="34" name="Subtitle 2"/>
          <p:cNvSpPr txBox="1">
            <a:spLocks/>
          </p:cNvSpPr>
          <p:nvPr/>
        </p:nvSpPr>
        <p:spPr>
          <a:xfrm>
            <a:off x="103608" y="3630163"/>
            <a:ext cx="1692007" cy="425520"/>
          </a:xfrm>
          <a:prstGeom prst="rect">
            <a:avLst/>
          </a:prstGeom>
          <a:noFill/>
          <a:ln w="3175">
            <a:noFill/>
          </a:ln>
          <a:effectLst/>
        </p:spPr>
        <p:txBody>
          <a:bodyPr>
            <a:noAutofit/>
          </a:bodyPr>
          <a:lstStyle/>
          <a:p>
            <a:pPr>
              <a:buFont typeface="Arial" pitchFamily="34" charset="0"/>
              <a:buNone/>
              <a:defRPr/>
            </a:pPr>
            <a:r>
              <a:rPr lang="en-US" sz="900" b="1" u="sng" dirty="0" smtClean="0">
                <a:solidFill>
                  <a:srgbClr val="333399"/>
                </a:solidFill>
              </a:rPr>
              <a:t>DTN</a:t>
            </a:r>
            <a:endParaRPr lang="en-US" sz="800" b="1" dirty="0" smtClean="0">
              <a:solidFill>
                <a:prstClr val="black"/>
              </a:solidFill>
            </a:endParaRPr>
          </a:p>
          <a:p>
            <a:pPr>
              <a:buFont typeface="Arial" pitchFamily="34" charset="0"/>
              <a:buNone/>
              <a:defRPr/>
            </a:pPr>
            <a:r>
              <a:rPr lang="en-US" sz="800" dirty="0" smtClean="0">
                <a:solidFill>
                  <a:prstClr val="black"/>
                </a:solidFill>
              </a:rPr>
              <a:t>Data Transport Network</a:t>
            </a:r>
            <a:endParaRPr lang="en-US" sz="800" dirty="0">
              <a:solidFill>
                <a:prstClr val="black"/>
              </a:solidFill>
            </a:endParaRPr>
          </a:p>
          <a:p>
            <a:pPr>
              <a:buFont typeface="Arial" pitchFamily="34" charset="0"/>
              <a:buNone/>
              <a:defRPr/>
            </a:pPr>
            <a:endParaRPr lang="en-US" sz="800" b="1" dirty="0">
              <a:solidFill>
                <a:prstClr val="black"/>
              </a:solidFill>
            </a:endParaRPr>
          </a:p>
          <a:p>
            <a:pPr>
              <a:buFont typeface="Arial" pitchFamily="34" charset="0"/>
              <a:buNone/>
              <a:defRPr/>
            </a:pPr>
            <a:endParaRPr lang="en-US" sz="800" b="1" dirty="0">
              <a:solidFill>
                <a:prstClr val="black"/>
              </a:solidFill>
            </a:endParaRPr>
          </a:p>
          <a:p>
            <a:pPr>
              <a:buFont typeface="Arial" pitchFamily="34" charset="0"/>
              <a:buNone/>
              <a:defRPr/>
            </a:pPr>
            <a:endParaRPr lang="en-US" sz="900" dirty="0">
              <a:solidFill>
                <a:prstClr val="black"/>
              </a:solidFill>
            </a:endParaRPr>
          </a:p>
        </p:txBody>
      </p:sp>
      <p:sp>
        <p:nvSpPr>
          <p:cNvPr id="45" name="Subtitle 2"/>
          <p:cNvSpPr txBox="1">
            <a:spLocks/>
          </p:cNvSpPr>
          <p:nvPr/>
        </p:nvSpPr>
        <p:spPr>
          <a:xfrm>
            <a:off x="4594034" y="6085891"/>
            <a:ext cx="1303191" cy="358053"/>
          </a:xfrm>
          <a:prstGeom prst="rect">
            <a:avLst/>
          </a:prstGeom>
          <a:noFill/>
          <a:ln w="3175">
            <a:noFill/>
          </a:ln>
          <a:effectLst/>
        </p:spPr>
        <p:txBody>
          <a:bodyPr>
            <a:normAutofit fontScale="92500"/>
          </a:bodyPr>
          <a:lstStyle/>
          <a:p>
            <a:pPr>
              <a:lnSpc>
                <a:spcPct val="120000"/>
              </a:lnSpc>
              <a:buFont typeface="Arial" pitchFamily="34" charset="0"/>
              <a:buNone/>
              <a:defRPr/>
            </a:pPr>
            <a:r>
              <a:rPr lang="en-US" sz="900" b="1" u="sng" dirty="0" smtClean="0">
                <a:solidFill>
                  <a:srgbClr val="333399"/>
                </a:solidFill>
              </a:rPr>
              <a:t>Antenna Electrocution</a:t>
            </a:r>
            <a:endParaRPr lang="en-US" sz="900" b="1" u="sng" dirty="0" smtClean="0">
              <a:solidFill>
                <a:prstClr val="black"/>
              </a:solidFill>
            </a:endParaRPr>
          </a:p>
          <a:p>
            <a:pPr>
              <a:lnSpc>
                <a:spcPct val="120000"/>
              </a:lnSpc>
              <a:buFont typeface="Arial" pitchFamily="34" charset="0"/>
              <a:buNone/>
              <a:defRPr/>
            </a:pPr>
            <a:endParaRPr lang="en-US" sz="800" dirty="0">
              <a:solidFill>
                <a:prstClr val="black"/>
              </a:solidFill>
            </a:endParaRPr>
          </a:p>
        </p:txBody>
      </p:sp>
      <p:sp>
        <p:nvSpPr>
          <p:cNvPr id="54" name="Text Box 15"/>
          <p:cNvSpPr txBox="1">
            <a:spLocks noChangeArrowheads="1"/>
          </p:cNvSpPr>
          <p:nvPr/>
        </p:nvSpPr>
        <p:spPr bwMode="auto">
          <a:xfrm>
            <a:off x="6697362" y="2114686"/>
            <a:ext cx="1291824" cy="47705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ICS</a:t>
            </a:r>
          </a:p>
          <a:p>
            <a:pPr algn="r" fontAlgn="base">
              <a:spcBef>
                <a:spcPct val="0"/>
              </a:spcBef>
              <a:spcAft>
                <a:spcPct val="0"/>
              </a:spcAft>
            </a:pPr>
            <a:r>
              <a:rPr lang="en-US" sz="800" dirty="0" smtClean="0">
                <a:solidFill>
                  <a:prstClr val="black"/>
                </a:solidFill>
              </a:rPr>
              <a:t>Integrated Combat System</a:t>
            </a:r>
            <a:endParaRPr lang="en-US" sz="800" dirty="0">
              <a:solidFill>
                <a:prstClr val="black"/>
              </a:solidFill>
            </a:endParaRPr>
          </a:p>
        </p:txBody>
      </p:sp>
      <p:sp>
        <p:nvSpPr>
          <p:cNvPr id="46" name="Subtitle 2"/>
          <p:cNvSpPr txBox="1">
            <a:spLocks/>
          </p:cNvSpPr>
          <p:nvPr/>
        </p:nvSpPr>
        <p:spPr>
          <a:xfrm>
            <a:off x="143233" y="4912413"/>
            <a:ext cx="1787254" cy="231340"/>
          </a:xfrm>
          <a:prstGeom prst="rect">
            <a:avLst/>
          </a:prstGeom>
          <a:noFill/>
          <a:ln w="3175">
            <a:noFill/>
          </a:ln>
          <a:effectLst/>
        </p:spPr>
        <p:txBody>
          <a:bodyPr>
            <a:normAutofit/>
          </a:bodyPr>
          <a:lstStyle/>
          <a:p>
            <a:pPr algn="r">
              <a:spcBef>
                <a:spcPct val="20000"/>
              </a:spcBef>
              <a:buFont typeface="Arial" pitchFamily="34" charset="0"/>
              <a:buNone/>
              <a:defRPr/>
            </a:pPr>
            <a:r>
              <a:rPr lang="en-US" sz="900" b="1" u="sng" dirty="0" smtClean="0">
                <a:solidFill>
                  <a:srgbClr val="333399"/>
                </a:solidFill>
              </a:rPr>
              <a:t>SECURE WIRELESS</a:t>
            </a:r>
            <a:endParaRPr lang="en-US" sz="800" b="1" dirty="0">
              <a:solidFill>
                <a:prstClr val="black"/>
              </a:solidFill>
            </a:endParaRPr>
          </a:p>
        </p:txBody>
      </p:sp>
      <p:sp>
        <p:nvSpPr>
          <p:cNvPr id="47" name="Subtitle 2"/>
          <p:cNvSpPr txBox="1">
            <a:spLocks/>
          </p:cNvSpPr>
          <p:nvPr/>
        </p:nvSpPr>
        <p:spPr>
          <a:xfrm>
            <a:off x="762135" y="6093230"/>
            <a:ext cx="1532988" cy="358860"/>
          </a:xfrm>
          <a:prstGeom prst="rect">
            <a:avLst/>
          </a:prstGeom>
          <a:noFill/>
          <a:ln w="3175">
            <a:noFill/>
          </a:ln>
          <a:effectLst/>
        </p:spPr>
        <p:txBody>
          <a:bodyPr>
            <a:normAutofit lnSpcReduction="10000"/>
          </a:bodyPr>
          <a:lstStyle/>
          <a:p>
            <a:pPr>
              <a:spcBef>
                <a:spcPct val="20000"/>
              </a:spcBef>
              <a:buFont typeface="Arial" pitchFamily="34" charset="0"/>
              <a:buNone/>
              <a:defRPr/>
            </a:pPr>
            <a:r>
              <a:rPr lang="en-US" sz="900" b="1" u="sng" dirty="0" smtClean="0">
                <a:solidFill>
                  <a:srgbClr val="333399"/>
                </a:solidFill>
              </a:rPr>
              <a:t>F-SOT</a:t>
            </a:r>
          </a:p>
          <a:p>
            <a:pPr>
              <a:spcBef>
                <a:spcPct val="20000"/>
              </a:spcBef>
              <a:buFont typeface="Arial" pitchFamily="34" charset="0"/>
              <a:buNone/>
              <a:defRPr/>
            </a:pPr>
            <a:r>
              <a:rPr lang="en-US" sz="800" dirty="0" smtClean="0">
                <a:solidFill>
                  <a:prstClr val="black"/>
                </a:solidFill>
              </a:rPr>
              <a:t>Free-Space Optical Terminal</a:t>
            </a:r>
            <a:endParaRPr lang="en-US" sz="800" dirty="0">
              <a:solidFill>
                <a:prstClr val="black"/>
              </a:solidFill>
            </a:endParaRPr>
          </a:p>
        </p:txBody>
      </p:sp>
      <p:sp>
        <p:nvSpPr>
          <p:cNvPr id="78" name="Text Box 15"/>
          <p:cNvSpPr txBox="1">
            <a:spLocks noChangeArrowheads="1"/>
          </p:cNvSpPr>
          <p:nvPr/>
        </p:nvSpPr>
        <p:spPr bwMode="auto">
          <a:xfrm>
            <a:off x="4461911" y="1510489"/>
            <a:ext cx="1415038" cy="600164"/>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EAITE</a:t>
            </a:r>
          </a:p>
          <a:p>
            <a:pPr fontAlgn="base">
              <a:spcBef>
                <a:spcPct val="0"/>
              </a:spcBef>
              <a:spcAft>
                <a:spcPct val="0"/>
              </a:spcAft>
            </a:pPr>
            <a:r>
              <a:rPr lang="en-US" sz="800" dirty="0">
                <a:solidFill>
                  <a:srgbClr val="000000"/>
                </a:solidFill>
              </a:rPr>
              <a:t>Exchange of Actionable Information at the Tactical </a:t>
            </a:r>
            <a:r>
              <a:rPr lang="en-US" sz="800" dirty="0" smtClean="0">
                <a:solidFill>
                  <a:srgbClr val="000000"/>
                </a:solidFill>
              </a:rPr>
              <a:t>Edge</a:t>
            </a:r>
            <a:endParaRPr lang="en-US" sz="800" dirty="0">
              <a:solidFill>
                <a:srgbClr val="000000"/>
              </a:solidFill>
            </a:endParaRPr>
          </a:p>
        </p:txBody>
      </p:sp>
      <p:sp>
        <p:nvSpPr>
          <p:cNvPr id="79" name="Text Box 15"/>
          <p:cNvSpPr txBox="1">
            <a:spLocks noChangeArrowheads="1"/>
          </p:cNvSpPr>
          <p:nvPr/>
        </p:nvSpPr>
        <p:spPr bwMode="auto">
          <a:xfrm>
            <a:off x="3046223" y="2611271"/>
            <a:ext cx="1415688" cy="600164"/>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TPC</a:t>
            </a:r>
          </a:p>
          <a:p>
            <a:pPr fontAlgn="base">
              <a:spcBef>
                <a:spcPct val="0"/>
              </a:spcBef>
              <a:spcAft>
                <a:spcPct val="0"/>
              </a:spcAft>
            </a:pPr>
            <a:r>
              <a:rPr lang="en-US" sz="800" dirty="0">
                <a:solidFill>
                  <a:srgbClr val="000000"/>
                </a:solidFill>
              </a:rPr>
              <a:t>Target Processing Center </a:t>
            </a:r>
            <a:r>
              <a:rPr lang="en-US" sz="800" dirty="0" smtClean="0">
                <a:solidFill>
                  <a:srgbClr val="000000"/>
                </a:solidFill>
              </a:rPr>
              <a:t>Sensor Correlation &amp; </a:t>
            </a:r>
            <a:r>
              <a:rPr lang="en-US" sz="800" dirty="0">
                <a:solidFill>
                  <a:srgbClr val="000000"/>
                </a:solidFill>
              </a:rPr>
              <a:t>Fusion</a:t>
            </a:r>
          </a:p>
        </p:txBody>
      </p:sp>
      <p:sp>
        <p:nvSpPr>
          <p:cNvPr id="80" name="Text Box 15"/>
          <p:cNvSpPr txBox="1">
            <a:spLocks noChangeArrowheads="1"/>
          </p:cNvSpPr>
          <p:nvPr/>
        </p:nvSpPr>
        <p:spPr bwMode="auto">
          <a:xfrm>
            <a:off x="8394905" y="2291658"/>
            <a:ext cx="756185" cy="600164"/>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SIE</a:t>
            </a:r>
          </a:p>
          <a:p>
            <a:pPr fontAlgn="base">
              <a:spcBef>
                <a:spcPct val="0"/>
              </a:spcBef>
              <a:spcAft>
                <a:spcPct val="0"/>
              </a:spcAft>
            </a:pPr>
            <a:r>
              <a:rPr lang="en-US" sz="800" dirty="0">
                <a:solidFill>
                  <a:prstClr val="black"/>
                </a:solidFill>
              </a:rPr>
              <a:t>Systems Integration </a:t>
            </a:r>
          </a:p>
          <a:p>
            <a:pPr fontAlgn="base">
              <a:spcBef>
                <a:spcPct val="0"/>
              </a:spcBef>
              <a:spcAft>
                <a:spcPct val="0"/>
              </a:spcAft>
            </a:pPr>
            <a:r>
              <a:rPr lang="en-US" sz="800" dirty="0">
                <a:solidFill>
                  <a:prstClr val="black"/>
                </a:solidFill>
              </a:rPr>
              <a:t>Environment</a:t>
            </a:r>
          </a:p>
        </p:txBody>
      </p:sp>
      <p:sp>
        <p:nvSpPr>
          <p:cNvPr id="81" name="Text Box 15"/>
          <p:cNvSpPr txBox="1">
            <a:spLocks noChangeArrowheads="1"/>
          </p:cNvSpPr>
          <p:nvPr/>
        </p:nvSpPr>
        <p:spPr bwMode="auto">
          <a:xfrm>
            <a:off x="4321108" y="2106706"/>
            <a:ext cx="1032770" cy="353943"/>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SRL</a:t>
            </a:r>
            <a:r>
              <a:rPr lang="en-US" sz="900" u="sng" kern="0" dirty="0" smtClean="0">
                <a:solidFill>
                  <a:srgbClr val="333399"/>
                </a:solidFill>
              </a:rPr>
              <a:t> </a:t>
            </a:r>
            <a:r>
              <a:rPr lang="en-US" sz="800" dirty="0" smtClean="0">
                <a:solidFill>
                  <a:srgbClr val="000000"/>
                </a:solidFill>
              </a:rPr>
              <a:t>Sense </a:t>
            </a:r>
            <a:r>
              <a:rPr lang="en-US" sz="800" dirty="0">
                <a:solidFill>
                  <a:srgbClr val="000000"/>
                </a:solidFill>
              </a:rPr>
              <a:t>and Respond Logistics</a:t>
            </a:r>
          </a:p>
        </p:txBody>
      </p:sp>
      <p:sp>
        <p:nvSpPr>
          <p:cNvPr id="82" name="Text Box 15"/>
          <p:cNvSpPr txBox="1">
            <a:spLocks noChangeArrowheads="1"/>
          </p:cNvSpPr>
          <p:nvPr/>
        </p:nvSpPr>
        <p:spPr bwMode="auto">
          <a:xfrm>
            <a:off x="6050897" y="2273780"/>
            <a:ext cx="711124" cy="73866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DD Storage</a:t>
            </a:r>
          </a:p>
          <a:p>
            <a:pPr algn="r" fontAlgn="base">
              <a:spcBef>
                <a:spcPct val="0"/>
              </a:spcBef>
              <a:spcAft>
                <a:spcPct val="0"/>
              </a:spcAft>
              <a:defRPr/>
            </a:pPr>
            <a:r>
              <a:rPr lang="en-US" sz="800" dirty="0">
                <a:solidFill>
                  <a:srgbClr val="000000"/>
                </a:solidFill>
              </a:rPr>
              <a:t>Distributed Data Storage</a:t>
            </a:r>
          </a:p>
        </p:txBody>
      </p:sp>
      <p:sp>
        <p:nvSpPr>
          <p:cNvPr id="83" name="Text Box 15"/>
          <p:cNvSpPr txBox="1">
            <a:spLocks noChangeArrowheads="1"/>
          </p:cNvSpPr>
          <p:nvPr/>
        </p:nvSpPr>
        <p:spPr bwMode="auto">
          <a:xfrm>
            <a:off x="5874095" y="1371600"/>
            <a:ext cx="652743" cy="369332"/>
          </a:xfrm>
          <a:prstGeom prst="rect">
            <a:avLst/>
          </a:prstGeom>
          <a:noFill/>
          <a:ln w="9525">
            <a:noFill/>
            <a:miter lim="800000"/>
            <a:headEnd/>
            <a:tailEnd/>
          </a:ln>
        </p:spPr>
        <p:txBody>
          <a:bodyPr wrap="none">
            <a:spAutoFit/>
          </a:bodyPr>
          <a:lstStyle/>
          <a:p>
            <a:pPr algn="r" fontAlgn="base">
              <a:spcBef>
                <a:spcPct val="0"/>
              </a:spcBef>
              <a:spcAft>
                <a:spcPct val="0"/>
              </a:spcAft>
            </a:pPr>
            <a:r>
              <a:rPr lang="en-US" sz="900" b="1" u="sng" kern="0" dirty="0" smtClean="0">
                <a:solidFill>
                  <a:srgbClr val="333399"/>
                </a:solidFill>
              </a:rPr>
              <a:t>Mobility </a:t>
            </a:r>
          </a:p>
          <a:p>
            <a:pPr algn="r" fontAlgn="base">
              <a:spcBef>
                <a:spcPct val="0"/>
              </a:spcBef>
              <a:spcAft>
                <a:spcPct val="0"/>
              </a:spcAft>
            </a:pPr>
            <a:r>
              <a:rPr lang="en-US" sz="900" b="1" u="sng" kern="0" dirty="0" smtClean="0">
                <a:solidFill>
                  <a:srgbClr val="333399"/>
                </a:solidFill>
              </a:rPr>
              <a:t>JCTD</a:t>
            </a:r>
          </a:p>
        </p:txBody>
      </p:sp>
      <p:sp>
        <p:nvSpPr>
          <p:cNvPr id="84" name="Text Box 15"/>
          <p:cNvSpPr txBox="1">
            <a:spLocks noChangeArrowheads="1"/>
          </p:cNvSpPr>
          <p:nvPr/>
        </p:nvSpPr>
        <p:spPr bwMode="auto">
          <a:xfrm>
            <a:off x="7543801" y="1424970"/>
            <a:ext cx="890770" cy="707886"/>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MAI-C2 Sync</a:t>
            </a:r>
          </a:p>
          <a:p>
            <a:pPr algn="r" fontAlgn="base">
              <a:spcBef>
                <a:spcPct val="0"/>
              </a:spcBef>
              <a:spcAft>
                <a:spcPct val="0"/>
              </a:spcAft>
            </a:pPr>
            <a:r>
              <a:rPr lang="en-US" sz="800" dirty="0">
                <a:solidFill>
                  <a:srgbClr val="000000"/>
                </a:solidFill>
              </a:rPr>
              <a:t>Mobile Autonomous ISR  to C2 </a:t>
            </a:r>
            <a:r>
              <a:rPr lang="en-US" sz="700" dirty="0">
                <a:solidFill>
                  <a:srgbClr val="000000"/>
                </a:solidFill>
              </a:rPr>
              <a:t>Synchronization</a:t>
            </a:r>
          </a:p>
        </p:txBody>
      </p:sp>
      <p:sp>
        <p:nvSpPr>
          <p:cNvPr id="85" name="Text Box 15"/>
          <p:cNvSpPr txBox="1">
            <a:spLocks noChangeArrowheads="1"/>
          </p:cNvSpPr>
          <p:nvPr/>
        </p:nvSpPr>
        <p:spPr bwMode="auto">
          <a:xfrm>
            <a:off x="8107088" y="4678461"/>
            <a:ext cx="989376" cy="60016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C-IED Standoff</a:t>
            </a:r>
          </a:p>
          <a:p>
            <a:pPr algn="r" fontAlgn="base">
              <a:spcBef>
                <a:spcPct val="0"/>
              </a:spcBef>
              <a:spcAft>
                <a:spcPct val="0"/>
              </a:spcAft>
            </a:pPr>
            <a:r>
              <a:rPr lang="en-US" sz="800" dirty="0">
                <a:solidFill>
                  <a:prstClr val="black"/>
                </a:solidFill>
              </a:rPr>
              <a:t>Stand-Off Detection of </a:t>
            </a:r>
            <a:r>
              <a:rPr lang="en-US" sz="800" dirty="0" smtClean="0">
                <a:solidFill>
                  <a:prstClr val="black"/>
                </a:solidFill>
              </a:rPr>
              <a:t>Explosive</a:t>
            </a:r>
            <a:endParaRPr lang="en-US" sz="800" dirty="0">
              <a:solidFill>
                <a:prstClr val="black"/>
              </a:solidFill>
            </a:endParaRPr>
          </a:p>
        </p:txBody>
      </p:sp>
      <p:sp>
        <p:nvSpPr>
          <p:cNvPr id="86" name="Text Box 15"/>
          <p:cNvSpPr txBox="1">
            <a:spLocks noChangeArrowheads="1"/>
          </p:cNvSpPr>
          <p:nvPr/>
        </p:nvSpPr>
        <p:spPr bwMode="auto">
          <a:xfrm>
            <a:off x="7709305" y="3502968"/>
            <a:ext cx="1043876" cy="230832"/>
          </a:xfrm>
          <a:prstGeom prst="rect">
            <a:avLst/>
          </a:prstGeom>
          <a:noFill/>
          <a:ln w="9525">
            <a:noFill/>
            <a:miter lim="800000"/>
            <a:headEnd/>
            <a:tailEnd/>
          </a:ln>
        </p:spPr>
        <p:txBody>
          <a:bodyPr wrap="none">
            <a:spAutoFit/>
          </a:bodyPr>
          <a:lstStyle/>
          <a:p>
            <a:pPr algn="r" fontAlgn="base">
              <a:spcBef>
                <a:spcPct val="0"/>
              </a:spcBef>
              <a:spcAft>
                <a:spcPct val="0"/>
              </a:spcAft>
            </a:pPr>
            <a:r>
              <a:rPr lang="en-US" sz="900" b="1" u="sng" kern="0" dirty="0" smtClean="0">
                <a:solidFill>
                  <a:srgbClr val="333399"/>
                </a:solidFill>
              </a:rPr>
              <a:t>OBJECT VIDEO</a:t>
            </a:r>
          </a:p>
        </p:txBody>
      </p:sp>
      <p:sp>
        <p:nvSpPr>
          <p:cNvPr id="87" name="Text Box 15"/>
          <p:cNvSpPr txBox="1">
            <a:spLocks noChangeArrowheads="1"/>
          </p:cNvSpPr>
          <p:nvPr/>
        </p:nvSpPr>
        <p:spPr bwMode="auto">
          <a:xfrm>
            <a:off x="4355809" y="3116232"/>
            <a:ext cx="1942919" cy="600164"/>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SPEED</a:t>
            </a:r>
          </a:p>
          <a:p>
            <a:pPr fontAlgn="base">
              <a:spcBef>
                <a:spcPct val="0"/>
              </a:spcBef>
              <a:spcAft>
                <a:spcPct val="0"/>
              </a:spcAft>
            </a:pPr>
            <a:r>
              <a:rPr lang="en-US" sz="800" dirty="0">
                <a:solidFill>
                  <a:prstClr val="black"/>
                </a:solidFill>
              </a:rPr>
              <a:t>Systems Planning Engineering and Evaluation Device Anti-Jam Enhancement</a:t>
            </a:r>
          </a:p>
        </p:txBody>
      </p:sp>
      <p:sp>
        <p:nvSpPr>
          <p:cNvPr id="88" name="Text Box 15"/>
          <p:cNvSpPr txBox="1">
            <a:spLocks noChangeArrowheads="1"/>
          </p:cNvSpPr>
          <p:nvPr/>
        </p:nvSpPr>
        <p:spPr bwMode="auto">
          <a:xfrm>
            <a:off x="5806440" y="4296130"/>
            <a:ext cx="1455839" cy="60016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ASCM</a:t>
            </a:r>
          </a:p>
          <a:p>
            <a:pPr algn="r" fontAlgn="base">
              <a:spcBef>
                <a:spcPct val="0"/>
              </a:spcBef>
              <a:spcAft>
                <a:spcPct val="0"/>
              </a:spcAft>
            </a:pPr>
            <a:r>
              <a:rPr lang="en-US" sz="800" dirty="0">
                <a:solidFill>
                  <a:prstClr val="black"/>
                </a:solidFill>
              </a:rPr>
              <a:t>Advanced SCM Into ARCOR </a:t>
            </a:r>
            <a:br>
              <a:rPr lang="en-US" sz="800" dirty="0">
                <a:solidFill>
                  <a:prstClr val="black"/>
                </a:solidFill>
              </a:rPr>
            </a:br>
            <a:r>
              <a:rPr lang="en-US" sz="800" dirty="0">
                <a:solidFill>
                  <a:prstClr val="black"/>
                </a:solidFill>
              </a:rPr>
              <a:t>Radios</a:t>
            </a:r>
          </a:p>
        </p:txBody>
      </p:sp>
      <p:sp>
        <p:nvSpPr>
          <p:cNvPr id="89" name="Text Box 15"/>
          <p:cNvSpPr txBox="1">
            <a:spLocks noChangeArrowheads="1"/>
          </p:cNvSpPr>
          <p:nvPr/>
        </p:nvSpPr>
        <p:spPr bwMode="auto">
          <a:xfrm>
            <a:off x="6762021" y="5570715"/>
            <a:ext cx="770674" cy="60016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LCS</a:t>
            </a:r>
          </a:p>
          <a:p>
            <a:pPr algn="r" fontAlgn="base">
              <a:spcBef>
                <a:spcPct val="0"/>
              </a:spcBef>
              <a:spcAft>
                <a:spcPct val="0"/>
              </a:spcAft>
            </a:pPr>
            <a:r>
              <a:rPr lang="en-US" sz="800" dirty="0" smtClean="0">
                <a:solidFill>
                  <a:prstClr val="black"/>
                </a:solidFill>
              </a:rPr>
              <a:t>Low Cost SATCOM OTM</a:t>
            </a:r>
            <a:endParaRPr lang="en-US" sz="800" dirty="0">
              <a:solidFill>
                <a:prstClr val="black"/>
              </a:solidFill>
            </a:endParaRPr>
          </a:p>
        </p:txBody>
      </p:sp>
      <p:sp>
        <p:nvSpPr>
          <p:cNvPr id="90" name="Text Box 15"/>
          <p:cNvSpPr txBox="1">
            <a:spLocks noChangeArrowheads="1"/>
          </p:cNvSpPr>
          <p:nvPr/>
        </p:nvSpPr>
        <p:spPr bwMode="auto">
          <a:xfrm>
            <a:off x="8002364" y="5404953"/>
            <a:ext cx="998991" cy="369332"/>
          </a:xfrm>
          <a:prstGeom prst="rect">
            <a:avLst/>
          </a:prstGeom>
          <a:noFill/>
          <a:ln w="9525">
            <a:noFill/>
            <a:miter lim="800000"/>
            <a:headEnd/>
            <a:tailEnd/>
          </a:ln>
        </p:spPr>
        <p:txBody>
          <a:bodyPr wrap="none">
            <a:spAutoFit/>
          </a:bodyPr>
          <a:lstStyle/>
          <a:p>
            <a:pPr algn="r" fontAlgn="base">
              <a:spcBef>
                <a:spcPct val="0"/>
              </a:spcBef>
              <a:spcAft>
                <a:spcPct val="0"/>
              </a:spcAft>
            </a:pPr>
            <a:r>
              <a:rPr lang="en-US" sz="900" b="1" u="sng" kern="0" dirty="0" smtClean="0">
                <a:solidFill>
                  <a:srgbClr val="333399"/>
                </a:solidFill>
              </a:rPr>
              <a:t>Antenna </a:t>
            </a:r>
          </a:p>
          <a:p>
            <a:pPr algn="r" fontAlgn="base">
              <a:spcBef>
                <a:spcPct val="0"/>
              </a:spcBef>
              <a:spcAft>
                <a:spcPct val="0"/>
              </a:spcAft>
            </a:pPr>
            <a:r>
              <a:rPr lang="en-US" sz="900" b="1" u="sng" kern="0" dirty="0" smtClean="0">
                <a:solidFill>
                  <a:srgbClr val="333399"/>
                </a:solidFill>
              </a:rPr>
              <a:t>Miniaturization</a:t>
            </a:r>
            <a:endParaRPr lang="en-US" sz="900" b="1" dirty="0">
              <a:solidFill>
                <a:prstClr val="black"/>
              </a:solidFill>
            </a:endParaRPr>
          </a:p>
        </p:txBody>
      </p:sp>
      <p:sp>
        <p:nvSpPr>
          <p:cNvPr id="91" name="Text Box 15"/>
          <p:cNvSpPr txBox="1">
            <a:spLocks noChangeArrowheads="1"/>
          </p:cNvSpPr>
          <p:nvPr/>
        </p:nvSpPr>
        <p:spPr bwMode="auto">
          <a:xfrm>
            <a:off x="3017695" y="1442669"/>
            <a:ext cx="793438" cy="60016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IAGP</a:t>
            </a:r>
          </a:p>
          <a:p>
            <a:pPr algn="r" fontAlgn="base">
              <a:spcBef>
                <a:spcPct val="0"/>
              </a:spcBef>
              <a:spcAft>
                <a:spcPct val="0"/>
              </a:spcAft>
            </a:pPr>
            <a:r>
              <a:rPr lang="en-US" sz="800" dirty="0">
                <a:solidFill>
                  <a:prstClr val="black"/>
                </a:solidFill>
              </a:rPr>
              <a:t>Integrated </a:t>
            </a:r>
          </a:p>
          <a:p>
            <a:pPr algn="r" fontAlgn="base">
              <a:spcBef>
                <a:spcPct val="0"/>
              </a:spcBef>
              <a:spcAft>
                <a:spcPct val="0"/>
              </a:spcAft>
            </a:pPr>
            <a:r>
              <a:rPr lang="en-US" sz="800" dirty="0">
                <a:solidFill>
                  <a:prstClr val="black"/>
                </a:solidFill>
              </a:rPr>
              <a:t>Air/Ground </a:t>
            </a:r>
            <a:r>
              <a:rPr lang="en-US" sz="800" dirty="0" smtClean="0">
                <a:solidFill>
                  <a:prstClr val="black"/>
                </a:solidFill>
              </a:rPr>
              <a:t>Picture</a:t>
            </a:r>
            <a:endParaRPr lang="en-US" sz="800" dirty="0">
              <a:solidFill>
                <a:prstClr val="black"/>
              </a:solidFill>
            </a:endParaRPr>
          </a:p>
        </p:txBody>
      </p:sp>
      <p:sp>
        <p:nvSpPr>
          <p:cNvPr id="92" name="Text Box 15"/>
          <p:cNvSpPr txBox="1">
            <a:spLocks noChangeArrowheads="1"/>
          </p:cNvSpPr>
          <p:nvPr/>
        </p:nvSpPr>
        <p:spPr bwMode="auto">
          <a:xfrm>
            <a:off x="2490957" y="6196768"/>
            <a:ext cx="1773689" cy="353943"/>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TEDS </a:t>
            </a:r>
            <a:r>
              <a:rPr lang="en-US" sz="800" dirty="0" smtClean="0">
                <a:solidFill>
                  <a:prstClr val="black"/>
                </a:solidFill>
              </a:rPr>
              <a:t>Tactical </a:t>
            </a:r>
            <a:r>
              <a:rPr lang="en-US" sz="800" dirty="0">
                <a:solidFill>
                  <a:prstClr val="black"/>
                </a:solidFill>
              </a:rPr>
              <a:t>Edge Data Solutions </a:t>
            </a:r>
          </a:p>
        </p:txBody>
      </p:sp>
      <p:sp>
        <p:nvSpPr>
          <p:cNvPr id="93" name="Text Box 15"/>
          <p:cNvSpPr txBox="1">
            <a:spLocks noChangeArrowheads="1"/>
          </p:cNvSpPr>
          <p:nvPr/>
        </p:nvSpPr>
        <p:spPr bwMode="auto">
          <a:xfrm>
            <a:off x="3602396" y="3934627"/>
            <a:ext cx="1083653" cy="600164"/>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SCC</a:t>
            </a:r>
          </a:p>
          <a:p>
            <a:pPr fontAlgn="base">
              <a:spcBef>
                <a:spcPct val="0"/>
              </a:spcBef>
              <a:spcAft>
                <a:spcPct val="0"/>
              </a:spcAft>
            </a:pPr>
            <a:r>
              <a:rPr lang="en-US" sz="800" dirty="0" smtClean="0">
                <a:solidFill>
                  <a:prstClr val="black"/>
                </a:solidFill>
              </a:rPr>
              <a:t>Secure Communications Controller</a:t>
            </a:r>
            <a:endParaRPr lang="en-US" sz="800" dirty="0">
              <a:solidFill>
                <a:prstClr val="black"/>
              </a:solidFill>
            </a:endParaRPr>
          </a:p>
        </p:txBody>
      </p:sp>
      <p:sp>
        <p:nvSpPr>
          <p:cNvPr id="94" name="Text Box 15"/>
          <p:cNvSpPr txBox="1">
            <a:spLocks noChangeArrowheads="1"/>
          </p:cNvSpPr>
          <p:nvPr/>
        </p:nvSpPr>
        <p:spPr bwMode="auto">
          <a:xfrm>
            <a:off x="1752600" y="3520044"/>
            <a:ext cx="1065578" cy="477054"/>
          </a:xfrm>
          <a:prstGeom prst="rect">
            <a:avLst/>
          </a:prstGeom>
          <a:noFill/>
          <a:ln w="9525">
            <a:noFill/>
            <a:miter lim="800000"/>
            <a:headEnd/>
            <a:tailEnd/>
          </a:ln>
        </p:spPr>
        <p:txBody>
          <a:bodyPr wrap="square">
            <a:spAutoFit/>
          </a:bodyPr>
          <a:lstStyle/>
          <a:p>
            <a:pPr algn="r" fontAlgn="base">
              <a:spcBef>
                <a:spcPct val="0"/>
              </a:spcBef>
              <a:spcAft>
                <a:spcPct val="0"/>
              </a:spcAft>
            </a:pPr>
            <a:r>
              <a:rPr lang="en-US" sz="900" b="1" u="sng" kern="0" dirty="0" smtClean="0">
                <a:solidFill>
                  <a:srgbClr val="333399"/>
                </a:solidFill>
              </a:rPr>
              <a:t>BMDL</a:t>
            </a:r>
          </a:p>
          <a:p>
            <a:pPr algn="r" fontAlgn="base">
              <a:spcBef>
                <a:spcPct val="0"/>
              </a:spcBef>
              <a:spcAft>
                <a:spcPct val="0"/>
              </a:spcAft>
            </a:pPr>
            <a:r>
              <a:rPr lang="en-US" sz="800" dirty="0" smtClean="0">
                <a:solidFill>
                  <a:prstClr val="black"/>
                </a:solidFill>
              </a:rPr>
              <a:t>Broadband Mesh-able Data Link</a:t>
            </a:r>
            <a:endParaRPr lang="en-US" sz="800" dirty="0">
              <a:solidFill>
                <a:prstClr val="black"/>
              </a:solidFill>
            </a:endParaRPr>
          </a:p>
        </p:txBody>
      </p:sp>
      <p:sp>
        <p:nvSpPr>
          <p:cNvPr id="95" name="Text Box 15"/>
          <p:cNvSpPr txBox="1">
            <a:spLocks noChangeArrowheads="1"/>
          </p:cNvSpPr>
          <p:nvPr/>
        </p:nvSpPr>
        <p:spPr bwMode="auto">
          <a:xfrm>
            <a:off x="1803853" y="4301938"/>
            <a:ext cx="1757269" cy="477054"/>
          </a:xfrm>
          <a:prstGeom prst="rect">
            <a:avLst/>
          </a:prstGeom>
          <a:noFill/>
          <a:ln w="9525">
            <a:noFill/>
            <a:miter lim="800000"/>
            <a:headEnd/>
            <a:tailEnd/>
          </a:ln>
        </p:spPr>
        <p:txBody>
          <a:bodyPr wrap="square">
            <a:spAutoFit/>
          </a:bodyPr>
          <a:lstStyle/>
          <a:p>
            <a:pPr fontAlgn="base">
              <a:spcBef>
                <a:spcPct val="0"/>
              </a:spcBef>
              <a:spcAft>
                <a:spcPct val="0"/>
              </a:spcAft>
            </a:pPr>
            <a:r>
              <a:rPr lang="en-US" sz="900" b="1" u="sng" kern="0" dirty="0" smtClean="0">
                <a:solidFill>
                  <a:srgbClr val="333399"/>
                </a:solidFill>
              </a:rPr>
              <a:t>TIES</a:t>
            </a:r>
          </a:p>
          <a:p>
            <a:pPr fontAlgn="base">
              <a:spcBef>
                <a:spcPct val="0"/>
              </a:spcBef>
              <a:spcAft>
                <a:spcPct val="0"/>
              </a:spcAft>
            </a:pPr>
            <a:r>
              <a:rPr lang="en-US" sz="800" dirty="0" smtClean="0">
                <a:solidFill>
                  <a:prstClr val="black"/>
                </a:solidFill>
              </a:rPr>
              <a:t>Tactical Integration of Enterprise Services</a:t>
            </a:r>
            <a:endParaRPr lang="en-US" sz="800" dirty="0">
              <a:solidFill>
                <a:prstClr val="black"/>
              </a:solidFill>
            </a:endParaRPr>
          </a:p>
        </p:txBody>
      </p:sp>
      <p:pic>
        <p:nvPicPr>
          <p:cNvPr id="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50278" y="3772935"/>
            <a:ext cx="1848905" cy="7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913" y="3974464"/>
            <a:ext cx="1728408" cy="82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34924" y="3374376"/>
            <a:ext cx="609599" cy="92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3" descr="C:\Documents and Settings\jimmy\My Documents\Projects\New Business\Opportunities\2010\10 UCC RTT Proposal\vpm.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43623" y="4538246"/>
            <a:ext cx="542426" cy="567154"/>
          </a:xfrm>
          <a:prstGeom prst="rect">
            <a:avLst/>
          </a:prstGeom>
          <a:noFill/>
          <a:ln w="9525">
            <a:noFill/>
            <a:miter lim="800000"/>
            <a:headEnd/>
            <a:tailEnd/>
          </a:ln>
        </p:spPr>
      </p:pic>
      <p:pic>
        <p:nvPicPr>
          <p:cNvPr id="97" name="Picture 4" descr="C:\Documents and Settings\jimmy\My Documents\Projects\New Business\Opportunities\2010\10 UCC RTT Proposal\UCC.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60377" y="4586047"/>
            <a:ext cx="459466" cy="291108"/>
          </a:xfrm>
          <a:prstGeom prst="rect">
            <a:avLst/>
          </a:prstGeom>
          <a:noFill/>
          <a:ln w="9525">
            <a:noFill/>
            <a:miter lim="800000"/>
            <a:headEnd/>
            <a:tailEnd/>
          </a:ln>
        </p:spPr>
      </p:pic>
      <p:pic>
        <p:nvPicPr>
          <p:cNvPr id="98" name="Picture 97" descr="scc.JPG"/>
          <p:cNvPicPr>
            <a:picLocks noChangeAspect="1"/>
          </p:cNvPicPr>
          <p:nvPr/>
        </p:nvPicPr>
        <p:blipFill>
          <a:blip r:embed="rId14" cstate="screen">
            <a:clrChange>
              <a:clrFrom>
                <a:srgbClr val="A3AEC0"/>
              </a:clrFrom>
              <a:clrTo>
                <a:srgbClr val="A3AEC0">
                  <a:alpha val="0"/>
                </a:srgbClr>
              </a:clrTo>
            </a:clrChange>
            <a:extLst>
              <a:ext uri="{28A0092B-C50C-407E-A947-70E740481C1C}">
                <a14:useLocalDpi xmlns:a14="http://schemas.microsoft.com/office/drawing/2010/main"/>
              </a:ext>
            </a:extLst>
          </a:blip>
          <a:stretch>
            <a:fillRect/>
          </a:stretch>
        </p:blipFill>
        <p:spPr>
          <a:xfrm>
            <a:off x="3690110" y="4820341"/>
            <a:ext cx="538438" cy="253864"/>
          </a:xfrm>
          <a:prstGeom prst="rect">
            <a:avLst/>
          </a:prstGeom>
          <a:ln>
            <a:noFill/>
          </a:ln>
          <a:effectLst>
            <a:outerShdw blurRad="292100" dist="139700" dir="2700000" algn="tl" rotWithShape="0">
              <a:srgbClr val="333333">
                <a:alpha val="65000"/>
              </a:srgbClr>
            </a:outerShdw>
          </a:effectLst>
        </p:spPr>
      </p:pic>
      <p:pic>
        <p:nvPicPr>
          <p:cNvPr id="5" name="Picture 6"/>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211340" y="5857846"/>
            <a:ext cx="688975" cy="6524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667315" y="5774285"/>
            <a:ext cx="559676" cy="6734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930487" y="4730596"/>
            <a:ext cx="1403230" cy="9420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8434570" y="1412018"/>
            <a:ext cx="532758" cy="7977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690" b="100000" l="1478" r="100000"/>
                    </a14:imgEffect>
                  </a14:imgLayer>
                </a14:imgProps>
              </a:ext>
              <a:ext uri="{28A0092B-C50C-407E-A947-70E740481C1C}">
                <a14:useLocalDpi xmlns:a14="http://schemas.microsoft.com/office/drawing/2010/main"/>
              </a:ext>
            </a:extLst>
          </a:blip>
          <a:srcRect/>
          <a:stretch>
            <a:fillRect/>
          </a:stretch>
        </p:blipFill>
        <p:spPr bwMode="auto">
          <a:xfrm>
            <a:off x="6840633" y="2510931"/>
            <a:ext cx="1005282" cy="5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flipH="1">
            <a:off x="7218488" y="4600922"/>
            <a:ext cx="870531" cy="67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718667" y="5278255"/>
            <a:ext cx="547973" cy="7255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910249" y="3698029"/>
            <a:ext cx="1186854" cy="84190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8" name="Picture 20"/>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3723419" y="1480123"/>
            <a:ext cx="731240" cy="52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21"/>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657874" y="5426847"/>
            <a:ext cx="1452459" cy="7377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0" name="Picture 2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400402" y="2455268"/>
            <a:ext cx="936098" cy="5657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1" name="Picture 23"/>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11545" y="5426638"/>
            <a:ext cx="838066" cy="964750"/>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972245" y="5167139"/>
            <a:ext cx="1112769" cy="735593"/>
          </a:xfrm>
          <a:prstGeom prst="rect">
            <a:avLst/>
          </a:prstGeom>
          <a:solidFill>
            <a:schemeClr val="bg1"/>
          </a:solidFill>
          <a:ln>
            <a:noFill/>
          </a:ln>
          <a:effectLst>
            <a:outerShdw blurRad="50800" dist="38100" dir="2700000" algn="tl" rotWithShape="0">
              <a:prstClr val="black">
                <a:alpha val="40000"/>
              </a:prstClr>
            </a:outerShdw>
          </a:effectLst>
        </p:spPr>
      </p:pic>
      <p:pic>
        <p:nvPicPr>
          <p:cNvPr id="2074" name="Picture 26"/>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989448" y="3491509"/>
            <a:ext cx="1364512" cy="8024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5" name="Picture 27"/>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518911" y="1416001"/>
            <a:ext cx="931159" cy="6268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6" name="Picture 28"/>
          <p:cNvPicPr>
            <a:picLocks noChangeAspect="1" noChangeArrowheads="1"/>
          </p:cNvPicPr>
          <p:nvPr/>
        </p:nvPicPr>
        <p:blipFill>
          <a:blip r:embed="rId31" cstate="screen">
            <a:extLst>
              <a:ext uri="{BEBA8EAE-BF5A-486C-A8C5-ECC9F3942E4B}">
                <a14:imgProps xmlns:a14="http://schemas.microsoft.com/office/drawing/2010/main">
                  <a14:imgLayer r:embed="rId32">
                    <a14:imgEffect>
                      <a14:backgroundRemoval t="4419" b="97442" l="0" r="98000">
                        <a14:foregroundMark x1="26600" y1="85581" x2="26600" y2="85581"/>
                        <a14:foregroundMark x1="46800" y1="89070" x2="46800" y2="89070"/>
                        <a14:foregroundMark x1="21200" y1="85581" x2="21200" y2="85581"/>
                        <a14:foregroundMark x1="15200" y1="92558" x2="15200" y2="92558"/>
                        <a14:foregroundMark x1="73800" y1="84186" x2="73800" y2="84186"/>
                        <a14:foregroundMark x1="60600" y1="47442" x2="60600" y2="47442"/>
                        <a14:foregroundMark x1="62400" y1="34884" x2="62400" y2="34884"/>
                        <a14:foregroundMark x1="58800" y1="23023" x2="58800" y2="23023"/>
                        <a14:foregroundMark x1="61800" y1="41860" x2="61800" y2="41860"/>
                        <a14:foregroundMark x1="26600" y1="36977" x2="26600" y2="36977"/>
                        <a14:foregroundMark x1="38000" y1="75814" x2="38000" y2="75814"/>
                        <a14:foregroundMark x1="46800" y1="76512" x2="46800" y2="76512"/>
                        <a14:foregroundMark x1="40800" y1="77907" x2="40800" y2="77907"/>
                        <a14:foregroundMark x1="61800" y1="60000" x2="61800" y2="60000"/>
                      </a14:backgroundRemoval>
                    </a14:imgEffect>
                  </a14:imgLayer>
                </a14:imgProps>
              </a:ext>
              <a:ext uri="{28A0092B-C50C-407E-A947-70E740481C1C}">
                <a14:useLocalDpi xmlns:a14="http://schemas.microsoft.com/office/drawing/2010/main"/>
              </a:ext>
            </a:extLst>
          </a:blip>
          <a:srcRect/>
          <a:stretch>
            <a:fillRect/>
          </a:stretch>
        </p:blipFill>
        <p:spPr bwMode="auto">
          <a:xfrm>
            <a:off x="5442272" y="5178211"/>
            <a:ext cx="870095" cy="74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244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2880" y="1332729"/>
            <a:ext cx="4279900" cy="2437084"/>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Secure Communications Controller (SCC)</a:t>
            </a:r>
          </a:p>
        </p:txBody>
      </p:sp>
      <p:sp>
        <p:nvSpPr>
          <p:cNvPr id="3" name="Rectangle 2"/>
          <p:cNvSpPr/>
          <p:nvPr/>
        </p:nvSpPr>
        <p:spPr>
          <a:xfrm>
            <a:off x="4724400" y="1676400"/>
            <a:ext cx="4267200" cy="2031325"/>
          </a:xfrm>
          <a:prstGeom prst="rect">
            <a:avLst/>
          </a:prstGeom>
        </p:spPr>
        <p:txBody>
          <a:bodyPr wrap="square">
            <a:spAutoFit/>
          </a:bodyPr>
          <a:lstStyle/>
          <a:p>
            <a:pPr marL="117475" indent="-117475" eaLnBrk="0" hangingPunct="0">
              <a:defRPr/>
            </a:pPr>
            <a:r>
              <a:rPr lang="en-US" sz="900" b="1" u="sng" kern="0" dirty="0" smtClean="0">
                <a:solidFill>
                  <a:srgbClr val="000000"/>
                </a:solidFill>
                <a:cs typeface="Times New Roman" pitchFamily="18" charset="0"/>
              </a:rPr>
              <a:t>Objective: </a:t>
            </a:r>
            <a:r>
              <a:rPr lang="en-US" sz="900" kern="0" dirty="0" smtClean="0">
                <a:solidFill>
                  <a:srgbClr val="000000"/>
                </a:solidFill>
              </a:rPr>
              <a:t>Provide mechanism for Combat Operations Centers to support interoperability of legacy radio networks between Joint Services and Coalition forces.</a:t>
            </a:r>
          </a:p>
          <a:p>
            <a:pPr marL="117475" indent="-117475" eaLnBrk="0" hangingPunct="0">
              <a:defRPr/>
            </a:pPr>
            <a:r>
              <a:rPr lang="en-US" sz="900" b="1" u="sng" kern="0" dirty="0" smtClean="0">
                <a:solidFill>
                  <a:srgbClr val="000000"/>
                </a:solidFill>
                <a:cs typeface="Times New Roman" pitchFamily="18" charset="0"/>
              </a:rPr>
              <a:t>Value to Naval Warfighter: </a:t>
            </a:r>
          </a:p>
          <a:p>
            <a:pPr marL="117475" indent="-117475" eaLnBrk="0" hangingPunct="0">
              <a:buFontTx/>
              <a:buChar char="•"/>
              <a:defRPr/>
            </a:pPr>
            <a:r>
              <a:rPr lang="en-US" sz="900" kern="0" dirty="0" smtClean="0">
                <a:solidFill>
                  <a:srgbClr val="000000"/>
                </a:solidFill>
                <a:cs typeface="Times New Roman" pitchFamily="18" charset="0"/>
              </a:rPr>
              <a:t>Provides immediate cross-communication of </a:t>
            </a:r>
            <a:r>
              <a:rPr lang="en-US" sz="900" kern="0" dirty="0" smtClean="0">
                <a:solidFill>
                  <a:srgbClr val="000000"/>
                </a:solidFill>
              </a:rPr>
              <a:t>disparate military radios: MBITR, PRC-117, PSC5D, PRC-150, PRC-152.</a:t>
            </a:r>
            <a:endParaRPr lang="en-US" sz="900" b="1" kern="0" dirty="0" smtClean="0">
              <a:solidFill>
                <a:srgbClr val="000000"/>
              </a:solidFill>
            </a:endParaRPr>
          </a:p>
          <a:p>
            <a:pPr marL="117475" indent="-117475" eaLnBrk="0" hangingPunct="0">
              <a:buFontTx/>
              <a:buChar char="•"/>
              <a:defRPr/>
            </a:pPr>
            <a:r>
              <a:rPr lang="en-US" sz="900" kern="0" dirty="0" smtClean="0">
                <a:solidFill>
                  <a:srgbClr val="000000"/>
                </a:solidFill>
              </a:rPr>
              <a:t>Supports Voice-Over-IP and cell phones for humanitarian missions.</a:t>
            </a:r>
          </a:p>
          <a:p>
            <a:pPr marL="117475" indent="-117475" eaLnBrk="0" hangingPunct="0">
              <a:buFontTx/>
              <a:buChar char="•"/>
              <a:defRPr/>
            </a:pPr>
            <a:r>
              <a:rPr lang="en-US" sz="900" kern="0" dirty="0" smtClean="0">
                <a:solidFill>
                  <a:srgbClr val="000000"/>
                </a:solidFill>
              </a:rPr>
              <a:t>Effectively increases communications by at least 25%.</a:t>
            </a:r>
          </a:p>
          <a:p>
            <a:pPr marL="117475" indent="-117475" eaLnBrk="0" hangingPunct="0">
              <a:defRPr/>
            </a:pPr>
            <a:r>
              <a:rPr lang="en-US" sz="900" b="1" u="sng" kern="0" dirty="0" smtClean="0">
                <a:solidFill>
                  <a:srgbClr val="000000"/>
                </a:solidFill>
                <a:cs typeface="Times New Roman" pitchFamily="18" charset="0"/>
              </a:rPr>
              <a:t>Gap or Sea Power 21 Area:</a:t>
            </a:r>
            <a:r>
              <a:rPr lang="en-US" sz="900" kern="0" dirty="0" smtClean="0">
                <a:solidFill>
                  <a:srgbClr val="000000"/>
                </a:solidFill>
                <a:cs typeface="Times New Roman" pitchFamily="18" charset="0"/>
              </a:rPr>
              <a:t> 1)</a:t>
            </a:r>
            <a:r>
              <a:rPr lang="en-US" sz="900" kern="0" dirty="0" smtClean="0">
                <a:solidFill>
                  <a:srgbClr val="FF0000"/>
                </a:solidFill>
                <a:cs typeface="Times New Roman" pitchFamily="18" charset="0"/>
              </a:rPr>
              <a:t> </a:t>
            </a:r>
            <a:r>
              <a:rPr lang="en-US" sz="900" kern="0" dirty="0" smtClean="0">
                <a:solidFill>
                  <a:srgbClr val="000000"/>
                </a:solidFill>
                <a:cs typeface="Times New Roman" pitchFamily="18" charset="0"/>
              </a:rPr>
              <a:t>C2 </a:t>
            </a:r>
            <a:r>
              <a:rPr lang="en-US" sz="900" kern="0" dirty="0" smtClean="0">
                <a:solidFill>
                  <a:srgbClr val="000000"/>
                </a:solidFill>
              </a:rPr>
              <a:t>Gap in sharing information with coalition countries and nongovernmental organizations. 2) C2 Gap in the ability to operate voice and data C2 systems to the squad level.</a:t>
            </a:r>
            <a:endParaRPr lang="en-US" sz="900" kern="0" dirty="0" smtClean="0">
              <a:solidFill>
                <a:srgbClr val="000000"/>
              </a:solidFill>
              <a:cs typeface="Times New Roman" pitchFamily="18" charset="0"/>
            </a:endParaRPr>
          </a:p>
          <a:p>
            <a:pPr marL="117475" indent="-117475" eaLnBrk="0" hangingPunct="0">
              <a:defRPr/>
            </a:pPr>
            <a:r>
              <a:rPr lang="en-US" sz="900" b="1" u="sng" kern="0" dirty="0" smtClean="0">
                <a:solidFill>
                  <a:srgbClr val="000000"/>
                </a:solidFill>
                <a:cs typeface="Times New Roman" pitchFamily="18" charset="0"/>
              </a:rPr>
              <a:t>Impact if Not Addressed: </a:t>
            </a:r>
          </a:p>
          <a:p>
            <a:pPr marL="117475" indent="-117475" eaLnBrk="0" hangingPunct="0">
              <a:buFontTx/>
              <a:buChar char="•"/>
              <a:defRPr/>
            </a:pPr>
            <a:r>
              <a:rPr lang="en-US" sz="900" kern="0" dirty="0" smtClean="0">
                <a:solidFill>
                  <a:srgbClr val="000000"/>
                </a:solidFill>
                <a:cs typeface="Times New Roman" pitchFamily="18" charset="0"/>
              </a:rPr>
              <a:t>Continued inefficient communication between operators.</a:t>
            </a:r>
          </a:p>
          <a:p>
            <a:pPr marL="117475" indent="-117475" eaLnBrk="0" hangingPunct="0">
              <a:buFontTx/>
              <a:buChar char="•"/>
              <a:defRPr/>
            </a:pPr>
            <a:r>
              <a:rPr lang="en-US" sz="900" kern="0" dirty="0" smtClean="0">
                <a:solidFill>
                  <a:srgbClr val="000000"/>
                </a:solidFill>
                <a:cs typeface="Times New Roman" pitchFamily="18" charset="0"/>
              </a:rPr>
              <a:t>Non-communication between legacy and IP radios.</a:t>
            </a:r>
            <a:endParaRPr lang="en-US" sz="900" kern="0" dirty="0">
              <a:solidFill>
                <a:srgbClr val="000000"/>
              </a:solidFill>
              <a:cs typeface="Times New Roman" pitchFamily="18" charset="0"/>
            </a:endParaRPr>
          </a:p>
        </p:txBody>
      </p:sp>
      <p:sp>
        <p:nvSpPr>
          <p:cNvPr id="4" name="Rectangle 3"/>
          <p:cNvSpPr/>
          <p:nvPr/>
        </p:nvSpPr>
        <p:spPr>
          <a:xfrm>
            <a:off x="4724400" y="4367719"/>
            <a:ext cx="4191000" cy="2031325"/>
          </a:xfrm>
          <a:prstGeom prst="rect">
            <a:avLst/>
          </a:prstGeom>
        </p:spPr>
        <p:txBody>
          <a:bodyPr wrap="square">
            <a:spAutoFit/>
          </a:bodyPr>
          <a:lstStyle/>
          <a:p>
            <a:pPr marL="117475" indent="-117475"/>
            <a:r>
              <a:rPr lang="en-US" sz="900" b="1" u="sng" dirty="0" smtClean="0">
                <a:solidFill>
                  <a:srgbClr val="000000"/>
                </a:solidFill>
                <a:cs typeface="Times New Roman" pitchFamily="18" charset="0"/>
              </a:rPr>
              <a:t>The </a:t>
            </a:r>
            <a:r>
              <a:rPr lang="en-US" sz="900" b="1" u="sng" dirty="0">
                <a:solidFill>
                  <a:srgbClr val="000000"/>
                </a:solidFill>
                <a:cs typeface="Times New Roman" pitchFamily="18" charset="0"/>
              </a:rPr>
              <a:t>Technology: </a:t>
            </a:r>
          </a:p>
          <a:p>
            <a:pPr marL="117475" indent="-117475" eaLnBrk="0" hangingPunct="0">
              <a:buFontTx/>
              <a:buChar char="•"/>
            </a:pPr>
            <a:r>
              <a:rPr lang="en-US" sz="900" dirty="0">
                <a:solidFill>
                  <a:srgbClr val="000000"/>
                </a:solidFill>
                <a:cs typeface="Times New Roman" pitchFamily="18" charset="0"/>
              </a:rPr>
              <a:t>Universal Communications Controller</a:t>
            </a:r>
          </a:p>
          <a:p>
            <a:pPr marL="117475" indent="-117475" eaLnBrk="0" hangingPunct="0">
              <a:buFontTx/>
              <a:buChar char="•"/>
            </a:pPr>
            <a:r>
              <a:rPr lang="en-US" sz="900" dirty="0">
                <a:solidFill>
                  <a:srgbClr val="000000"/>
                </a:solidFill>
                <a:cs typeface="Times New Roman" pitchFamily="18" charset="0"/>
              </a:rPr>
              <a:t>Provides IP/legacy radio cross-connection of voice and data</a:t>
            </a:r>
          </a:p>
          <a:p>
            <a:pPr marL="117475" indent="-117475" eaLnBrk="0" hangingPunct="0">
              <a:buFontTx/>
              <a:buChar char="•"/>
            </a:pPr>
            <a:r>
              <a:rPr lang="en-US" sz="900" dirty="0">
                <a:solidFill>
                  <a:srgbClr val="000000"/>
                </a:solidFill>
                <a:cs typeface="Times New Roman" pitchFamily="18" charset="0"/>
              </a:rPr>
              <a:t>Make device rack-mountable, ruggedize for MIL-STD</a:t>
            </a:r>
          </a:p>
          <a:p>
            <a:pPr marL="117475" indent="-117475" eaLnBrk="0" hangingPunct="0"/>
            <a:endParaRPr lang="en-US" sz="900" dirty="0">
              <a:solidFill>
                <a:srgbClr val="000000"/>
              </a:solidFill>
              <a:cs typeface="Times New Roman" pitchFamily="18" charset="0"/>
            </a:endParaRPr>
          </a:p>
          <a:p>
            <a:pPr marL="117475" indent="-117475" eaLnBrk="0" hangingPunct="0"/>
            <a:r>
              <a:rPr lang="en-US" sz="900" b="1" u="sng" dirty="0">
                <a:solidFill>
                  <a:srgbClr val="000000"/>
                </a:solidFill>
                <a:cs typeface="Times New Roman" pitchFamily="18" charset="0"/>
              </a:rPr>
              <a:t>Similar/Related Projects: </a:t>
            </a:r>
          </a:p>
          <a:p>
            <a:pPr marL="117475" indent="-117475" eaLnBrk="0" hangingPunct="0">
              <a:buFontTx/>
              <a:buChar char="•"/>
            </a:pPr>
            <a:r>
              <a:rPr lang="en-US" sz="900" dirty="0">
                <a:solidFill>
                  <a:srgbClr val="000000"/>
                </a:solidFill>
                <a:cs typeface="Times New Roman" pitchFamily="18" charset="0"/>
              </a:rPr>
              <a:t>Initial UCC development via Tactical Support Working Group</a:t>
            </a:r>
          </a:p>
          <a:p>
            <a:pPr marL="117475" indent="-117475" eaLnBrk="0" hangingPunct="0"/>
            <a:endParaRPr lang="en-US" sz="900" b="1" u="sng" dirty="0">
              <a:solidFill>
                <a:srgbClr val="000000"/>
              </a:solidFill>
              <a:cs typeface="Times New Roman" pitchFamily="18" charset="0"/>
            </a:endParaRPr>
          </a:p>
          <a:p>
            <a:pPr marL="117475" indent="-117475" eaLnBrk="0" hangingPunct="0"/>
            <a:r>
              <a:rPr lang="en-US" sz="900" b="1" u="sng" dirty="0">
                <a:solidFill>
                  <a:srgbClr val="000000"/>
                </a:solidFill>
                <a:cs typeface="Times New Roman" pitchFamily="18" charset="0"/>
              </a:rPr>
              <a:t>TRL:</a:t>
            </a:r>
            <a:r>
              <a:rPr lang="en-US" sz="900" b="1" dirty="0">
                <a:solidFill>
                  <a:srgbClr val="000000"/>
                </a:solidFill>
                <a:cs typeface="Times New Roman" pitchFamily="18" charset="0"/>
              </a:rPr>
              <a:t>  </a:t>
            </a:r>
            <a:r>
              <a:rPr lang="en-US" sz="900" dirty="0">
                <a:solidFill>
                  <a:srgbClr val="000000"/>
                </a:solidFill>
                <a:cs typeface="Times New Roman" pitchFamily="18" charset="0"/>
              </a:rPr>
              <a:t>Current: </a:t>
            </a:r>
            <a:r>
              <a:rPr lang="en-US" sz="900" dirty="0" smtClean="0">
                <a:solidFill>
                  <a:srgbClr val="000000"/>
                </a:solidFill>
                <a:cs typeface="Times New Roman" pitchFamily="18" charset="0"/>
              </a:rPr>
              <a:t>6, Projected</a:t>
            </a:r>
          </a:p>
          <a:p>
            <a:pPr marL="117475" indent="-117475" eaLnBrk="0" hangingPunct="0"/>
            <a:endParaRPr lang="en-US" sz="900" dirty="0">
              <a:solidFill>
                <a:srgbClr val="000000"/>
              </a:solidFill>
              <a:cs typeface="Times New Roman" pitchFamily="18" charset="0"/>
            </a:endParaRPr>
          </a:p>
          <a:p>
            <a:pPr marL="117475" indent="-117475" eaLnBrk="0" hangingPunct="0"/>
            <a:r>
              <a:rPr lang="en-US" sz="900" b="1" u="sng" dirty="0">
                <a:solidFill>
                  <a:srgbClr val="000000"/>
                </a:solidFill>
                <a:cs typeface="Times New Roman" pitchFamily="18" charset="0"/>
              </a:rPr>
              <a:t>Major goals/Schedule by Fiscal year: </a:t>
            </a:r>
            <a:endParaRPr lang="en-US" sz="900" dirty="0">
              <a:solidFill>
                <a:srgbClr val="000000"/>
              </a:solidFill>
              <a:cs typeface="Times New Roman" pitchFamily="18" charset="0"/>
            </a:endParaRPr>
          </a:p>
          <a:p>
            <a:pPr marL="117475" indent="-117475" eaLnBrk="0" hangingPunct="0">
              <a:buFontTx/>
              <a:buChar char="•"/>
            </a:pPr>
            <a:r>
              <a:rPr lang="en-US" sz="900" dirty="0">
                <a:solidFill>
                  <a:srgbClr val="000000"/>
                </a:solidFill>
                <a:cs typeface="Times New Roman" pitchFamily="18" charset="0"/>
              </a:rPr>
              <a:t>Delivery of end product in 18 months</a:t>
            </a:r>
          </a:p>
          <a:p>
            <a:pPr marL="117475" indent="-117475" eaLnBrk="0" hangingPunct="0">
              <a:buFontTx/>
              <a:buChar char="•"/>
            </a:pPr>
            <a:r>
              <a:rPr lang="en-US" sz="900" dirty="0">
                <a:solidFill>
                  <a:srgbClr val="000000"/>
                </a:solidFill>
                <a:cs typeface="Times New Roman" pitchFamily="18" charset="0"/>
              </a:rPr>
              <a:t>Recently was experimented with at </a:t>
            </a:r>
            <a:r>
              <a:rPr lang="en-US" sz="900" dirty="0" err="1">
                <a:solidFill>
                  <a:srgbClr val="000000"/>
                </a:solidFill>
                <a:cs typeface="Times New Roman" pitchFamily="18" charset="0"/>
              </a:rPr>
              <a:t>Saan</a:t>
            </a:r>
            <a:r>
              <a:rPr lang="en-US" sz="900" dirty="0">
                <a:solidFill>
                  <a:srgbClr val="000000"/>
                </a:solidFill>
                <a:cs typeface="Times New Roman" pitchFamily="18" charset="0"/>
              </a:rPr>
              <a:t> Yong. (FY14)</a:t>
            </a:r>
          </a:p>
          <a:p>
            <a:pPr marL="117475" indent="-117475" eaLnBrk="0" hangingPunct="0">
              <a:buFontTx/>
              <a:buChar char="•"/>
            </a:pPr>
            <a:r>
              <a:rPr lang="en-US" sz="900" dirty="0">
                <a:solidFill>
                  <a:srgbClr val="000000"/>
                </a:solidFill>
                <a:cs typeface="Times New Roman" pitchFamily="18" charset="0"/>
              </a:rPr>
              <a:t>D-UNS being generated by III MEF. (FY14)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 y="3739333"/>
            <a:ext cx="427990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917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3708546"/>
            <a:ext cx="4419600"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8222" y="1255171"/>
            <a:ext cx="3646004" cy="2426871"/>
          </a:xfrm>
          <a:prstGeom prst="roundRect">
            <a:avLst>
              <a:gd name="adj" fmla="val 0"/>
            </a:avLst>
          </a:prstGeom>
          <a:solidFill>
            <a:srgbClr val="FFFFFF">
              <a:shade val="85000"/>
            </a:srgbClr>
          </a:solidFill>
          <a:ln>
            <a:noFill/>
          </a:ln>
          <a:effectLst>
            <a:reflection blurRad="6350" stA="50000" endA="300" endPos="90000" dir="5400000" sy="-100000" algn="bl" rotWithShape="0"/>
            <a:softEdge rad="317500"/>
          </a:effectLst>
          <a:extLs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Broadband Mesh-able Data Link (BMDL)</a:t>
            </a:r>
          </a:p>
        </p:txBody>
      </p:sp>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2226" y="1802581"/>
            <a:ext cx="1371600" cy="190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3708546"/>
            <a:ext cx="1378226" cy="90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24400" y="1711333"/>
            <a:ext cx="4267200" cy="2031325"/>
          </a:xfrm>
          <a:prstGeom prst="rect">
            <a:avLst/>
          </a:prstGeom>
        </p:spPr>
        <p:txBody>
          <a:bodyPr wrap="square">
            <a:spAutoFit/>
          </a:bodyPr>
          <a:lstStyle/>
          <a:p>
            <a:pPr marL="117475" indent="-117475" eaLnBrk="0" hangingPunct="0"/>
            <a:r>
              <a:rPr lang="en-US" sz="900" b="1" u="sng" dirty="0">
                <a:solidFill>
                  <a:srgbClr val="000000"/>
                </a:solidFill>
                <a:cs typeface="Times New Roman" pitchFamily="18" charset="0"/>
              </a:rPr>
              <a:t>Objective</a:t>
            </a:r>
            <a:r>
              <a:rPr lang="en-US" sz="900" dirty="0">
                <a:solidFill>
                  <a:srgbClr val="000000"/>
                </a:solidFill>
                <a:cs typeface="Times New Roman" pitchFamily="18" charset="0"/>
              </a:rPr>
              <a:t>: Enable command and control (C2) at all echelons by providing a terrestrial, high-speed data link that is capable of connecting both stationary and OTM assets.</a:t>
            </a:r>
          </a:p>
          <a:p>
            <a:pPr marL="117475" indent="-117475" eaLnBrk="0" hangingPunct="0"/>
            <a:r>
              <a:rPr lang="en-US" sz="900" b="1" u="sng" dirty="0" smtClean="0">
                <a:solidFill>
                  <a:srgbClr val="000000"/>
                </a:solidFill>
                <a:cs typeface="Times New Roman" pitchFamily="18" charset="0"/>
              </a:rPr>
              <a:t>Value </a:t>
            </a:r>
            <a:r>
              <a:rPr lang="en-US" sz="900" b="1" u="sng" dirty="0">
                <a:solidFill>
                  <a:srgbClr val="000000"/>
                </a:solidFill>
                <a:cs typeface="Times New Roman" pitchFamily="18" charset="0"/>
              </a:rPr>
              <a:t>to Naval Warfighter</a:t>
            </a:r>
            <a:r>
              <a:rPr lang="en-US" sz="900" b="1" dirty="0">
                <a:solidFill>
                  <a:srgbClr val="000000"/>
                </a:solidFill>
                <a:cs typeface="Times New Roman" pitchFamily="18" charset="0"/>
              </a:rPr>
              <a:t>:</a:t>
            </a:r>
            <a:r>
              <a:rPr lang="en-US" sz="900" b="1" u="sng" dirty="0">
                <a:solidFill>
                  <a:srgbClr val="000000"/>
                </a:solidFill>
                <a:cs typeface="Times New Roman" pitchFamily="18" charset="0"/>
              </a:rPr>
              <a:t> </a:t>
            </a:r>
          </a:p>
          <a:p>
            <a:pPr marL="117475" indent="-117475" eaLnBrk="0" hangingPunct="0">
              <a:buFontTx/>
              <a:buChar char="•"/>
            </a:pPr>
            <a:r>
              <a:rPr lang="en-US" sz="900" dirty="0">
                <a:solidFill>
                  <a:srgbClr val="000000"/>
                </a:solidFill>
                <a:cs typeface="Arial" pitchFamily="34" charset="0"/>
              </a:rPr>
              <a:t>Quick, simple link establishment.</a:t>
            </a:r>
            <a:endParaRPr lang="en-US" sz="900" dirty="0">
              <a:solidFill>
                <a:srgbClr val="000000"/>
              </a:solidFill>
              <a:cs typeface="Times New Roman" pitchFamily="18" charset="0"/>
            </a:endParaRPr>
          </a:p>
          <a:p>
            <a:pPr marL="117475" indent="-117475" eaLnBrk="0" hangingPunct="0">
              <a:buFontTx/>
              <a:buChar char="•"/>
            </a:pPr>
            <a:r>
              <a:rPr lang="en-US" sz="900" dirty="0">
                <a:solidFill>
                  <a:srgbClr val="000000"/>
                </a:solidFill>
                <a:cs typeface="Arial" pitchFamily="34" charset="0"/>
              </a:rPr>
              <a:t>On-the Move data and voice capability at the tactical edge.</a:t>
            </a:r>
            <a:endParaRPr lang="en-US" sz="900" dirty="0">
              <a:solidFill>
                <a:srgbClr val="000000"/>
              </a:solidFill>
              <a:cs typeface="Times New Roman" pitchFamily="18" charset="0"/>
            </a:endParaRPr>
          </a:p>
          <a:p>
            <a:pPr marL="117475" indent="-117475" eaLnBrk="0" hangingPunct="0">
              <a:buFontTx/>
              <a:buChar char="•"/>
            </a:pPr>
            <a:r>
              <a:rPr lang="en-US" sz="900" dirty="0">
                <a:solidFill>
                  <a:srgbClr val="000000"/>
                </a:solidFill>
                <a:cs typeface="Arial" pitchFamily="34" charset="0"/>
              </a:rPr>
              <a:t>Reduction of the reliance on SATCOM.</a:t>
            </a:r>
          </a:p>
          <a:p>
            <a:pPr marL="117475" indent="-117475" eaLnBrk="0" hangingPunct="0"/>
            <a:r>
              <a:rPr lang="en-US" sz="900" b="1" u="sng" dirty="0" smtClean="0">
                <a:solidFill>
                  <a:srgbClr val="000000"/>
                </a:solidFill>
                <a:cs typeface="Times New Roman" pitchFamily="18" charset="0"/>
              </a:rPr>
              <a:t>Gap </a:t>
            </a:r>
            <a:r>
              <a:rPr lang="en-US" sz="900" b="1" u="sng" dirty="0">
                <a:solidFill>
                  <a:srgbClr val="000000"/>
                </a:solidFill>
                <a:cs typeface="Times New Roman" pitchFamily="18" charset="0"/>
              </a:rPr>
              <a:t>or Science &amp; Technology Objective (STO</a:t>
            </a:r>
            <a:r>
              <a:rPr lang="en-US" sz="900" u="sng" dirty="0">
                <a:solidFill>
                  <a:srgbClr val="000000"/>
                </a:solidFill>
                <a:cs typeface="Times New Roman" pitchFamily="18" charset="0"/>
              </a:rPr>
              <a:t>)</a:t>
            </a:r>
            <a:r>
              <a:rPr lang="en-US" sz="900" dirty="0">
                <a:solidFill>
                  <a:srgbClr val="000000"/>
                </a:solidFill>
                <a:cs typeface="Times New Roman" pitchFamily="18" charset="0"/>
              </a:rPr>
              <a:t>: C2 STO 1:  Converged service networks with assured, robust communications linking all echelons of the MAGTF to communicate over the horizon, beyond line of sight and on-the-move.</a:t>
            </a:r>
          </a:p>
          <a:p>
            <a:pPr marL="117475" indent="-117475" eaLnBrk="0" hangingPunct="0"/>
            <a:r>
              <a:rPr lang="en-US" sz="900" b="1" u="sng" dirty="0" smtClean="0">
                <a:solidFill>
                  <a:srgbClr val="000000"/>
                </a:solidFill>
                <a:cs typeface="Times New Roman" pitchFamily="18" charset="0"/>
              </a:rPr>
              <a:t>Impact </a:t>
            </a:r>
            <a:r>
              <a:rPr lang="en-US" sz="900" b="1" u="sng" dirty="0">
                <a:solidFill>
                  <a:srgbClr val="000000"/>
                </a:solidFill>
                <a:cs typeface="Times New Roman" pitchFamily="18" charset="0"/>
              </a:rPr>
              <a:t>if Not Addressed: </a:t>
            </a:r>
          </a:p>
          <a:p>
            <a:pPr marL="117475" indent="-117475" eaLnBrk="0" hangingPunct="0">
              <a:buFontTx/>
              <a:buChar char="•"/>
            </a:pPr>
            <a:r>
              <a:rPr lang="en-US" sz="900" dirty="0">
                <a:solidFill>
                  <a:srgbClr val="000000"/>
                </a:solidFill>
                <a:cs typeface="Times New Roman" pitchFamily="18" charset="0"/>
              </a:rPr>
              <a:t>Continued reliance on limited satellite assets for distributed units.</a:t>
            </a:r>
          </a:p>
          <a:p>
            <a:pPr marL="117475" indent="-117475" eaLnBrk="0" hangingPunct="0">
              <a:buFontTx/>
              <a:buChar char="•"/>
            </a:pPr>
            <a:r>
              <a:rPr lang="en-US" sz="900" dirty="0">
                <a:solidFill>
                  <a:srgbClr val="000000"/>
                </a:solidFill>
                <a:cs typeface="Times New Roman" pitchFamily="18" charset="0"/>
              </a:rPr>
              <a:t>No directional wideband mobile ad-hoc-networking (MANA).</a:t>
            </a:r>
          </a:p>
        </p:txBody>
      </p:sp>
      <p:sp>
        <p:nvSpPr>
          <p:cNvPr id="4" name="Rectangle 3"/>
          <p:cNvSpPr/>
          <p:nvPr/>
        </p:nvSpPr>
        <p:spPr>
          <a:xfrm>
            <a:off x="4691269" y="4225505"/>
            <a:ext cx="4300331" cy="2446824"/>
          </a:xfrm>
          <a:prstGeom prst="rect">
            <a:avLst/>
          </a:prstGeom>
        </p:spPr>
        <p:txBody>
          <a:bodyPr wrap="square">
            <a:spAutoFit/>
          </a:bodyPr>
          <a:lstStyle/>
          <a:p>
            <a:pPr marL="117475" indent="-117475">
              <a:defRPr/>
            </a:pPr>
            <a:r>
              <a:rPr lang="en-US" sz="900" b="1" u="sng" dirty="0">
                <a:solidFill>
                  <a:srgbClr val="000000"/>
                </a:solidFill>
                <a:ea typeface="ＭＳ Ｐゴシック" charset="-128"/>
                <a:cs typeface="Times New Roman" pitchFamily="18" charset="0"/>
              </a:rPr>
              <a:t>The Technology: </a:t>
            </a:r>
          </a:p>
          <a:p>
            <a:pPr marL="117475" indent="-117475" eaLnBrk="0" hangingPunct="0">
              <a:buFontTx/>
              <a:buChar char="•"/>
              <a:defRPr/>
            </a:pPr>
            <a:r>
              <a:rPr lang="en-US" sz="900" dirty="0">
                <a:solidFill>
                  <a:srgbClr val="000000"/>
                </a:solidFill>
                <a:ea typeface="ＭＳ Ｐゴシック" charset="-128"/>
                <a:cs typeface="Times New Roman" pitchFamily="18" charset="0"/>
              </a:rPr>
              <a:t>Phased array family of </a:t>
            </a:r>
            <a:r>
              <a:rPr lang="en-US" sz="900" dirty="0" smtClean="0">
                <a:solidFill>
                  <a:srgbClr val="000000"/>
                </a:solidFill>
                <a:ea typeface="ＭＳ Ｐゴシック" charset="-128"/>
                <a:cs typeface="Times New Roman" pitchFamily="18" charset="0"/>
              </a:rPr>
              <a:t>antennas</a:t>
            </a:r>
            <a:endParaRPr lang="en-US" sz="900" dirty="0">
              <a:solidFill>
                <a:srgbClr val="000000"/>
              </a:solidFill>
              <a:ea typeface="ＭＳ Ｐゴシック" charset="-128"/>
              <a:cs typeface="Times New Roman" pitchFamily="18" charset="0"/>
            </a:endParaRPr>
          </a:p>
          <a:p>
            <a:pPr marL="117475" indent="-117475" eaLnBrk="0" hangingPunct="0">
              <a:buFontTx/>
              <a:buChar char="•"/>
              <a:defRPr/>
            </a:pPr>
            <a:r>
              <a:rPr lang="en-US" sz="900" dirty="0">
                <a:solidFill>
                  <a:srgbClr val="000000"/>
                </a:solidFill>
                <a:ea typeface="ＭＳ Ｐゴシック" charset="-128"/>
                <a:cs typeface="Times New Roman" pitchFamily="18" charset="0"/>
              </a:rPr>
              <a:t>On-the-move data </a:t>
            </a:r>
            <a:r>
              <a:rPr lang="en-US" sz="900" dirty="0" smtClean="0">
                <a:solidFill>
                  <a:srgbClr val="000000"/>
                </a:solidFill>
                <a:ea typeface="ＭＳ Ｐゴシック" charset="-128"/>
                <a:cs typeface="Times New Roman" pitchFamily="18" charset="0"/>
              </a:rPr>
              <a:t>links</a:t>
            </a:r>
            <a:endParaRPr lang="en-US" sz="900" dirty="0">
              <a:solidFill>
                <a:srgbClr val="000000"/>
              </a:solidFill>
              <a:ea typeface="ＭＳ Ｐゴシック" charset="-128"/>
              <a:cs typeface="Times New Roman" pitchFamily="18" charset="0"/>
            </a:endParaRPr>
          </a:p>
          <a:p>
            <a:pPr marL="117475" indent="-117475" eaLnBrk="0" hangingPunct="0">
              <a:buFontTx/>
              <a:buChar char="•"/>
              <a:defRPr/>
            </a:pPr>
            <a:r>
              <a:rPr lang="en-US" sz="900" dirty="0">
                <a:solidFill>
                  <a:srgbClr val="000000"/>
                </a:solidFill>
                <a:ea typeface="ＭＳ Ｐゴシック" charset="-128"/>
                <a:cs typeface="Times New Roman" pitchFamily="18" charset="0"/>
              </a:rPr>
              <a:t>Mobile Ad-Hoc network that requires minimal user </a:t>
            </a:r>
            <a:r>
              <a:rPr lang="en-US" sz="900" dirty="0" smtClean="0">
                <a:solidFill>
                  <a:srgbClr val="000000"/>
                </a:solidFill>
                <a:ea typeface="ＭＳ Ｐゴシック" charset="-128"/>
                <a:cs typeface="Times New Roman" pitchFamily="18" charset="0"/>
              </a:rPr>
              <a:t>maintenance</a:t>
            </a:r>
            <a:endParaRPr lang="en-US" sz="900" dirty="0">
              <a:solidFill>
                <a:srgbClr val="000000"/>
              </a:solidFill>
              <a:ea typeface="ＭＳ Ｐゴシック" charset="-128"/>
              <a:cs typeface="Times New Roman" pitchFamily="18" charset="0"/>
            </a:endParaRPr>
          </a:p>
          <a:p>
            <a:pPr marL="117475" indent="-117475" eaLnBrk="0" hangingPunct="0">
              <a:defRPr/>
            </a:pPr>
            <a:endParaRPr lang="en-US" sz="900" dirty="0">
              <a:solidFill>
                <a:srgbClr val="000000"/>
              </a:solidFill>
              <a:ea typeface="ＭＳ Ｐゴシック" charset="-128"/>
              <a:cs typeface="Times New Roman" pitchFamily="18" charset="0"/>
            </a:endParaRPr>
          </a:p>
          <a:p>
            <a:pPr marL="117475" indent="-117475" eaLnBrk="0" hangingPunct="0">
              <a:defRPr/>
            </a:pPr>
            <a:r>
              <a:rPr lang="en-US" sz="900" b="1" u="sng" dirty="0">
                <a:solidFill>
                  <a:srgbClr val="000000"/>
                </a:solidFill>
                <a:ea typeface="ＭＳ Ｐゴシック" charset="-128"/>
                <a:cs typeface="Times New Roman" pitchFamily="18" charset="0"/>
              </a:rPr>
              <a:t>Similar/Related Projects: </a:t>
            </a:r>
          </a:p>
          <a:p>
            <a:pPr marL="117475" indent="-117475" eaLnBrk="0" hangingPunct="0">
              <a:buFontTx/>
              <a:buChar char="•"/>
              <a:defRPr/>
            </a:pPr>
            <a:r>
              <a:rPr lang="en-US" sz="900" dirty="0">
                <a:solidFill>
                  <a:srgbClr val="000000"/>
                </a:solidFill>
                <a:ea typeface="ＭＳ Ｐゴシック" charset="-128"/>
                <a:cs typeface="Times New Roman" pitchFamily="18" charset="0"/>
              </a:rPr>
              <a:t>Network </a:t>
            </a:r>
            <a:r>
              <a:rPr lang="en-US" sz="900" dirty="0" smtClean="0">
                <a:solidFill>
                  <a:srgbClr val="000000"/>
                </a:solidFill>
                <a:ea typeface="ＭＳ Ｐゴシック" charset="-128"/>
                <a:cs typeface="Times New Roman" pitchFamily="18" charset="0"/>
              </a:rPr>
              <a:t>on-the-move</a:t>
            </a:r>
            <a:endParaRPr lang="en-US" sz="900" dirty="0">
              <a:solidFill>
                <a:srgbClr val="000000"/>
              </a:solidFill>
              <a:ea typeface="ＭＳ Ｐゴシック" charset="-128"/>
              <a:cs typeface="Times New Roman" pitchFamily="18" charset="0"/>
            </a:endParaRPr>
          </a:p>
          <a:p>
            <a:pPr marL="117475" indent="-117475" eaLnBrk="0" hangingPunct="0">
              <a:buFontTx/>
              <a:buChar char="•"/>
              <a:defRPr/>
            </a:pPr>
            <a:r>
              <a:rPr lang="en-US" sz="900" dirty="0">
                <a:solidFill>
                  <a:srgbClr val="000000"/>
                </a:solidFill>
                <a:ea typeface="ＭＳ Ｐゴシック" charset="-128"/>
                <a:cs typeface="Times New Roman" pitchFamily="18" charset="0"/>
              </a:rPr>
              <a:t>Wireless point to point </a:t>
            </a:r>
            <a:r>
              <a:rPr lang="en-US" sz="900" dirty="0" smtClean="0">
                <a:solidFill>
                  <a:srgbClr val="000000"/>
                </a:solidFill>
                <a:ea typeface="ＭＳ Ｐゴシック" charset="-128"/>
                <a:cs typeface="Times New Roman" pitchFamily="18" charset="0"/>
              </a:rPr>
              <a:t>link</a:t>
            </a:r>
            <a:endParaRPr lang="en-US" sz="900" dirty="0">
              <a:solidFill>
                <a:srgbClr val="000000"/>
              </a:solidFill>
              <a:ea typeface="ＭＳ Ｐゴシック" charset="-128"/>
              <a:cs typeface="Times New Roman" pitchFamily="18" charset="0"/>
            </a:endParaRPr>
          </a:p>
          <a:p>
            <a:pPr marL="117475" indent="-117475" eaLnBrk="0" hangingPunct="0">
              <a:defRPr/>
            </a:pPr>
            <a:endParaRPr lang="en-US" sz="900" b="1" u="sng" dirty="0">
              <a:solidFill>
                <a:srgbClr val="000000"/>
              </a:solidFill>
              <a:ea typeface="ＭＳ Ｐゴシック" charset="-128"/>
              <a:cs typeface="Times New Roman" pitchFamily="18" charset="0"/>
            </a:endParaRPr>
          </a:p>
          <a:p>
            <a:pPr marL="117475" indent="-117475" eaLnBrk="0" hangingPunct="0">
              <a:defRPr/>
            </a:pPr>
            <a:r>
              <a:rPr lang="en-US" sz="900" b="1" u="sng" dirty="0">
                <a:solidFill>
                  <a:srgbClr val="000000"/>
                </a:solidFill>
                <a:ea typeface="ＭＳ Ｐゴシック" charset="-128"/>
                <a:cs typeface="Times New Roman" pitchFamily="18" charset="0"/>
              </a:rPr>
              <a:t>TRL:</a:t>
            </a:r>
            <a:r>
              <a:rPr lang="en-US" sz="900" b="1" dirty="0">
                <a:solidFill>
                  <a:srgbClr val="000000"/>
                </a:solidFill>
                <a:ea typeface="ＭＳ Ｐゴシック" charset="-128"/>
                <a:cs typeface="Times New Roman" pitchFamily="18" charset="0"/>
              </a:rPr>
              <a:t>  </a:t>
            </a:r>
            <a:r>
              <a:rPr lang="en-US" sz="900" dirty="0">
                <a:solidFill>
                  <a:srgbClr val="000000"/>
                </a:solidFill>
                <a:ea typeface="ＭＳ Ｐゴシック" charset="-128"/>
                <a:cs typeface="Times New Roman" pitchFamily="18" charset="0"/>
              </a:rPr>
              <a:t>Current: 6, Projected at end (FY14) 8</a:t>
            </a:r>
          </a:p>
          <a:p>
            <a:pPr marL="117475" indent="-117475">
              <a:defRPr/>
            </a:pPr>
            <a:endParaRPr lang="en-US" sz="900" dirty="0">
              <a:solidFill>
                <a:srgbClr val="000000"/>
              </a:solidFill>
              <a:ea typeface="ＭＳ Ｐゴシック" charset="-128"/>
              <a:cs typeface="Times New Roman" pitchFamily="18" charset="0"/>
            </a:endParaRPr>
          </a:p>
          <a:p>
            <a:pPr marL="117475" indent="-117475" eaLnBrk="0" hangingPunct="0">
              <a:defRPr/>
            </a:pPr>
            <a:r>
              <a:rPr lang="en-US" sz="900" b="1" u="sng" dirty="0">
                <a:solidFill>
                  <a:srgbClr val="000000"/>
                </a:solidFill>
                <a:ea typeface="ＭＳ Ｐゴシック" charset="-128"/>
                <a:cs typeface="Times New Roman" pitchFamily="18" charset="0"/>
              </a:rPr>
              <a:t>Major goals/Schedule by Fiscal year: </a:t>
            </a:r>
            <a:endParaRPr lang="en-US" sz="900" dirty="0">
              <a:solidFill>
                <a:srgbClr val="000000"/>
              </a:solidFill>
              <a:ea typeface="ＭＳ Ｐゴシック" charset="-128"/>
              <a:cs typeface="Times New Roman" pitchFamily="18" charset="0"/>
            </a:endParaRPr>
          </a:p>
          <a:p>
            <a:pPr marL="117475" indent="-117475" eaLnBrk="0" hangingPunct="0">
              <a:buFontTx/>
              <a:buChar char="•"/>
              <a:defRPr/>
            </a:pPr>
            <a:r>
              <a:rPr lang="en-US" sz="900" dirty="0">
                <a:solidFill>
                  <a:srgbClr val="000000"/>
                </a:solidFill>
                <a:ea typeface="ＭＳ Ｐゴシック" charset="-128"/>
                <a:cs typeface="Times New Roman" pitchFamily="18" charset="0"/>
              </a:rPr>
              <a:t>Demonstration of technical capabilities. (FY13)</a:t>
            </a:r>
          </a:p>
          <a:p>
            <a:pPr marL="117475" indent="-117475" eaLnBrk="0" hangingPunct="0">
              <a:buFontTx/>
              <a:buChar char="•"/>
              <a:defRPr/>
            </a:pPr>
            <a:r>
              <a:rPr lang="en-US" sz="900" dirty="0">
                <a:solidFill>
                  <a:srgbClr val="000000"/>
                </a:solidFill>
                <a:ea typeface="ＭＳ Ｐゴシック" charset="-128"/>
                <a:cs typeface="Times New Roman" pitchFamily="18" charset="0"/>
              </a:rPr>
              <a:t>Development of technology. (FY13/FY14)</a:t>
            </a:r>
          </a:p>
          <a:p>
            <a:pPr marL="117475" indent="-117475" eaLnBrk="0" hangingPunct="0">
              <a:buFontTx/>
              <a:buChar char="•"/>
              <a:defRPr/>
            </a:pPr>
            <a:r>
              <a:rPr lang="en-US" sz="900" dirty="0">
                <a:solidFill>
                  <a:srgbClr val="000000"/>
                </a:solidFill>
                <a:ea typeface="ＭＳ Ｐゴシック" charset="-128"/>
                <a:cs typeface="Times New Roman" pitchFamily="18" charset="0"/>
              </a:rPr>
              <a:t>MCTSSA acceptance test. (FY14)</a:t>
            </a:r>
          </a:p>
          <a:p>
            <a:pPr marL="117475" indent="-117475" eaLnBrk="0" hangingPunct="0">
              <a:buFontTx/>
              <a:buChar char="•"/>
              <a:defRPr/>
            </a:pPr>
            <a:r>
              <a:rPr lang="en-US" sz="900" dirty="0">
                <a:solidFill>
                  <a:srgbClr val="000000"/>
                </a:solidFill>
                <a:ea typeface="ＭＳ Ｐゴシック" charset="-128"/>
                <a:cs typeface="Times New Roman" pitchFamily="18" charset="0"/>
              </a:rPr>
              <a:t>Technology Development Brief to CD&amp;I (FT14)</a:t>
            </a:r>
          </a:p>
          <a:p>
            <a:pPr marL="117475" indent="-117475" eaLnBrk="0" hangingPunct="0">
              <a:buFontTx/>
              <a:buChar char="•"/>
              <a:defRPr/>
            </a:pPr>
            <a:r>
              <a:rPr lang="en-US" sz="900" dirty="0">
                <a:solidFill>
                  <a:srgbClr val="000000"/>
                </a:solidFill>
                <a:ea typeface="ＭＳ Ｐゴシック" charset="-128"/>
                <a:cs typeface="Times New Roman" pitchFamily="18" charset="0"/>
              </a:rPr>
              <a:t>Transition to </a:t>
            </a:r>
            <a:r>
              <a:rPr lang="en-US" sz="900" dirty="0" err="1">
                <a:solidFill>
                  <a:srgbClr val="000000"/>
                </a:solidFill>
                <a:ea typeface="ＭＳ Ｐゴシック" charset="-128"/>
                <a:cs typeface="Times New Roman" pitchFamily="18" charset="0"/>
              </a:rPr>
              <a:t>CoC</a:t>
            </a:r>
            <a:r>
              <a:rPr lang="en-US" sz="900" dirty="0">
                <a:solidFill>
                  <a:srgbClr val="000000"/>
                </a:solidFill>
                <a:ea typeface="ＭＳ Ｐゴシック" charset="-128"/>
                <a:cs typeface="Times New Roman" pitchFamily="18" charset="0"/>
              </a:rPr>
              <a:t> program. (FY14)</a:t>
            </a: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96200" y="5141942"/>
            <a:ext cx="91440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557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Corps Systems Command Organization</a:t>
            </a:r>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71600"/>
            <a:ext cx="8458200" cy="536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0077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5200"/>
            <a:ext cx="9144000" cy="427038"/>
          </a:xfrm>
        </p:spPr>
        <p:txBody>
          <a:bodyPr/>
          <a:lstStyle/>
          <a:p>
            <a:r>
              <a:rPr lang="en-US" dirty="0" smtClean="0"/>
              <a:t>Questions</a:t>
            </a:r>
            <a:endParaRPr lang="en-US" dirty="0"/>
          </a:p>
        </p:txBody>
      </p:sp>
    </p:spTree>
    <p:extLst>
      <p:ext uri="{BB962C8B-B14F-4D97-AF65-F5344CB8AC3E}">
        <p14:creationId xmlns:p14="http://schemas.microsoft.com/office/powerpoint/2010/main" val="3830334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7" name="Footer Placeholder 11"/>
          <p:cNvSpPr>
            <a:spLocks noGrp="1"/>
          </p:cNvSpPr>
          <p:nvPr>
            <p:ph type="ftr" sz="quarter" idx="11"/>
          </p:nvPr>
        </p:nvSpPr>
        <p:spPr/>
        <p:txBody>
          <a:bodyPr anchor="b"/>
          <a:lstStyle/>
          <a:p>
            <a:r>
              <a:rPr lang="en-US" dirty="0" smtClean="0">
                <a:solidFill>
                  <a:prstClr val="black"/>
                </a:solidFill>
              </a:rPr>
              <a:t>Unclassified</a:t>
            </a:r>
            <a:endParaRPr lang="en-US" dirty="0">
              <a:solidFill>
                <a:prstClr val="black"/>
              </a:solidFill>
            </a:endParaRPr>
          </a:p>
        </p:txBody>
      </p:sp>
      <p:sp>
        <p:nvSpPr>
          <p:cNvPr id="6" name="TextBox 5"/>
          <p:cNvSpPr txBox="1"/>
          <p:nvPr/>
        </p:nvSpPr>
        <p:spPr>
          <a:xfrm>
            <a:off x="228600" y="1552788"/>
            <a:ext cx="4267200" cy="4616648"/>
          </a:xfrm>
          <a:prstGeom prst="rect">
            <a:avLst/>
          </a:prstGeom>
          <a:noFill/>
          <a:ln>
            <a:noFill/>
          </a:ln>
        </p:spPr>
        <p:txBody>
          <a:bodyPr wrap="square" tIns="0" bIns="0" rtlCol="0" anchor="t">
            <a:spAutoFit/>
          </a:bodyPr>
          <a:lstStyle/>
          <a:p>
            <a:pPr marL="976313" indent="-976313" fontAlgn="b">
              <a:tabLst>
                <a:tab pos="976313" algn="l"/>
              </a:tabLst>
            </a:pPr>
            <a:r>
              <a:rPr lang="en-US" sz="1000" b="1" dirty="0" smtClean="0">
                <a:solidFill>
                  <a:prstClr val="black"/>
                </a:solidFill>
                <a:cs typeface="Arial" pitchFamily="34" charset="0"/>
              </a:rPr>
              <a:t>BAT	</a:t>
            </a:r>
            <a:r>
              <a:rPr lang="en-US" sz="1000" dirty="0" smtClean="0">
                <a:solidFill>
                  <a:prstClr val="black"/>
                </a:solidFill>
                <a:cs typeface="Arial" pitchFamily="34" charset="0"/>
              </a:rPr>
              <a:t>Biometric Automated Toolset</a:t>
            </a:r>
          </a:p>
          <a:p>
            <a:pPr marL="976313" indent="-976313" fontAlgn="b">
              <a:tabLst>
                <a:tab pos="976313" algn="l"/>
              </a:tabLst>
            </a:pPr>
            <a:r>
              <a:rPr lang="en-US" sz="1000" b="1" dirty="0" smtClean="0">
                <a:solidFill>
                  <a:prstClr val="black"/>
                </a:solidFill>
                <a:cs typeface="Arial" pitchFamily="34" charset="0"/>
              </a:rPr>
              <a:t>BESD	</a:t>
            </a:r>
            <a:r>
              <a:rPr lang="en-US" sz="1000" dirty="0" smtClean="0">
                <a:solidFill>
                  <a:prstClr val="black"/>
                </a:solidFill>
                <a:cs typeface="Arial" pitchFamily="34" charset="0"/>
              </a:rPr>
              <a:t>Biometric Enrollment &amp; Screening Device </a:t>
            </a:r>
          </a:p>
          <a:p>
            <a:pPr marL="976313" indent="-976313" fontAlgn="ctr">
              <a:tabLst>
                <a:tab pos="976313" algn="l"/>
              </a:tabLst>
            </a:pPr>
            <a:r>
              <a:rPr lang="en-US" sz="1000" b="1" dirty="0" smtClean="0">
                <a:solidFill>
                  <a:prstClr val="black"/>
                </a:solidFill>
                <a:cs typeface="Arial" pitchFamily="34" charset="0"/>
              </a:rPr>
              <a:t>BLOS 	</a:t>
            </a:r>
            <a:r>
              <a:rPr lang="en-US" sz="1000" dirty="0" smtClean="0">
                <a:solidFill>
                  <a:prstClr val="black"/>
                </a:solidFill>
                <a:cs typeface="Arial" pitchFamily="34" charset="0"/>
              </a:rPr>
              <a:t>Beyond Line of Sight</a:t>
            </a:r>
          </a:p>
          <a:p>
            <a:pPr marL="976313" indent="-976313" fontAlgn="ctr">
              <a:tabLst>
                <a:tab pos="976313" algn="l"/>
              </a:tabLst>
            </a:pPr>
            <a:r>
              <a:rPr lang="en-US" sz="1000" b="1" dirty="0" smtClean="0">
                <a:solidFill>
                  <a:prstClr val="black"/>
                </a:solidFill>
                <a:cs typeface="Arial" pitchFamily="34" charset="0"/>
              </a:rPr>
              <a:t>BMDL 	</a:t>
            </a:r>
            <a:r>
              <a:rPr lang="en-US" sz="1000" kern="0" dirty="0" smtClean="0">
                <a:solidFill>
                  <a:prstClr val="black"/>
                </a:solidFill>
                <a:cs typeface="Arial" pitchFamily="34" charset="0"/>
              </a:rPr>
              <a:t>Broadband Meshable Data Link</a:t>
            </a:r>
            <a:endParaRPr lang="en-US" sz="1000" b="1" dirty="0" smtClean="0">
              <a:solidFill>
                <a:prstClr val="black"/>
              </a:solidFill>
              <a:cs typeface="Arial" pitchFamily="34" charset="0"/>
            </a:endParaRPr>
          </a:p>
          <a:p>
            <a:pPr marL="976313" indent="-976313" fontAlgn="ctr">
              <a:tabLst>
                <a:tab pos="976313" algn="l"/>
              </a:tabLst>
            </a:pPr>
            <a:r>
              <a:rPr lang="en-US" sz="1000" b="1" dirty="0" smtClean="0">
                <a:solidFill>
                  <a:prstClr val="black"/>
                </a:solidFill>
                <a:cs typeface="Arial" pitchFamily="34" charset="0"/>
              </a:rPr>
              <a:t>C2CE SW 	</a:t>
            </a:r>
            <a:r>
              <a:rPr lang="en-US" sz="1000" dirty="0" smtClean="0">
                <a:solidFill>
                  <a:prstClr val="black"/>
                </a:solidFill>
                <a:cs typeface="Arial" pitchFamily="34" charset="0"/>
              </a:rPr>
              <a:t>Command &amp; Control Compact Edition Software</a:t>
            </a:r>
          </a:p>
          <a:p>
            <a:pPr marL="976313" indent="-976313" fontAlgn="ctr">
              <a:tabLst>
                <a:tab pos="976313" algn="l"/>
              </a:tabLst>
            </a:pPr>
            <a:r>
              <a:rPr lang="en-US" sz="1000" b="1" dirty="0" smtClean="0">
                <a:solidFill>
                  <a:prstClr val="black"/>
                </a:solidFill>
                <a:cs typeface="Arial" pitchFamily="34" charset="0"/>
              </a:rPr>
              <a:t>C2PC	</a:t>
            </a:r>
            <a:r>
              <a:rPr lang="en-US" sz="1000" dirty="0" smtClean="0">
                <a:solidFill>
                  <a:prstClr val="black"/>
                </a:solidFill>
                <a:cs typeface="Arial" pitchFamily="34" charset="0"/>
              </a:rPr>
              <a:t>Command &amp; Control Personal Computer </a:t>
            </a:r>
          </a:p>
          <a:p>
            <a:pPr marL="976313" indent="-976313" fontAlgn="ctr">
              <a:tabLst>
                <a:tab pos="976313" algn="l"/>
              </a:tabLst>
            </a:pPr>
            <a:r>
              <a:rPr lang="en-US" sz="1000" b="1" dirty="0" smtClean="0">
                <a:solidFill>
                  <a:prstClr val="black"/>
                </a:solidFill>
                <a:cs typeface="Arial" pitchFamily="34" charset="0"/>
              </a:rPr>
              <a:t>C3	</a:t>
            </a:r>
            <a:r>
              <a:rPr lang="en-US" sz="1000" dirty="0" smtClean="0">
                <a:solidFill>
                  <a:prstClr val="black"/>
                </a:solidFill>
                <a:cs typeface="Arial" pitchFamily="34" charset="0"/>
              </a:rPr>
              <a:t>Command, Control and Communications</a:t>
            </a:r>
          </a:p>
          <a:p>
            <a:pPr marL="976313" indent="-976313" fontAlgn="ctr">
              <a:tabLst>
                <a:tab pos="976313" algn="l"/>
              </a:tabLst>
            </a:pPr>
            <a:r>
              <a:rPr lang="en-US" sz="1000" b="1" dirty="0" smtClean="0">
                <a:solidFill>
                  <a:prstClr val="black"/>
                </a:solidFill>
                <a:cs typeface="Arial" pitchFamily="34" charset="0"/>
              </a:rPr>
              <a:t>CIED	</a:t>
            </a:r>
            <a:r>
              <a:rPr lang="en-US" sz="1000" dirty="0" smtClean="0">
                <a:solidFill>
                  <a:prstClr val="black"/>
                </a:solidFill>
                <a:cs typeface="Arial" pitchFamily="34" charset="0"/>
              </a:rPr>
              <a:t>Counter Improvised Explosive Device</a:t>
            </a:r>
            <a:endParaRPr lang="en-US" sz="1000" b="1" dirty="0" smtClean="0">
              <a:solidFill>
                <a:prstClr val="black"/>
              </a:solidFill>
              <a:cs typeface="Arial" pitchFamily="34" charset="0"/>
            </a:endParaRPr>
          </a:p>
          <a:p>
            <a:pPr marL="976313" indent="-976313" fontAlgn="ctr">
              <a:tabLst>
                <a:tab pos="976313" algn="l"/>
              </a:tabLst>
            </a:pPr>
            <a:r>
              <a:rPr lang="en-US" sz="1000" b="1" dirty="0" smtClean="0">
                <a:solidFill>
                  <a:prstClr val="black"/>
                </a:solidFill>
                <a:cs typeface="Arial" pitchFamily="34" charset="0"/>
              </a:rPr>
              <a:t>CIS 	</a:t>
            </a:r>
            <a:r>
              <a:rPr lang="en-US" sz="1000" dirty="0" smtClean="0">
                <a:solidFill>
                  <a:prstClr val="black"/>
                </a:solidFill>
                <a:cs typeface="Arial" pitchFamily="34" charset="0"/>
              </a:rPr>
              <a:t>Communications Interface System</a:t>
            </a:r>
          </a:p>
          <a:p>
            <a:pPr marL="976313" indent="-976313" fontAlgn="ctr">
              <a:tabLst>
                <a:tab pos="976313" algn="l"/>
              </a:tabLst>
            </a:pPr>
            <a:r>
              <a:rPr lang="en-US" sz="1000" b="1" dirty="0" smtClean="0">
                <a:solidFill>
                  <a:prstClr val="black"/>
                </a:solidFill>
                <a:cs typeface="Arial" pitchFamily="34" charset="0"/>
              </a:rPr>
              <a:t>COBRA3	</a:t>
            </a:r>
            <a:r>
              <a:rPr lang="en-US" sz="1000" dirty="0" smtClean="0">
                <a:solidFill>
                  <a:prstClr val="black"/>
                </a:solidFill>
                <a:cs typeface="Arial" pitchFamily="34" charset="0"/>
              </a:rPr>
              <a:t>Combat-Operations-Center On-the-Move Battlefield Remote Access and Awareness Applications </a:t>
            </a:r>
          </a:p>
          <a:p>
            <a:pPr marL="976313" indent="-976313" fontAlgn="ctr">
              <a:tabLst>
                <a:tab pos="976313" algn="l"/>
              </a:tabLst>
            </a:pPr>
            <a:r>
              <a:rPr lang="en-US" sz="1000" b="1" dirty="0" smtClean="0">
                <a:solidFill>
                  <a:prstClr val="black"/>
                </a:solidFill>
                <a:cs typeface="Arial" pitchFamily="34" charset="0"/>
              </a:rPr>
              <a:t>COC	</a:t>
            </a:r>
            <a:r>
              <a:rPr lang="en-US" sz="1000" dirty="0" smtClean="0">
                <a:solidFill>
                  <a:prstClr val="black"/>
                </a:solidFill>
                <a:cs typeface="Arial" pitchFamily="34" charset="0"/>
              </a:rPr>
              <a:t>Combat Operations Center</a:t>
            </a:r>
          </a:p>
          <a:p>
            <a:pPr marL="976313" indent="-976313" fontAlgn="ctr">
              <a:tabLst>
                <a:tab pos="976313" algn="l"/>
              </a:tabLst>
            </a:pPr>
            <a:r>
              <a:rPr lang="en-US" sz="1000" b="1" dirty="0" smtClean="0">
                <a:solidFill>
                  <a:prstClr val="black"/>
                </a:solidFill>
                <a:cs typeface="Arial" pitchFamily="34" charset="0"/>
              </a:rPr>
              <a:t>COC OTM 	</a:t>
            </a:r>
            <a:r>
              <a:rPr lang="en-US" sz="1000" dirty="0" smtClean="0">
                <a:solidFill>
                  <a:prstClr val="black"/>
                </a:solidFill>
                <a:cs typeface="Arial" pitchFamily="34" charset="0"/>
              </a:rPr>
              <a:t>COC On The Move</a:t>
            </a:r>
          </a:p>
          <a:p>
            <a:pPr marL="1028700" indent="-1028700" fontAlgn="b"/>
            <a:r>
              <a:rPr lang="en-US" sz="1000" b="1" dirty="0" smtClean="0">
                <a:solidFill>
                  <a:prstClr val="black"/>
                </a:solidFill>
                <a:cs typeface="Arial" pitchFamily="34" charset="0"/>
              </a:rPr>
              <a:t>COMSEC	</a:t>
            </a:r>
            <a:r>
              <a:rPr lang="en-US" sz="1000" dirty="0" smtClean="0">
                <a:solidFill>
                  <a:prstClr val="black"/>
                </a:solidFill>
                <a:cs typeface="Arial" pitchFamily="34" charset="0"/>
              </a:rPr>
              <a:t>Communications Security </a:t>
            </a:r>
          </a:p>
          <a:p>
            <a:pPr marL="1028700" indent="-1028700" fontAlgn="b"/>
            <a:r>
              <a:rPr lang="en-US" sz="1000" b="1" dirty="0" smtClean="0">
                <a:solidFill>
                  <a:prstClr val="black"/>
                </a:solidFill>
                <a:cs typeface="Arial" pitchFamily="34" charset="0"/>
              </a:rPr>
              <a:t>CREW	</a:t>
            </a:r>
            <a:r>
              <a:rPr lang="en-US" sz="1000" dirty="0" smtClean="0">
                <a:solidFill>
                  <a:prstClr val="black"/>
                </a:solidFill>
                <a:cs typeface="Arial" pitchFamily="34" charset="0"/>
              </a:rPr>
              <a:t>Counter Radio-Controlled Improvised Explosive Device (RCIED) Electronic Warfare</a:t>
            </a:r>
          </a:p>
          <a:p>
            <a:pPr marL="1028700" indent="-1028700" fontAlgn="ctr"/>
            <a:r>
              <a:rPr lang="en-US" sz="1000" b="1" dirty="0">
                <a:solidFill>
                  <a:prstClr val="black"/>
                </a:solidFill>
                <a:cs typeface="Arial" pitchFamily="34" charset="0"/>
              </a:rPr>
              <a:t>CS 	</a:t>
            </a:r>
            <a:r>
              <a:rPr lang="en-US" sz="1000" dirty="0">
                <a:solidFill>
                  <a:prstClr val="black"/>
                </a:solidFill>
                <a:cs typeface="Arial" pitchFamily="34" charset="0"/>
              </a:rPr>
              <a:t>Capability Set</a:t>
            </a:r>
          </a:p>
          <a:p>
            <a:pPr marL="1028700" indent="-1028700" fontAlgn="b"/>
            <a:r>
              <a:rPr lang="en-US" sz="1000" b="1" dirty="0">
                <a:solidFill>
                  <a:prstClr val="black"/>
                </a:solidFill>
                <a:cs typeface="Arial" pitchFamily="34" charset="0"/>
              </a:rPr>
              <a:t>CSBS 	</a:t>
            </a:r>
            <a:r>
              <a:rPr lang="en-US" sz="1000" dirty="0">
                <a:solidFill>
                  <a:prstClr val="black"/>
                </a:solidFill>
                <a:cs typeface="Arial" pitchFamily="34" charset="0"/>
              </a:rPr>
              <a:t>Counter Suicide Bomber System </a:t>
            </a:r>
          </a:p>
          <a:p>
            <a:pPr marL="1028700" indent="-1028700" fontAlgn="b"/>
            <a:r>
              <a:rPr lang="en-US" sz="1000" b="1" dirty="0">
                <a:solidFill>
                  <a:prstClr val="black"/>
                </a:solidFill>
                <a:cs typeface="Arial" pitchFamily="34" charset="0"/>
              </a:rPr>
              <a:t>CVRJ	</a:t>
            </a:r>
            <a:r>
              <a:rPr lang="en-US" sz="1000" dirty="0">
                <a:solidFill>
                  <a:prstClr val="black"/>
                </a:solidFill>
                <a:cs typeface="Arial" pitchFamily="34" charset="0"/>
              </a:rPr>
              <a:t>CREW Vehicle Receiver Jammer</a:t>
            </a:r>
          </a:p>
          <a:p>
            <a:pPr marL="1028700" indent="-1028700" fontAlgn="ctr"/>
            <a:r>
              <a:rPr lang="en-US" sz="1000" b="1" dirty="0">
                <a:solidFill>
                  <a:prstClr val="black"/>
                </a:solidFill>
                <a:cs typeface="Arial" pitchFamily="34" charset="0"/>
              </a:rPr>
              <a:t>DAGR	</a:t>
            </a:r>
            <a:r>
              <a:rPr lang="en-US" sz="1000" dirty="0">
                <a:solidFill>
                  <a:prstClr val="black"/>
                </a:solidFill>
                <a:cs typeface="Arial" pitchFamily="34" charset="0"/>
              </a:rPr>
              <a:t>Defense Advanced Global Positioning System </a:t>
            </a:r>
          </a:p>
          <a:p>
            <a:pPr marL="1028700" indent="-1028700" fontAlgn="ctr"/>
            <a:r>
              <a:rPr lang="en-US" sz="1000" b="1" dirty="0">
                <a:solidFill>
                  <a:prstClr val="black"/>
                </a:solidFill>
                <a:cs typeface="Arial" pitchFamily="34" charset="0"/>
              </a:rPr>
              <a:t>DDS-M	</a:t>
            </a:r>
            <a:r>
              <a:rPr lang="en-US" sz="1000" dirty="0">
                <a:solidFill>
                  <a:prstClr val="black"/>
                </a:solidFill>
              </a:rPr>
              <a:t>Data Distribution Systems-Modular (see also TDN DDS/DDS-R/DDS-M)</a:t>
            </a:r>
            <a:endParaRPr lang="en-US" sz="1000" b="1" dirty="0">
              <a:solidFill>
                <a:prstClr val="black"/>
              </a:solidFill>
              <a:cs typeface="Arial" pitchFamily="34" charset="0"/>
            </a:endParaRPr>
          </a:p>
          <a:p>
            <a:pPr marL="1028700" indent="-1028700" fontAlgn="ctr"/>
            <a:r>
              <a:rPr lang="en-US" sz="1000" b="1" dirty="0">
                <a:solidFill>
                  <a:prstClr val="black"/>
                </a:solidFill>
                <a:cs typeface="Arial" pitchFamily="34" charset="0"/>
              </a:rPr>
              <a:t>DTC-R	</a:t>
            </a:r>
            <a:r>
              <a:rPr lang="en-US" sz="1000" dirty="0">
                <a:solidFill>
                  <a:prstClr val="black"/>
                </a:solidFill>
                <a:cs typeface="Arial" pitchFamily="34" charset="0"/>
              </a:rPr>
              <a:t>Digital Technical Control-Refresh</a:t>
            </a:r>
          </a:p>
          <a:p>
            <a:pPr marL="1028700" indent="-1028700" fontAlgn="ctr"/>
            <a:r>
              <a:rPr lang="en-US" sz="1000" b="1" dirty="0">
                <a:solidFill>
                  <a:prstClr val="black"/>
                </a:solidFill>
                <a:cs typeface="Arial" pitchFamily="34" charset="0"/>
              </a:rPr>
              <a:t>DTN</a:t>
            </a:r>
            <a:r>
              <a:rPr lang="en-US" sz="1000" dirty="0">
                <a:solidFill>
                  <a:prstClr val="black"/>
                </a:solidFill>
                <a:cs typeface="Arial" pitchFamily="34" charset="0"/>
              </a:rPr>
              <a:t>	Disruptive Tolerant Network</a:t>
            </a:r>
          </a:p>
          <a:p>
            <a:pPr marL="1028700" indent="-1028700" fontAlgn="ctr"/>
            <a:r>
              <a:rPr lang="en-US" sz="1000" b="1" dirty="0">
                <a:solidFill>
                  <a:prstClr val="black"/>
                </a:solidFill>
                <a:cs typeface="Arial" pitchFamily="34" charset="0"/>
              </a:rPr>
              <a:t>DWTS</a:t>
            </a:r>
            <a:r>
              <a:rPr lang="en-US" sz="1000" dirty="0">
                <a:solidFill>
                  <a:prstClr val="black"/>
                </a:solidFill>
                <a:cs typeface="Arial" pitchFamily="34" charset="0"/>
              </a:rPr>
              <a:t>	Digital Wideband Transmission System (AN/MRC-142)</a:t>
            </a:r>
          </a:p>
          <a:p>
            <a:pPr marL="1028700" indent="-1028700" fontAlgn="ctr"/>
            <a:r>
              <a:rPr lang="en-US" sz="1000" b="1" dirty="0">
                <a:solidFill>
                  <a:prstClr val="black"/>
                </a:solidFill>
                <a:cs typeface="Arial" pitchFamily="34" charset="0"/>
              </a:rPr>
              <a:t>ECCS	</a:t>
            </a:r>
            <a:r>
              <a:rPr lang="en-US" sz="1000" dirty="0">
                <a:solidFill>
                  <a:prstClr val="black"/>
                </a:solidFill>
                <a:cs typeface="Arial" pitchFamily="34" charset="0"/>
              </a:rPr>
              <a:t>Expeditionary Command and Control Suite</a:t>
            </a:r>
          </a:p>
          <a:p>
            <a:pPr marL="1028700" indent="-1028700" fontAlgn="ctr">
              <a:tabLst>
                <a:tab pos="1028700" algn="l"/>
              </a:tabLst>
            </a:pPr>
            <a:r>
              <a:rPr lang="en-US" sz="1000" b="1" dirty="0">
                <a:solidFill>
                  <a:prstClr val="black"/>
                </a:solidFill>
                <a:cs typeface="Arial" pitchFamily="34" charset="0"/>
              </a:rPr>
              <a:t>EMUAS	</a:t>
            </a:r>
            <a:r>
              <a:rPr lang="en-US" sz="1000" dirty="0">
                <a:solidFill>
                  <a:prstClr val="black"/>
                </a:solidFill>
              </a:rPr>
              <a:t>Electrocution Mitigation Utilizing Antenna Sheathing</a:t>
            </a:r>
            <a:endParaRPr lang="en-US" sz="1000" b="1" dirty="0">
              <a:solidFill>
                <a:prstClr val="black"/>
              </a:solidFill>
              <a:cs typeface="Arial" pitchFamily="34" charset="0"/>
            </a:endParaRPr>
          </a:p>
          <a:p>
            <a:pPr marL="1028700" indent="-1028700" fontAlgn="ctr">
              <a:tabLst>
                <a:tab pos="1028700" algn="l"/>
              </a:tabLst>
            </a:pPr>
            <a:r>
              <a:rPr lang="en-US" sz="1000" b="1" dirty="0">
                <a:solidFill>
                  <a:prstClr val="black"/>
                </a:solidFill>
                <a:cs typeface="Arial" pitchFamily="34" charset="0"/>
              </a:rPr>
              <a:t>EPLRS	</a:t>
            </a:r>
            <a:r>
              <a:rPr lang="en-US" sz="1000" dirty="0">
                <a:solidFill>
                  <a:prstClr val="black"/>
                </a:solidFill>
                <a:cs typeface="Arial" pitchFamily="34" charset="0"/>
              </a:rPr>
              <a:t>Enhanced Position Locating and Reporting System</a:t>
            </a:r>
          </a:p>
          <a:p>
            <a:pPr marL="1028700" indent="-1028700" fontAlgn="b"/>
            <a:endParaRPr lang="en-US" sz="1000" dirty="0" smtClean="0">
              <a:solidFill>
                <a:prstClr val="black"/>
              </a:solidFill>
              <a:cs typeface="Arial" pitchFamily="34" charset="0"/>
            </a:endParaRPr>
          </a:p>
        </p:txBody>
      </p:sp>
      <p:sp>
        <p:nvSpPr>
          <p:cNvPr id="10" name="Rectangle 9"/>
          <p:cNvSpPr/>
          <p:nvPr/>
        </p:nvSpPr>
        <p:spPr>
          <a:xfrm>
            <a:off x="4572000" y="1495250"/>
            <a:ext cx="4419600" cy="5016758"/>
          </a:xfrm>
          <a:prstGeom prst="rect">
            <a:avLst/>
          </a:prstGeom>
        </p:spPr>
        <p:txBody>
          <a:bodyPr wrap="square">
            <a:spAutoFit/>
          </a:bodyPr>
          <a:lstStyle/>
          <a:p>
            <a:pPr marL="1028700" indent="-1028700" fontAlgn="ctr">
              <a:tabLst>
                <a:tab pos="1028700" algn="l"/>
              </a:tabLst>
            </a:pPr>
            <a:r>
              <a:rPr lang="en-US" sz="1000" b="1" dirty="0">
                <a:solidFill>
                  <a:prstClr val="black"/>
                </a:solidFill>
                <a:cs typeface="Arial" pitchFamily="34" charset="0"/>
              </a:rPr>
              <a:t>EXCOMM	</a:t>
            </a:r>
            <a:r>
              <a:rPr lang="en-US" sz="1000" dirty="0">
                <a:solidFill>
                  <a:prstClr val="black"/>
                </a:solidFill>
                <a:cs typeface="Arial" pitchFamily="34" charset="0"/>
              </a:rPr>
              <a:t>Expeditionary Common Systems</a:t>
            </a:r>
          </a:p>
          <a:p>
            <a:pPr marL="1028700" indent="-1028700" fontAlgn="ctr"/>
            <a:r>
              <a:rPr lang="en-US" sz="1000" b="1" dirty="0">
                <a:solidFill>
                  <a:prstClr val="black"/>
                </a:solidFill>
                <a:cs typeface="Arial" pitchFamily="34" charset="0"/>
              </a:rPr>
              <a:t>FoS	</a:t>
            </a:r>
            <a:r>
              <a:rPr lang="en-US" sz="1000" dirty="0">
                <a:solidFill>
                  <a:prstClr val="black"/>
                </a:solidFill>
                <a:cs typeface="Arial" pitchFamily="34" charset="0"/>
              </a:rPr>
              <a:t>Family of Systems</a:t>
            </a:r>
          </a:p>
          <a:p>
            <a:pPr marL="1028700" indent="-1028700" fontAlgn="ctr"/>
            <a:r>
              <a:rPr lang="en-US" sz="1000" b="1" dirty="0">
                <a:solidFill>
                  <a:prstClr val="black"/>
                </a:solidFill>
                <a:cs typeface="Arial" pitchFamily="34" charset="0"/>
              </a:rPr>
              <a:t>FPS</a:t>
            </a:r>
            <a:r>
              <a:rPr lang="en-US" sz="1000" b="1" dirty="0">
                <a:solidFill>
                  <a:srgbClr val="FF0000"/>
                </a:solidFill>
                <a:cs typeface="Arial" pitchFamily="34" charset="0"/>
              </a:rPr>
              <a:t>	</a:t>
            </a:r>
            <a:r>
              <a:rPr lang="en-US" sz="1000" dirty="0">
                <a:solidFill>
                  <a:prstClr val="black"/>
                </a:solidFill>
                <a:cs typeface="Arial" pitchFamily="34" charset="0"/>
              </a:rPr>
              <a:t>Force Protection Systems</a:t>
            </a:r>
          </a:p>
          <a:p>
            <a:pPr marL="1028700" indent="-1028700" fontAlgn="b"/>
            <a:r>
              <a:rPr lang="en-US" sz="1000" b="1" dirty="0">
                <a:solidFill>
                  <a:prstClr val="black"/>
                </a:solidFill>
                <a:cs typeface="Arial" pitchFamily="34" charset="0"/>
              </a:rPr>
              <a:t>GBOSS	</a:t>
            </a:r>
            <a:r>
              <a:rPr lang="en-US" sz="1000" dirty="0">
                <a:solidFill>
                  <a:prstClr val="black"/>
                </a:solidFill>
                <a:cs typeface="Arial" pitchFamily="34" charset="0"/>
              </a:rPr>
              <a:t>Ground-Based Operational Surveillance System</a:t>
            </a:r>
          </a:p>
          <a:p>
            <a:pPr marL="1028700" indent="-1028700" fontAlgn="ctr"/>
            <a:r>
              <a:rPr lang="en-US" sz="1000" b="1" dirty="0">
                <a:solidFill>
                  <a:prstClr val="black"/>
                </a:solidFill>
                <a:cs typeface="Arial" pitchFamily="34" charset="0"/>
              </a:rPr>
              <a:t>GBS-TGRS	</a:t>
            </a:r>
            <a:r>
              <a:rPr lang="en-US" sz="1000" dirty="0">
                <a:solidFill>
                  <a:prstClr val="black"/>
                </a:solidFill>
                <a:cs typeface="Arial" pitchFamily="34" charset="0"/>
              </a:rPr>
              <a:t>Global Broadcast Service -</a:t>
            </a:r>
            <a:r>
              <a:rPr lang="en-US" sz="1000" dirty="0">
                <a:solidFill>
                  <a:prstClr val="black"/>
                </a:solidFill>
              </a:rPr>
              <a:t> Transportable Ground Receive Suite</a:t>
            </a:r>
            <a:r>
              <a:rPr lang="en-US" sz="1000" dirty="0">
                <a:solidFill>
                  <a:prstClr val="black"/>
                </a:solidFill>
                <a:cs typeface="Arial" pitchFamily="34" charset="0"/>
              </a:rPr>
              <a:t> </a:t>
            </a:r>
          </a:p>
          <a:p>
            <a:pPr marL="1028700" indent="-1028700" fontAlgn="ctr"/>
            <a:r>
              <a:rPr lang="en-US" sz="1000" b="1" dirty="0">
                <a:solidFill>
                  <a:prstClr val="black"/>
                </a:solidFill>
                <a:cs typeface="Arial" pitchFamily="34" charset="0"/>
              </a:rPr>
              <a:t>GCCS	</a:t>
            </a:r>
            <a:r>
              <a:rPr lang="en-US" sz="1000" dirty="0">
                <a:solidFill>
                  <a:prstClr val="black"/>
                </a:solidFill>
                <a:cs typeface="Arial" pitchFamily="34" charset="0"/>
              </a:rPr>
              <a:t>Global Command and Control System</a:t>
            </a:r>
          </a:p>
          <a:p>
            <a:pPr marL="976313" indent="-976313" fontAlgn="ctr">
              <a:tabLst>
                <a:tab pos="1090613" algn="l"/>
              </a:tabLst>
            </a:pPr>
            <a:r>
              <a:rPr lang="en-US" sz="1000" b="1" dirty="0">
                <a:solidFill>
                  <a:prstClr val="black"/>
                </a:solidFill>
                <a:cs typeface="Arial" pitchFamily="34" charset="0"/>
              </a:rPr>
              <a:t>H2C2	</a:t>
            </a:r>
            <a:r>
              <a:rPr lang="en-US" sz="1000" dirty="0">
                <a:solidFill>
                  <a:prstClr val="black"/>
                </a:solidFill>
                <a:cs typeface="Arial" pitchFamily="34" charset="0"/>
              </a:rPr>
              <a:t>Hand Held Command and Control</a:t>
            </a:r>
          </a:p>
          <a:p>
            <a:pPr marL="976313" indent="-976313" fontAlgn="ctr">
              <a:tabLst>
                <a:tab pos="1090613" algn="l"/>
              </a:tabLst>
            </a:pPr>
            <a:r>
              <a:rPr lang="en-US" sz="1000" b="1" dirty="0">
                <a:solidFill>
                  <a:prstClr val="black"/>
                </a:solidFill>
                <a:cs typeface="Arial" pitchFamily="34" charset="0"/>
              </a:rPr>
              <a:t>HBSI-MT/TT	</a:t>
            </a:r>
            <a:r>
              <a:rPr lang="en-US" sz="1000" dirty="0">
                <a:solidFill>
                  <a:prstClr val="black"/>
                </a:solidFill>
                <a:cs typeface="Arial" pitchFamily="34" charset="0"/>
              </a:rPr>
              <a:t>High Bandwidth Special Intelligence Mobile Terminal/Team </a:t>
            </a:r>
            <a:r>
              <a:rPr lang="en-US" sz="1000" dirty="0" smtClean="0">
                <a:solidFill>
                  <a:prstClr val="black"/>
                </a:solidFill>
                <a:cs typeface="Arial" pitchFamily="34" charset="0"/>
              </a:rPr>
              <a:t>Terminal</a:t>
            </a:r>
          </a:p>
          <a:p>
            <a:pPr marL="976313" indent="-976313" fontAlgn="ctr">
              <a:tabLst>
                <a:tab pos="1090613" algn="l"/>
              </a:tabLst>
            </a:pPr>
            <a:r>
              <a:rPr lang="en-US" sz="1000" b="1" dirty="0" smtClean="0">
                <a:solidFill>
                  <a:prstClr val="black"/>
                </a:solidFill>
                <a:cs typeface="Arial" pitchFamily="34" charset="0"/>
              </a:rPr>
              <a:t>HBSI-MT/PT</a:t>
            </a:r>
            <a:r>
              <a:rPr lang="en-US" sz="1000" b="1" dirty="0">
                <a:solidFill>
                  <a:prstClr val="black"/>
                </a:solidFill>
                <a:cs typeface="Arial" pitchFamily="34" charset="0"/>
              </a:rPr>
              <a:t>	</a:t>
            </a:r>
            <a:r>
              <a:rPr lang="en-US" sz="1000" dirty="0">
                <a:solidFill>
                  <a:prstClr val="black"/>
                </a:solidFill>
                <a:cs typeface="Arial" pitchFamily="34" charset="0"/>
              </a:rPr>
              <a:t>High Bandwidth Special Intelligence Mobile </a:t>
            </a:r>
            <a:r>
              <a:rPr lang="en-US" sz="1000" dirty="0" smtClean="0">
                <a:solidFill>
                  <a:prstClr val="black"/>
                </a:solidFill>
                <a:cs typeface="Arial" pitchFamily="34" charset="0"/>
              </a:rPr>
              <a:t>Terminal/</a:t>
            </a:r>
            <a:r>
              <a:rPr lang="en-US" sz="1000" dirty="0" err="1" smtClean="0">
                <a:solidFill>
                  <a:prstClr val="black"/>
                </a:solidFill>
                <a:cs typeface="Arial" pitchFamily="34" charset="0"/>
              </a:rPr>
              <a:t>PortableTerminal</a:t>
            </a:r>
            <a:endParaRPr lang="en-US" sz="1000" dirty="0">
              <a:solidFill>
                <a:prstClr val="black"/>
              </a:solidFill>
              <a:cs typeface="Arial" pitchFamily="34" charset="0"/>
            </a:endParaRPr>
          </a:p>
          <a:p>
            <a:pPr marL="976313" indent="-976313" fontAlgn="ctr">
              <a:tabLst>
                <a:tab pos="1090613" algn="l"/>
              </a:tabLst>
            </a:pPr>
            <a:r>
              <a:rPr lang="en-US" sz="1000" b="1" dirty="0">
                <a:solidFill>
                  <a:prstClr val="black"/>
                </a:solidFill>
                <a:cs typeface="Arial" pitchFamily="34" charset="0"/>
              </a:rPr>
              <a:t>HFR	</a:t>
            </a:r>
            <a:r>
              <a:rPr lang="en-US" sz="1000" dirty="0">
                <a:solidFill>
                  <a:prstClr val="black"/>
                </a:solidFill>
                <a:cs typeface="Arial" pitchFamily="34" charset="0"/>
              </a:rPr>
              <a:t>High Frequency Radio</a:t>
            </a:r>
            <a:r>
              <a:rPr lang="en-US" sz="1000" b="1" dirty="0">
                <a:solidFill>
                  <a:prstClr val="black"/>
                </a:solidFill>
                <a:cs typeface="Arial" pitchFamily="34" charset="0"/>
              </a:rPr>
              <a:t>	</a:t>
            </a:r>
          </a:p>
          <a:p>
            <a:pPr marL="976313" indent="-976313" fontAlgn="b">
              <a:tabLst>
                <a:tab pos="1090613" algn="l"/>
              </a:tabLst>
            </a:pPr>
            <a:r>
              <a:rPr lang="en-US" sz="1000" b="1" dirty="0">
                <a:solidFill>
                  <a:prstClr val="black"/>
                </a:solidFill>
                <a:cs typeface="Arial" pitchFamily="34" charset="0"/>
              </a:rPr>
              <a:t>HIIDE 	</a:t>
            </a:r>
            <a:r>
              <a:rPr lang="en-US" sz="1000" dirty="0">
                <a:solidFill>
                  <a:prstClr val="black"/>
                </a:solidFill>
                <a:cs typeface="Arial" pitchFamily="34" charset="0"/>
              </a:rPr>
              <a:t>BAT Handheld Interagency Identity Detection Equipment </a:t>
            </a:r>
          </a:p>
          <a:p>
            <a:pPr marL="976313" indent="-976313" fontAlgn="ctr">
              <a:tabLst>
                <a:tab pos="1090613" algn="l"/>
              </a:tabLst>
            </a:pPr>
            <a:r>
              <a:rPr lang="en-US" sz="1000" b="1" dirty="0">
                <a:solidFill>
                  <a:prstClr val="black"/>
                </a:solidFill>
                <a:cs typeface="Arial" pitchFamily="34" charset="0"/>
              </a:rPr>
              <a:t>HMMWV	</a:t>
            </a:r>
            <a:r>
              <a:rPr lang="en-US" sz="1000" dirty="0">
                <a:solidFill>
                  <a:prstClr val="black"/>
                </a:solidFill>
                <a:cs typeface="Arial" pitchFamily="34" charset="0"/>
              </a:rPr>
              <a:t>High Mobility Multipurpose Wheeled Vehicle</a:t>
            </a:r>
          </a:p>
          <a:p>
            <a:pPr marL="976313" indent="-976313" fontAlgn="b">
              <a:tabLst>
                <a:tab pos="1090613" algn="l"/>
              </a:tabLst>
            </a:pPr>
            <a:r>
              <a:rPr lang="en-US" sz="1000" b="1" dirty="0">
                <a:solidFill>
                  <a:prstClr val="black"/>
                </a:solidFill>
                <a:cs typeface="Arial" pitchFamily="34" charset="0"/>
              </a:rPr>
              <a:t>IDD	</a:t>
            </a:r>
            <a:r>
              <a:rPr lang="en-US" sz="1000" dirty="0">
                <a:solidFill>
                  <a:prstClr val="black"/>
                </a:solidFill>
                <a:cs typeface="Arial" pitchFamily="34" charset="0"/>
              </a:rPr>
              <a:t>IED Detection Dogs</a:t>
            </a:r>
          </a:p>
          <a:p>
            <a:pPr marL="976313" indent="-976313" fontAlgn="b">
              <a:tabLst>
                <a:tab pos="1090613" algn="l"/>
              </a:tabLst>
            </a:pPr>
            <a:r>
              <a:rPr lang="en-US" sz="1000" b="1" dirty="0">
                <a:solidFill>
                  <a:prstClr val="black"/>
                </a:solidFill>
                <a:cs typeface="Arial" pitchFamily="34" charset="0"/>
              </a:rPr>
              <a:t>IDS</a:t>
            </a:r>
            <a:r>
              <a:rPr lang="en-US" sz="1000" dirty="0">
                <a:solidFill>
                  <a:prstClr val="black"/>
                </a:solidFill>
                <a:cs typeface="Arial" pitchFamily="34" charset="0"/>
              </a:rPr>
              <a:t>	Identity Dominance System </a:t>
            </a:r>
          </a:p>
          <a:p>
            <a:pPr marL="976313" indent="-976313" fontAlgn="ctr">
              <a:tabLst>
                <a:tab pos="1090613" algn="l"/>
              </a:tabLst>
            </a:pPr>
            <a:r>
              <a:rPr lang="en-US" sz="1000" b="1" dirty="0">
                <a:solidFill>
                  <a:prstClr val="black"/>
                </a:solidFill>
                <a:cs typeface="Arial" pitchFamily="34" charset="0"/>
              </a:rPr>
              <a:t>IISR	</a:t>
            </a:r>
            <a:r>
              <a:rPr lang="en-US" sz="1000" dirty="0">
                <a:solidFill>
                  <a:prstClr val="black"/>
                </a:solidFill>
                <a:cs typeface="Arial" pitchFamily="34" charset="0"/>
              </a:rPr>
              <a:t>Integrated Intra-Squad Radio</a:t>
            </a:r>
          </a:p>
          <a:p>
            <a:pPr marL="976313" indent="-976313" fontAlgn="ctr">
              <a:tabLst>
                <a:tab pos="1090613" algn="l"/>
              </a:tabLst>
            </a:pPr>
            <a:r>
              <a:rPr lang="en-US" sz="1000" b="1" dirty="0">
                <a:solidFill>
                  <a:prstClr val="black"/>
                </a:solidFill>
                <a:cs typeface="Arial" pitchFamily="34" charset="0"/>
              </a:rPr>
              <a:t>IIT	</a:t>
            </a:r>
            <a:r>
              <a:rPr lang="en-US" sz="1000" dirty="0">
                <a:solidFill>
                  <a:prstClr val="black"/>
                </a:solidFill>
                <a:cs typeface="Arial" pitchFamily="34" charset="0"/>
              </a:rPr>
              <a:t>Integration and Interoperability Team</a:t>
            </a:r>
          </a:p>
          <a:p>
            <a:pPr marL="976313" indent="-976313" fontAlgn="ctr">
              <a:tabLst>
                <a:tab pos="1090613" algn="l"/>
              </a:tabLst>
            </a:pPr>
            <a:r>
              <a:rPr lang="en-US" sz="1000" b="1" dirty="0">
                <a:solidFill>
                  <a:prstClr val="black"/>
                </a:solidFill>
                <a:cs typeface="Arial" pitchFamily="34" charset="0"/>
              </a:rPr>
              <a:t>ISR	</a:t>
            </a:r>
            <a:r>
              <a:rPr lang="en-US" sz="1000" dirty="0">
                <a:solidFill>
                  <a:prstClr val="black"/>
                </a:solidFill>
                <a:cs typeface="Arial" pitchFamily="34" charset="0"/>
              </a:rPr>
              <a:t>Intelligence Surveillance Reconnaissance</a:t>
            </a:r>
          </a:p>
          <a:p>
            <a:pPr marL="976313" indent="-976313" fontAlgn="ctr">
              <a:tabLst>
                <a:tab pos="1090613" algn="l"/>
              </a:tabLst>
            </a:pPr>
            <a:r>
              <a:rPr lang="en-US" sz="1000" b="1" dirty="0">
                <a:solidFill>
                  <a:prstClr val="black"/>
                </a:solidFill>
                <a:cs typeface="Arial" pitchFamily="34" charset="0"/>
              </a:rPr>
              <a:t>JBC-P	</a:t>
            </a:r>
            <a:r>
              <a:rPr lang="en-US" sz="1000" dirty="0">
                <a:solidFill>
                  <a:prstClr val="black"/>
                </a:solidFill>
                <a:cs typeface="Arial" pitchFamily="34" charset="0"/>
              </a:rPr>
              <a:t>Joint Battle Command Platform</a:t>
            </a:r>
          </a:p>
          <a:p>
            <a:pPr marL="976313" indent="-976313" fontAlgn="ctr">
              <a:tabLst>
                <a:tab pos="1090613" algn="l"/>
              </a:tabLst>
            </a:pPr>
            <a:r>
              <a:rPr lang="en-US" sz="1000" b="1" dirty="0">
                <a:solidFill>
                  <a:prstClr val="black"/>
                </a:solidFill>
                <a:cs typeface="Arial" pitchFamily="34" charset="0"/>
              </a:rPr>
              <a:t>JC2	</a:t>
            </a:r>
            <a:r>
              <a:rPr lang="en-US" sz="1000" dirty="0">
                <a:solidFill>
                  <a:prstClr val="black"/>
                </a:solidFill>
                <a:cs typeface="Arial" pitchFamily="34" charset="0"/>
              </a:rPr>
              <a:t>Joint Command and Control</a:t>
            </a:r>
          </a:p>
          <a:p>
            <a:pPr marL="976313" indent="-976313" fontAlgn="ctr">
              <a:tabLst>
                <a:tab pos="1090613" algn="l"/>
              </a:tabLst>
            </a:pPr>
            <a:r>
              <a:rPr lang="en-US" sz="1000" b="1" dirty="0">
                <a:solidFill>
                  <a:prstClr val="black"/>
                </a:solidFill>
                <a:cs typeface="Arial" pitchFamily="34" charset="0"/>
              </a:rPr>
              <a:t>JCR	</a:t>
            </a:r>
            <a:r>
              <a:rPr lang="en-US" sz="1000" dirty="0">
                <a:solidFill>
                  <a:prstClr val="black"/>
                </a:solidFill>
                <a:cs typeface="Arial" pitchFamily="34" charset="0"/>
              </a:rPr>
              <a:t>Joint Capability Release </a:t>
            </a:r>
          </a:p>
          <a:p>
            <a:pPr marL="976313" indent="-976313">
              <a:tabLst>
                <a:tab pos="1090613" algn="l"/>
              </a:tabLst>
            </a:pPr>
            <a:r>
              <a:rPr lang="en-US" sz="1000" b="1" dirty="0">
                <a:solidFill>
                  <a:prstClr val="black"/>
                </a:solidFill>
                <a:cs typeface="Arial" pitchFamily="34" charset="0"/>
              </a:rPr>
              <a:t>JCREW	</a:t>
            </a:r>
            <a:r>
              <a:rPr lang="en-US" sz="1000" dirty="0">
                <a:solidFill>
                  <a:prstClr val="black"/>
                </a:solidFill>
                <a:cs typeface="Arial" pitchFamily="34" charset="0"/>
              </a:rPr>
              <a:t>Joint </a:t>
            </a:r>
            <a:r>
              <a:rPr lang="en-US" sz="1000" dirty="0">
                <a:solidFill>
                  <a:prstClr val="black"/>
                </a:solidFill>
              </a:rPr>
              <a:t>Counter RCIED Electronic Warfare (CREW)</a:t>
            </a:r>
            <a:endParaRPr lang="en-US" sz="1000" b="1" dirty="0">
              <a:solidFill>
                <a:srgbClr val="FF0000"/>
              </a:solidFill>
              <a:cs typeface="Arial" pitchFamily="34" charset="0"/>
            </a:endParaRPr>
          </a:p>
          <a:p>
            <a:pPr marL="976313" indent="-976313" fontAlgn="ctr">
              <a:tabLst>
                <a:tab pos="1090613" algn="l"/>
              </a:tabLst>
            </a:pPr>
            <a:r>
              <a:rPr lang="en-US" sz="1000" b="1" dirty="0">
                <a:solidFill>
                  <a:prstClr val="black"/>
                </a:solidFill>
                <a:cs typeface="Arial" pitchFamily="34" charset="0"/>
              </a:rPr>
              <a:t>JCTI-G	</a:t>
            </a:r>
            <a:r>
              <a:rPr lang="en-US" sz="1000" dirty="0">
                <a:solidFill>
                  <a:prstClr val="black"/>
                </a:solidFill>
                <a:cs typeface="Arial" pitchFamily="34" charset="0"/>
              </a:rPr>
              <a:t>Joint Cooperative Target Identification – Ground</a:t>
            </a:r>
          </a:p>
          <a:p>
            <a:pPr marL="976313" indent="-976313" fontAlgn="ctr">
              <a:tabLst>
                <a:tab pos="1090613" algn="l"/>
              </a:tabLst>
            </a:pPr>
            <a:r>
              <a:rPr lang="en-US" sz="1000" b="1" dirty="0">
                <a:solidFill>
                  <a:prstClr val="black"/>
                </a:solidFill>
                <a:cs typeface="Arial" pitchFamily="34" charset="0"/>
              </a:rPr>
              <a:t>JECCS	</a:t>
            </a:r>
            <a:r>
              <a:rPr lang="en-US" sz="1000" dirty="0">
                <a:solidFill>
                  <a:prstClr val="black"/>
                </a:solidFill>
                <a:cs typeface="Arial" pitchFamily="34" charset="0"/>
              </a:rPr>
              <a:t>Joint Enhanced Core Communications System </a:t>
            </a:r>
          </a:p>
          <a:p>
            <a:pPr marL="976313" indent="-976313" fontAlgn="ctr">
              <a:tabLst>
                <a:tab pos="1090613" algn="l"/>
              </a:tabLst>
            </a:pPr>
            <a:r>
              <a:rPr lang="en-US" sz="1000" b="1" dirty="0">
                <a:solidFill>
                  <a:prstClr val="black"/>
                </a:solidFill>
                <a:cs typeface="Arial" pitchFamily="34" charset="0"/>
              </a:rPr>
              <a:t>JTCW 	</a:t>
            </a:r>
            <a:r>
              <a:rPr lang="en-US" sz="1000" dirty="0">
                <a:solidFill>
                  <a:prstClr val="black"/>
                </a:solidFill>
                <a:cs typeface="Arial" pitchFamily="34" charset="0"/>
              </a:rPr>
              <a:t>Joint Tactical Common Operating Picture Workstation</a:t>
            </a:r>
          </a:p>
          <a:p>
            <a:pPr marL="976313" indent="-976313" fontAlgn="ctr">
              <a:tabLst>
                <a:tab pos="1090613" algn="l"/>
              </a:tabLst>
            </a:pPr>
            <a:r>
              <a:rPr lang="en-US" sz="1000" b="1" dirty="0">
                <a:solidFill>
                  <a:prstClr val="black"/>
                </a:solidFill>
                <a:cs typeface="Arial" pitchFamily="34" charset="0"/>
              </a:rPr>
              <a:t>LCMR	</a:t>
            </a:r>
            <a:r>
              <a:rPr lang="en-US" sz="1000" dirty="0">
                <a:solidFill>
                  <a:prstClr val="black"/>
                </a:solidFill>
                <a:cs typeface="Arial" pitchFamily="34" charset="0"/>
              </a:rPr>
              <a:t>Lightweight Counter Mortar Radar</a:t>
            </a:r>
          </a:p>
          <a:p>
            <a:pPr marL="976313" indent="-976313" fontAlgn="ctr">
              <a:tabLst>
                <a:tab pos="1090613" algn="l"/>
              </a:tabLst>
            </a:pPr>
            <a:r>
              <a:rPr lang="en-US" sz="1000" b="1" dirty="0">
                <a:solidFill>
                  <a:prstClr val="black"/>
                </a:solidFill>
                <a:cs typeface="Arial" pitchFamily="34" charset="0"/>
              </a:rPr>
              <a:t>LDT</a:t>
            </a:r>
            <a:r>
              <a:rPr lang="en-US" sz="1000" b="1" dirty="0">
                <a:solidFill>
                  <a:srgbClr val="FF0000"/>
                </a:solidFill>
                <a:cs typeface="Arial" pitchFamily="34" charset="0"/>
              </a:rPr>
              <a:t>	</a:t>
            </a:r>
            <a:r>
              <a:rPr lang="en-US" sz="1000" dirty="0">
                <a:solidFill>
                  <a:prstClr val="black"/>
                </a:solidFill>
                <a:cs typeface="Arial" pitchFamily="34" charset="0"/>
              </a:rPr>
              <a:t>Lead Development Test</a:t>
            </a:r>
          </a:p>
          <a:p>
            <a:pPr marL="976313" indent="-976313" fontAlgn="ctr">
              <a:tabLst>
                <a:tab pos="1090613" algn="l"/>
              </a:tabLst>
            </a:pPr>
            <a:r>
              <a:rPr lang="en-US" sz="1000" b="1" dirty="0">
                <a:solidFill>
                  <a:prstClr val="black"/>
                </a:solidFill>
                <a:cs typeface="Arial" pitchFamily="34" charset="0"/>
              </a:rPr>
              <a:t>LMST	</a:t>
            </a:r>
            <a:r>
              <a:rPr lang="en-US" sz="1000" dirty="0">
                <a:solidFill>
                  <a:prstClr val="black"/>
                </a:solidFill>
                <a:cs typeface="Arial" pitchFamily="34" charset="0"/>
              </a:rPr>
              <a:t>Lightweight Multi-Band Satellite Terminal </a:t>
            </a:r>
          </a:p>
          <a:p>
            <a:pPr marL="1028700" indent="-1028700" fontAlgn="ctr"/>
            <a:endParaRPr lang="en-US" sz="1000" dirty="0" smtClean="0">
              <a:solidFill>
                <a:prstClr val="black"/>
              </a:solidFill>
              <a:cs typeface="Arial" pitchFamily="34" charset="0"/>
            </a:endParaRPr>
          </a:p>
        </p:txBody>
      </p:sp>
    </p:spTree>
    <p:extLst>
      <p:ext uri="{BB962C8B-B14F-4D97-AF65-F5344CB8AC3E}">
        <p14:creationId xmlns:p14="http://schemas.microsoft.com/office/powerpoint/2010/main" val="3060346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7" name="TextBox 6"/>
          <p:cNvSpPr txBox="1"/>
          <p:nvPr/>
        </p:nvSpPr>
        <p:spPr>
          <a:xfrm>
            <a:off x="228600" y="1522584"/>
            <a:ext cx="4416490" cy="4770537"/>
          </a:xfrm>
          <a:prstGeom prst="rect">
            <a:avLst/>
          </a:prstGeom>
          <a:noFill/>
          <a:ln>
            <a:noFill/>
          </a:ln>
        </p:spPr>
        <p:txBody>
          <a:bodyPr wrap="square" tIns="0" bIns="0" rtlCol="0" anchor="t">
            <a:spAutoFit/>
          </a:bodyPr>
          <a:lstStyle/>
          <a:p>
            <a:pPr marL="976313" indent="-976313" fontAlgn="ctr">
              <a:tabLst>
                <a:tab pos="976313" algn="l"/>
              </a:tabLst>
            </a:pPr>
            <a:r>
              <a:rPr lang="en-US" sz="1000" b="1" dirty="0">
                <a:solidFill>
                  <a:prstClr val="black"/>
                </a:solidFill>
                <a:cs typeface="Arial" pitchFamily="34" charset="0"/>
              </a:rPr>
              <a:t>M2C2	</a:t>
            </a:r>
            <a:r>
              <a:rPr lang="en-US" sz="1000" dirty="0">
                <a:solidFill>
                  <a:prstClr val="black"/>
                </a:solidFill>
                <a:cs typeface="Arial" pitchFamily="34" charset="0"/>
              </a:rPr>
              <a:t>Mobile Modular Command and Control</a:t>
            </a:r>
          </a:p>
          <a:p>
            <a:pPr marL="976313" indent="-976313" fontAlgn="ctr">
              <a:tabLst>
                <a:tab pos="976313" algn="l"/>
              </a:tabLst>
            </a:pPr>
            <a:r>
              <a:rPr lang="en-US" sz="1000" b="1" dirty="0">
                <a:solidFill>
                  <a:prstClr val="black"/>
                </a:solidFill>
                <a:cs typeface="Arial" pitchFamily="34" charset="0"/>
              </a:rPr>
              <a:t>MAGTF</a:t>
            </a:r>
            <a:r>
              <a:rPr lang="en-US" sz="1000" b="1" dirty="0">
                <a:solidFill>
                  <a:srgbClr val="FF0000"/>
                </a:solidFill>
                <a:cs typeface="Arial" pitchFamily="34" charset="0"/>
              </a:rPr>
              <a:t>	</a:t>
            </a:r>
            <a:r>
              <a:rPr lang="en-US" sz="1000" dirty="0">
                <a:solidFill>
                  <a:prstClr val="black"/>
                </a:solidFill>
                <a:cs typeface="Arial" pitchFamily="34" charset="0"/>
              </a:rPr>
              <a:t>Marine Air Ground Task Force</a:t>
            </a:r>
          </a:p>
          <a:p>
            <a:pPr marL="976313" indent="-976313" fontAlgn="ctr">
              <a:tabLst>
                <a:tab pos="976313" algn="l"/>
              </a:tabLst>
            </a:pPr>
            <a:r>
              <a:rPr lang="en-US" sz="1000" b="1" dirty="0">
                <a:solidFill>
                  <a:prstClr val="black"/>
                </a:solidFill>
                <a:cs typeface="Arial" pitchFamily="34" charset="0"/>
              </a:rPr>
              <a:t>MBR	</a:t>
            </a:r>
            <a:r>
              <a:rPr lang="en-US" sz="1000" dirty="0">
                <a:solidFill>
                  <a:prstClr val="black"/>
                </a:solidFill>
                <a:cs typeface="Arial" pitchFamily="34" charset="0"/>
              </a:rPr>
              <a:t>Multi-Band Radio</a:t>
            </a:r>
          </a:p>
          <a:p>
            <a:pPr marL="976313" indent="-976313" fontAlgn="ctr">
              <a:tabLst>
                <a:tab pos="976313" algn="l"/>
              </a:tabLst>
            </a:pPr>
            <a:r>
              <a:rPr lang="en-US" sz="1000" b="1" dirty="0">
                <a:solidFill>
                  <a:prstClr val="black"/>
                </a:solidFill>
                <a:cs typeface="Arial" pitchFamily="34" charset="0"/>
              </a:rPr>
              <a:t>MC3	</a:t>
            </a:r>
            <a:r>
              <a:rPr lang="en-US" sz="1000" dirty="0">
                <a:solidFill>
                  <a:prstClr val="black"/>
                </a:solidFill>
                <a:cs typeface="Arial" pitchFamily="34" charset="0"/>
              </a:rPr>
              <a:t>MAGTF </a:t>
            </a:r>
            <a:r>
              <a:rPr lang="en-US" sz="1000" dirty="0">
                <a:solidFill>
                  <a:prstClr val="black"/>
                </a:solidFill>
                <a:cs typeface="Times New Roman" pitchFamily="18" charset="0"/>
              </a:rPr>
              <a:t>Command, Control &amp; Communications </a:t>
            </a:r>
            <a:endParaRPr lang="en-US" sz="1000" dirty="0">
              <a:solidFill>
                <a:prstClr val="black"/>
              </a:solidFill>
              <a:cs typeface="Arial" pitchFamily="34" charset="0"/>
            </a:endParaRPr>
          </a:p>
          <a:p>
            <a:pPr marL="976313" indent="-976313" fontAlgn="ctr"/>
            <a:r>
              <a:rPr lang="en-US" sz="1000" b="1" dirty="0">
                <a:solidFill>
                  <a:prstClr val="black"/>
                </a:solidFill>
                <a:cs typeface="Arial" pitchFamily="34" charset="0"/>
              </a:rPr>
              <a:t>MC2S	</a:t>
            </a:r>
            <a:r>
              <a:rPr lang="en-US" sz="1000" dirty="0">
                <a:solidFill>
                  <a:prstClr val="black"/>
                </a:solidFill>
                <a:cs typeface="Arial" pitchFamily="34" charset="0"/>
              </a:rPr>
              <a:t>MAGTF Command and Control Systems</a:t>
            </a:r>
          </a:p>
          <a:p>
            <a:pPr marL="976313" indent="-976313" fontAlgn="ctr"/>
            <a:r>
              <a:rPr lang="en-US" sz="1000" b="1" dirty="0">
                <a:solidFill>
                  <a:prstClr val="black"/>
                </a:solidFill>
                <a:cs typeface="Arial" pitchFamily="34" charset="0"/>
              </a:rPr>
              <a:t>MC2SA	</a:t>
            </a:r>
            <a:r>
              <a:rPr lang="en-US" sz="1000" dirty="0">
                <a:solidFill>
                  <a:prstClr val="black"/>
                </a:solidFill>
                <a:cs typeface="Arial" pitchFamily="34" charset="0"/>
              </a:rPr>
              <a:t>MAGTF C2 Systems and Applications</a:t>
            </a:r>
          </a:p>
          <a:p>
            <a:pPr marL="976313" indent="-976313" fontAlgn="ctr"/>
            <a:r>
              <a:rPr lang="en-US" sz="1000" b="1" dirty="0">
                <a:solidFill>
                  <a:prstClr val="black"/>
                </a:solidFill>
                <a:cs typeface="Arial" pitchFamily="34" charset="0"/>
              </a:rPr>
              <a:t>MEU SOC	</a:t>
            </a:r>
            <a:r>
              <a:rPr lang="en-US" sz="1000" dirty="0">
                <a:solidFill>
                  <a:prstClr val="black"/>
                </a:solidFill>
                <a:cs typeface="Arial" pitchFamily="34" charset="0"/>
              </a:rPr>
              <a:t>Marine Expeditionary Unit Special Operations Command</a:t>
            </a:r>
          </a:p>
          <a:p>
            <a:pPr marL="976313" indent="-976313" fontAlgn="ctr"/>
            <a:r>
              <a:rPr lang="en-US" sz="1000" b="1" dirty="0">
                <a:solidFill>
                  <a:prstClr val="black"/>
                </a:solidFill>
                <a:cs typeface="Arial" pitchFamily="34" charset="0"/>
              </a:rPr>
              <a:t>MRC-142	</a:t>
            </a:r>
            <a:r>
              <a:rPr lang="en-US" sz="1000" dirty="0">
                <a:solidFill>
                  <a:prstClr val="black"/>
                </a:solidFill>
                <a:cs typeface="Arial" pitchFamily="34" charset="0"/>
              </a:rPr>
              <a:t>M</a:t>
            </a:r>
            <a:r>
              <a:rPr lang="en-US" sz="1000" dirty="0">
                <a:solidFill>
                  <a:prstClr val="black"/>
                </a:solidFill>
              </a:rPr>
              <a:t>aximal-Ratio Combining (signal combination-type of radio)</a:t>
            </a:r>
            <a:endParaRPr lang="en-US" sz="1000" dirty="0">
              <a:solidFill>
                <a:prstClr val="black"/>
              </a:solidFill>
              <a:cs typeface="Arial" pitchFamily="34" charset="0"/>
            </a:endParaRPr>
          </a:p>
          <a:p>
            <a:pPr marL="976313" indent="-976313" fontAlgn="ctr"/>
            <a:r>
              <a:rPr lang="en-US" sz="1000" b="1" dirty="0">
                <a:solidFill>
                  <a:prstClr val="black"/>
                </a:solidFill>
                <a:cs typeface="Arial" pitchFamily="34" charset="0"/>
              </a:rPr>
              <a:t>NOTM	</a:t>
            </a:r>
            <a:r>
              <a:rPr lang="en-US" sz="1000" dirty="0">
                <a:solidFill>
                  <a:prstClr val="black"/>
                </a:solidFill>
                <a:cs typeface="Arial" pitchFamily="34" charset="0"/>
              </a:rPr>
              <a:t>Network on the Move</a:t>
            </a:r>
          </a:p>
          <a:p>
            <a:pPr marL="976313" indent="-976313" fontAlgn="ctr"/>
            <a:r>
              <a:rPr lang="en-US" sz="1000" b="1" dirty="0">
                <a:solidFill>
                  <a:prstClr val="black"/>
                </a:solidFill>
                <a:cs typeface="Arial" pitchFamily="34" charset="0"/>
              </a:rPr>
              <a:t>NSC	</a:t>
            </a:r>
            <a:r>
              <a:rPr lang="en-US" sz="1000" dirty="0">
                <a:solidFill>
                  <a:prstClr val="black"/>
                </a:solidFill>
                <a:cs typeface="Arial" pitchFamily="34" charset="0"/>
              </a:rPr>
              <a:t>Networking &amp; Satellite Communication</a:t>
            </a:r>
          </a:p>
          <a:p>
            <a:pPr marL="976313" indent="-976313" fontAlgn="b"/>
            <a:r>
              <a:rPr lang="en-US" sz="1000" b="1" dirty="0">
                <a:solidFill>
                  <a:prstClr val="black"/>
                </a:solidFill>
                <a:cs typeface="Arial" pitchFamily="34" charset="0"/>
              </a:rPr>
              <a:t>OEF CC	</a:t>
            </a:r>
            <a:r>
              <a:rPr lang="en-US" sz="1000" dirty="0">
                <a:solidFill>
                  <a:prstClr val="black"/>
                </a:solidFill>
                <a:cs typeface="Arial" pitchFamily="34" charset="0"/>
              </a:rPr>
              <a:t>Operation Endearing Freedom Command and Control </a:t>
            </a:r>
          </a:p>
          <a:p>
            <a:pPr marL="976313" indent="-976313" fontAlgn="ctr"/>
            <a:r>
              <a:rPr lang="en-US" sz="1000" b="1" dirty="0">
                <a:solidFill>
                  <a:prstClr val="black"/>
                </a:solidFill>
                <a:cs typeface="Arial" pitchFamily="34" charset="0"/>
              </a:rPr>
              <a:t>Phoenix	</a:t>
            </a:r>
            <a:r>
              <a:rPr lang="en-US" sz="1000" dirty="0">
                <a:solidFill>
                  <a:prstClr val="black"/>
                </a:solidFill>
                <a:cs typeface="Arial" pitchFamily="34" charset="0"/>
              </a:rPr>
              <a:t>Mobile Tactical SHF Satellite Terminal</a:t>
            </a:r>
          </a:p>
          <a:p>
            <a:pPr marL="976313" indent="-976313" fontAlgn="b"/>
            <a:r>
              <a:rPr lang="en-US" sz="1000" b="1" dirty="0">
                <a:solidFill>
                  <a:prstClr val="black"/>
                </a:solidFill>
                <a:cs typeface="Arial" pitchFamily="34" charset="0"/>
              </a:rPr>
              <a:t>RMNIIS	</a:t>
            </a:r>
            <a:r>
              <a:rPr lang="en-US" sz="1000" dirty="0">
                <a:solidFill>
                  <a:prstClr val="black"/>
                </a:solidFill>
                <a:cs typeface="Arial" pitchFamily="34" charset="0"/>
              </a:rPr>
              <a:t>Rugged Mobile Non-Intrusive Inspection System </a:t>
            </a:r>
            <a:endParaRPr lang="en-US" sz="1000" dirty="0" smtClean="0">
              <a:solidFill>
                <a:prstClr val="black"/>
              </a:solidFill>
              <a:cs typeface="Arial" pitchFamily="34" charset="0"/>
            </a:endParaRPr>
          </a:p>
          <a:p>
            <a:pPr marL="976313" indent="-976313" fontAlgn="ctr">
              <a:tabLst>
                <a:tab pos="976313" algn="l"/>
              </a:tabLst>
            </a:pPr>
            <a:r>
              <a:rPr lang="en-US" sz="1000" b="1" dirty="0">
                <a:solidFill>
                  <a:prstClr val="black"/>
                </a:solidFill>
                <a:cs typeface="Arial" pitchFamily="34" charset="0"/>
              </a:rPr>
              <a:t>SATCOM	</a:t>
            </a:r>
            <a:r>
              <a:rPr lang="en-US" sz="1000" dirty="0">
                <a:solidFill>
                  <a:prstClr val="black"/>
                </a:solidFill>
                <a:cs typeface="Arial" pitchFamily="34" charset="0"/>
              </a:rPr>
              <a:t>Satellite Communications</a:t>
            </a:r>
          </a:p>
          <a:p>
            <a:pPr marL="976313" indent="-976313" fontAlgn="ctr">
              <a:tabLst>
                <a:tab pos="976313" algn="l"/>
              </a:tabLst>
            </a:pPr>
            <a:r>
              <a:rPr lang="en-US" sz="1000" b="1" dirty="0">
                <a:solidFill>
                  <a:prstClr val="black"/>
                </a:solidFill>
                <a:cs typeface="Arial" pitchFamily="34" charset="0"/>
              </a:rPr>
              <a:t>SCC	</a:t>
            </a:r>
            <a:r>
              <a:rPr lang="en-US" sz="1000" dirty="0">
                <a:solidFill>
                  <a:prstClr val="black"/>
                </a:solidFill>
                <a:cs typeface="Arial" pitchFamily="34" charset="0"/>
              </a:rPr>
              <a:t>Secure Communications Controller</a:t>
            </a:r>
          </a:p>
          <a:p>
            <a:pPr marL="976313" indent="-976313" fontAlgn="ctr">
              <a:tabLst>
                <a:tab pos="976313" algn="l"/>
              </a:tabLst>
            </a:pPr>
            <a:r>
              <a:rPr lang="en-US" sz="1000" b="1" dirty="0">
                <a:solidFill>
                  <a:prstClr val="black"/>
                </a:solidFill>
                <a:cs typeface="Arial" pitchFamily="34" charset="0"/>
              </a:rPr>
              <a:t>SCI COMMs	</a:t>
            </a:r>
            <a:r>
              <a:rPr lang="en-US" sz="1000" dirty="0">
                <a:solidFill>
                  <a:prstClr val="black"/>
                </a:solidFill>
                <a:cs typeface="Arial" pitchFamily="34" charset="0"/>
              </a:rPr>
              <a:t>Special Intel Communications</a:t>
            </a:r>
          </a:p>
          <a:p>
            <a:pPr marL="976313" indent="-976313" fontAlgn="ctr">
              <a:tabLst>
                <a:tab pos="976313" algn="l"/>
              </a:tabLst>
            </a:pPr>
            <a:r>
              <a:rPr lang="en-US" sz="1000" b="1" dirty="0">
                <a:solidFill>
                  <a:prstClr val="black"/>
                </a:solidFill>
                <a:cs typeface="Arial" pitchFamily="34" charset="0"/>
              </a:rPr>
              <a:t>SCI VSAT	</a:t>
            </a:r>
            <a:r>
              <a:rPr lang="en-US" sz="1000" dirty="0">
                <a:solidFill>
                  <a:prstClr val="black"/>
                </a:solidFill>
                <a:cs typeface="Arial" pitchFamily="34" charset="0"/>
              </a:rPr>
              <a:t>Special Intel Very Small Aperture Transmission</a:t>
            </a:r>
          </a:p>
          <a:p>
            <a:pPr marL="976313" indent="-976313" fontAlgn="ctr">
              <a:tabLst>
                <a:tab pos="976313" algn="l"/>
              </a:tabLst>
            </a:pPr>
            <a:r>
              <a:rPr lang="en-US" sz="1000" b="1" dirty="0">
                <a:solidFill>
                  <a:prstClr val="black"/>
                </a:solidFill>
                <a:cs typeface="Arial" pitchFamily="34" charset="0"/>
              </a:rPr>
              <a:t>Secure 1000	</a:t>
            </a:r>
            <a:r>
              <a:rPr lang="en-US" sz="1000" dirty="0">
                <a:solidFill>
                  <a:prstClr val="black"/>
                </a:solidFill>
                <a:cs typeface="Arial" pitchFamily="34" charset="0"/>
              </a:rPr>
              <a:t>Secure 1000 Personnel Scanner </a:t>
            </a:r>
          </a:p>
          <a:p>
            <a:pPr marL="1028700" indent="-1028700" fontAlgn="ctr">
              <a:tabLst>
                <a:tab pos="976313" algn="l"/>
              </a:tabLst>
            </a:pPr>
            <a:r>
              <a:rPr lang="en-US" sz="1000" b="1" dirty="0">
                <a:solidFill>
                  <a:prstClr val="black"/>
                </a:solidFill>
                <a:cs typeface="Arial" pitchFamily="34" charset="0"/>
              </a:rPr>
              <a:t>SINGCARS	</a:t>
            </a:r>
            <a:r>
              <a:rPr lang="en-US" sz="1000" dirty="0">
                <a:solidFill>
                  <a:prstClr val="black"/>
                </a:solidFill>
                <a:cs typeface="Arial" pitchFamily="34" charset="0"/>
              </a:rPr>
              <a:t>Single Channel Ground and Airborne Radio System</a:t>
            </a:r>
          </a:p>
          <a:p>
            <a:pPr marL="1028700" indent="-1028700" fontAlgn="ctr">
              <a:tabLst>
                <a:tab pos="976313" algn="l"/>
              </a:tabLst>
            </a:pPr>
            <a:r>
              <a:rPr lang="en-US" sz="1000" b="1" dirty="0">
                <a:solidFill>
                  <a:prstClr val="black"/>
                </a:solidFill>
                <a:cs typeface="Arial" pitchFamily="34" charset="0"/>
              </a:rPr>
              <a:t>SMART-T	</a:t>
            </a:r>
            <a:r>
              <a:rPr lang="en-US" sz="1000" dirty="0">
                <a:solidFill>
                  <a:prstClr val="black"/>
                </a:solidFill>
                <a:cs typeface="Arial" pitchFamily="34" charset="0"/>
              </a:rPr>
              <a:t>Secure Mobile Anti-Jam Reliable Tactical Terminal </a:t>
            </a:r>
          </a:p>
          <a:p>
            <a:pPr marL="1028700" indent="-1028700" fontAlgn="ctr">
              <a:tabLst>
                <a:tab pos="976313" algn="l"/>
              </a:tabLst>
            </a:pPr>
            <a:r>
              <a:rPr lang="en-US" sz="1000" b="1" dirty="0">
                <a:solidFill>
                  <a:prstClr val="black"/>
                </a:solidFill>
                <a:cs typeface="Arial" pitchFamily="34" charset="0"/>
              </a:rPr>
              <a:t>SPEED	</a:t>
            </a:r>
            <a:r>
              <a:rPr lang="en-US" sz="1000" dirty="0">
                <a:solidFill>
                  <a:prstClr val="black"/>
                </a:solidFill>
                <a:cs typeface="Arial" pitchFamily="34" charset="0"/>
              </a:rPr>
              <a:t>System Planning Engineering Evaluation Device</a:t>
            </a:r>
          </a:p>
          <a:p>
            <a:pPr marL="1028700" indent="-1028700" fontAlgn="ctr">
              <a:tabLst>
                <a:tab pos="976313" algn="l"/>
              </a:tabLst>
            </a:pPr>
            <a:r>
              <a:rPr lang="en-US" sz="1000" b="1" dirty="0">
                <a:solidFill>
                  <a:prstClr val="black"/>
                </a:solidFill>
                <a:cs typeface="Arial" pitchFamily="34" charset="0"/>
              </a:rPr>
              <a:t>SWAN	</a:t>
            </a:r>
            <a:r>
              <a:rPr lang="en-US" sz="1000" dirty="0">
                <a:solidFill>
                  <a:prstClr val="black"/>
                </a:solidFill>
                <a:cs typeface="Arial" pitchFamily="34" charset="0"/>
              </a:rPr>
              <a:t>Secure Wide Area Network, Very Small Aperture Transmission </a:t>
            </a:r>
            <a:endParaRPr lang="en-US" sz="1000" dirty="0" smtClean="0">
              <a:solidFill>
                <a:prstClr val="black"/>
              </a:solidFill>
              <a:cs typeface="Arial" pitchFamily="34" charset="0"/>
            </a:endParaRPr>
          </a:p>
          <a:p>
            <a:pPr marL="1028700" indent="-1028700" fontAlgn="ctr">
              <a:tabLst>
                <a:tab pos="976313" algn="l"/>
              </a:tabLst>
            </a:pPr>
            <a:r>
              <a:rPr lang="en-US" sz="1000" b="1" dirty="0" smtClean="0">
                <a:solidFill>
                  <a:prstClr val="black"/>
                </a:solidFill>
                <a:cs typeface="Arial" pitchFamily="34" charset="0"/>
              </a:rPr>
              <a:t>TACNET</a:t>
            </a:r>
            <a:r>
              <a:rPr lang="en-US" sz="1000" b="1" dirty="0">
                <a:solidFill>
                  <a:prstClr val="black"/>
                </a:solidFill>
                <a:cs typeface="Arial" pitchFamily="34" charset="0"/>
              </a:rPr>
              <a:t>	</a:t>
            </a:r>
            <a:r>
              <a:rPr lang="en-US" sz="1000" dirty="0">
                <a:solidFill>
                  <a:prstClr val="black"/>
                </a:solidFill>
                <a:cs typeface="Arial" pitchFamily="34" charset="0"/>
              </a:rPr>
              <a:t>Tactical Network</a:t>
            </a:r>
          </a:p>
          <a:p>
            <a:pPr marL="1028700" indent="-1028700" fontAlgn="b">
              <a:tabLst>
                <a:tab pos="976313" algn="l"/>
              </a:tabLst>
            </a:pPr>
            <a:r>
              <a:rPr lang="en-US" sz="1000" b="1" dirty="0">
                <a:solidFill>
                  <a:prstClr val="black"/>
                </a:solidFill>
                <a:cs typeface="Arial" pitchFamily="34" charset="0"/>
              </a:rPr>
              <a:t>TCO	</a:t>
            </a:r>
            <a:r>
              <a:rPr lang="en-US" sz="1000" dirty="0">
                <a:solidFill>
                  <a:prstClr val="black"/>
                </a:solidFill>
                <a:cs typeface="Arial" pitchFamily="34" charset="0"/>
              </a:rPr>
              <a:t>Tactical Combat Operations</a:t>
            </a:r>
          </a:p>
          <a:p>
            <a:pPr marL="1028700" indent="-1028700" fontAlgn="b">
              <a:tabLst>
                <a:tab pos="976313" algn="l"/>
              </a:tabLst>
            </a:pPr>
            <a:r>
              <a:rPr lang="en-US" sz="1000" b="1" dirty="0">
                <a:solidFill>
                  <a:prstClr val="black"/>
                </a:solidFill>
                <a:cs typeface="Arial" pitchFamily="34" charset="0"/>
              </a:rPr>
              <a:t>TCM</a:t>
            </a:r>
            <a:r>
              <a:rPr lang="en-US" sz="1000" dirty="0">
                <a:solidFill>
                  <a:prstClr val="black"/>
                </a:solidFill>
                <a:cs typeface="Arial" pitchFamily="34" charset="0"/>
              </a:rPr>
              <a:t>	</a:t>
            </a:r>
            <a:r>
              <a:rPr lang="en-US" sz="1000" dirty="0">
                <a:solidFill>
                  <a:prstClr val="black"/>
                </a:solidFill>
              </a:rPr>
              <a:t>Tactical Communications Modernization</a:t>
            </a:r>
            <a:endParaRPr lang="en-US" sz="1000" dirty="0">
              <a:solidFill>
                <a:prstClr val="black"/>
              </a:solidFill>
              <a:cs typeface="Arial" pitchFamily="34" charset="0"/>
            </a:endParaRPr>
          </a:p>
          <a:p>
            <a:pPr marL="1028700" indent="-1028700" fontAlgn="ctr">
              <a:tabLst>
                <a:tab pos="976313" algn="l"/>
              </a:tabLst>
            </a:pPr>
            <a:r>
              <a:rPr lang="en-US" sz="1000" b="1" dirty="0">
                <a:solidFill>
                  <a:prstClr val="black"/>
                </a:solidFill>
                <a:cs typeface="Arial" pitchFamily="34" charset="0"/>
              </a:rPr>
              <a:t>TCS	</a:t>
            </a:r>
            <a:r>
              <a:rPr lang="en-US" sz="1000" dirty="0">
                <a:solidFill>
                  <a:prstClr val="black"/>
                </a:solidFill>
                <a:cs typeface="Arial" pitchFamily="34" charset="0"/>
              </a:rPr>
              <a:t>Tactical Communication Systems</a:t>
            </a:r>
          </a:p>
          <a:p>
            <a:pPr marL="1028700" indent="-1028700" fontAlgn="ctr">
              <a:tabLst>
                <a:tab pos="976313" algn="l"/>
              </a:tabLst>
            </a:pPr>
            <a:r>
              <a:rPr lang="en-US" sz="1000" b="1" dirty="0">
                <a:solidFill>
                  <a:prstClr val="black"/>
                </a:solidFill>
                <a:cs typeface="Arial" pitchFamily="34" charset="0"/>
              </a:rPr>
              <a:t>TDN-DDS-M	</a:t>
            </a:r>
            <a:r>
              <a:rPr lang="en-US" sz="1000" dirty="0">
                <a:solidFill>
                  <a:prstClr val="black"/>
                </a:solidFill>
                <a:cs typeface="Arial" pitchFamily="34" charset="0"/>
              </a:rPr>
              <a:t>Tactical Data Network Data Distribution System -Refresh/Modular</a:t>
            </a:r>
          </a:p>
          <a:p>
            <a:pPr marL="976313" indent="-976313" fontAlgn="b"/>
            <a:endParaRPr lang="en-US" sz="1000" dirty="0">
              <a:solidFill>
                <a:prstClr val="black"/>
              </a:solidFill>
              <a:cs typeface="Arial" pitchFamily="34" charset="0"/>
            </a:endParaRPr>
          </a:p>
        </p:txBody>
      </p:sp>
      <p:sp>
        <p:nvSpPr>
          <p:cNvPr id="8" name="Rectangle 7"/>
          <p:cNvSpPr/>
          <p:nvPr/>
        </p:nvSpPr>
        <p:spPr>
          <a:xfrm>
            <a:off x="4648200" y="1521166"/>
            <a:ext cx="4343400" cy="4555093"/>
          </a:xfrm>
          <a:prstGeom prst="rect">
            <a:avLst/>
          </a:prstGeom>
        </p:spPr>
        <p:txBody>
          <a:bodyPr wrap="square">
            <a:spAutoFit/>
          </a:bodyPr>
          <a:lstStyle/>
          <a:p>
            <a:pPr marL="1028700" indent="-1028700" fontAlgn="ctr">
              <a:tabLst>
                <a:tab pos="976313" algn="l"/>
              </a:tabLst>
            </a:pPr>
            <a:r>
              <a:rPr lang="en-US" sz="1000" b="1" dirty="0">
                <a:solidFill>
                  <a:prstClr val="black"/>
                </a:solidFill>
                <a:cs typeface="Arial" pitchFamily="34" charset="0"/>
              </a:rPr>
              <a:t>TEDS	</a:t>
            </a:r>
            <a:r>
              <a:rPr lang="en-US" sz="1000" dirty="0">
                <a:solidFill>
                  <a:prstClr val="black"/>
                </a:solidFill>
                <a:cs typeface="Arial" pitchFamily="34" charset="0"/>
              </a:rPr>
              <a:t>Tactical Edge Data Solutions </a:t>
            </a:r>
          </a:p>
          <a:p>
            <a:pPr marL="1028700" indent="-1028700" fontAlgn="ctr">
              <a:tabLst>
                <a:tab pos="976313" algn="l"/>
              </a:tabLst>
            </a:pPr>
            <a:r>
              <a:rPr lang="en-US" sz="1000" b="1" dirty="0">
                <a:solidFill>
                  <a:prstClr val="black"/>
                </a:solidFill>
                <a:cs typeface="Arial" pitchFamily="34" charset="0"/>
              </a:rPr>
              <a:t>TEAMS	</a:t>
            </a:r>
            <a:r>
              <a:rPr lang="en-US" sz="1000" dirty="0">
                <a:solidFill>
                  <a:prstClr val="black"/>
                </a:solidFill>
                <a:cs typeface="Arial" pitchFamily="34" charset="0"/>
              </a:rPr>
              <a:t>Team Portable Antenna Mast</a:t>
            </a:r>
          </a:p>
          <a:p>
            <a:pPr marL="1028700" indent="-1028700" fontAlgn="ctr">
              <a:tabLst>
                <a:tab pos="976313" algn="l"/>
              </a:tabLst>
            </a:pPr>
            <a:r>
              <a:rPr lang="en-US" sz="1000" b="1" dirty="0">
                <a:solidFill>
                  <a:prstClr val="black"/>
                </a:solidFill>
                <a:cs typeface="Arial" pitchFamily="34" charset="0"/>
              </a:rPr>
              <a:t>THHR	</a:t>
            </a:r>
            <a:r>
              <a:rPr lang="en-US" sz="1000" dirty="0">
                <a:solidFill>
                  <a:prstClr val="black"/>
                </a:solidFill>
                <a:cs typeface="Arial" pitchFamily="34" charset="0"/>
              </a:rPr>
              <a:t>Tactical Handheld Radio</a:t>
            </a:r>
          </a:p>
          <a:p>
            <a:pPr marL="1028700" indent="-1028700" fontAlgn="ctr">
              <a:tabLst>
                <a:tab pos="976313" algn="l"/>
              </a:tabLst>
            </a:pPr>
            <a:r>
              <a:rPr lang="en-US" sz="1000" b="1" dirty="0">
                <a:solidFill>
                  <a:prstClr val="black"/>
                </a:solidFill>
                <a:cs typeface="Arial" pitchFamily="34" charset="0"/>
              </a:rPr>
              <a:t>THHR-SVA</a:t>
            </a:r>
            <a:r>
              <a:rPr lang="en-US" sz="1000" dirty="0">
                <a:solidFill>
                  <a:prstClr val="black"/>
                </a:solidFill>
                <a:cs typeface="Arial" pitchFamily="34" charset="0"/>
              </a:rPr>
              <a:t>	Tactical Handheld Radio-</a:t>
            </a:r>
            <a:r>
              <a:rPr lang="en-US" sz="1000" dirty="0">
                <a:solidFill>
                  <a:prstClr val="black"/>
                </a:solidFill>
              </a:rPr>
              <a:t> Single Vehicle Adaptor</a:t>
            </a:r>
            <a:endParaRPr lang="en-US" sz="1000" dirty="0">
              <a:solidFill>
                <a:prstClr val="black"/>
              </a:solidFill>
              <a:cs typeface="Arial" pitchFamily="34" charset="0"/>
            </a:endParaRPr>
          </a:p>
          <a:p>
            <a:pPr marL="1028700" indent="-1028700" fontAlgn="ctr">
              <a:tabLst>
                <a:tab pos="976313" algn="l"/>
              </a:tabLst>
            </a:pPr>
            <a:r>
              <a:rPr lang="en-US" sz="1000" b="1" dirty="0">
                <a:solidFill>
                  <a:prstClr val="black"/>
                </a:solidFill>
                <a:cs typeface="Arial" pitchFamily="34" charset="0"/>
              </a:rPr>
              <a:t>THHR-WB	</a:t>
            </a:r>
            <a:r>
              <a:rPr lang="en-US" sz="1000" dirty="0">
                <a:solidFill>
                  <a:prstClr val="black"/>
                </a:solidFill>
                <a:cs typeface="Arial" pitchFamily="34" charset="0"/>
              </a:rPr>
              <a:t>Tactical Handheld Radio-Wide Band</a:t>
            </a:r>
            <a:endParaRPr lang="en-US" sz="1000" b="1" dirty="0">
              <a:solidFill>
                <a:prstClr val="black"/>
              </a:solidFill>
              <a:cs typeface="Arial" pitchFamily="34" charset="0"/>
            </a:endParaRPr>
          </a:p>
          <a:p>
            <a:pPr marL="1028700" indent="-1028700" fontAlgn="ctr">
              <a:tabLst>
                <a:tab pos="976313" algn="l"/>
              </a:tabLst>
            </a:pPr>
            <a:r>
              <a:rPr lang="en-US" sz="1000" b="1" dirty="0">
                <a:solidFill>
                  <a:prstClr val="black"/>
                </a:solidFill>
                <a:cs typeface="Arial" pitchFamily="34" charset="0"/>
              </a:rPr>
              <a:t>Thor III	</a:t>
            </a:r>
            <a:r>
              <a:rPr lang="en-US" sz="1000" dirty="0">
                <a:solidFill>
                  <a:prstClr val="black"/>
                </a:solidFill>
                <a:cs typeface="Arial" pitchFamily="34" charset="0"/>
              </a:rPr>
              <a:t>System name for </a:t>
            </a:r>
            <a:r>
              <a:rPr lang="en-US" sz="1000" dirty="0">
                <a:solidFill>
                  <a:prstClr val="black"/>
                </a:solidFill>
              </a:rPr>
              <a:t>man-portable, counter-radio-controlled improvised explosive device (IED) jammer.</a:t>
            </a:r>
            <a:endParaRPr lang="en-US" sz="1000" b="1" dirty="0">
              <a:solidFill>
                <a:srgbClr val="FF0000"/>
              </a:solidFill>
              <a:cs typeface="Arial" pitchFamily="34" charset="0"/>
            </a:endParaRPr>
          </a:p>
          <a:p>
            <a:pPr marL="1028700" indent="-1028700" fontAlgn="ctr">
              <a:tabLst>
                <a:tab pos="976313" algn="l"/>
              </a:tabLst>
            </a:pPr>
            <a:r>
              <a:rPr lang="en-US" sz="1000" b="1" dirty="0">
                <a:solidFill>
                  <a:prstClr val="black"/>
                </a:solidFill>
                <a:cs typeface="Arial" pitchFamily="34" charset="0"/>
              </a:rPr>
              <a:t>TRC-170	</a:t>
            </a:r>
            <a:r>
              <a:rPr lang="it-IT" sz="1000" dirty="0">
                <a:solidFill>
                  <a:prstClr val="black"/>
                </a:solidFill>
                <a:cs typeface="Arial" pitchFamily="34" charset="0"/>
              </a:rPr>
              <a:t>Troposcatter Multichannel Radio Set Scatter Microwave Radio </a:t>
            </a:r>
            <a:r>
              <a:rPr lang="it-IT" sz="1000" dirty="0" smtClean="0">
                <a:solidFill>
                  <a:prstClr val="black"/>
                </a:solidFill>
                <a:cs typeface="Arial" pitchFamily="34" charset="0"/>
              </a:rPr>
              <a:t>Terminal</a:t>
            </a:r>
          </a:p>
          <a:p>
            <a:pPr marL="1028700" indent="-1028700" fontAlgn="b">
              <a:tabLst>
                <a:tab pos="976313" algn="l"/>
              </a:tabLst>
            </a:pPr>
            <a:r>
              <a:rPr lang="en-US" sz="1000" b="1" dirty="0">
                <a:solidFill>
                  <a:prstClr val="black"/>
                </a:solidFill>
                <a:cs typeface="Arial" pitchFamily="34" charset="0"/>
              </a:rPr>
              <a:t>TSL	</a:t>
            </a:r>
            <a:r>
              <a:rPr lang="en-US" sz="1000" dirty="0">
                <a:solidFill>
                  <a:prstClr val="black"/>
                </a:solidFill>
                <a:cs typeface="Arial" pitchFamily="34" charset="0"/>
              </a:rPr>
              <a:t>Trojan Spirit Lite</a:t>
            </a:r>
          </a:p>
          <a:p>
            <a:pPr marL="1028700" indent="-1028700" fontAlgn="b">
              <a:tabLst>
                <a:tab pos="976313" algn="l"/>
              </a:tabLst>
            </a:pPr>
            <a:r>
              <a:rPr lang="en-US" sz="1000" b="1" dirty="0">
                <a:solidFill>
                  <a:prstClr val="black"/>
                </a:solidFill>
                <a:cs typeface="Arial" pitchFamily="34" charset="0"/>
              </a:rPr>
              <a:t>TSM FoS	</a:t>
            </a:r>
            <a:r>
              <a:rPr lang="en-US" sz="1000" dirty="0">
                <a:solidFill>
                  <a:prstClr val="black"/>
                </a:solidFill>
                <a:cs typeface="Arial" pitchFamily="34" charset="0"/>
              </a:rPr>
              <a:t>Transition Switch Module</a:t>
            </a:r>
          </a:p>
          <a:p>
            <a:pPr marL="1028700" indent="-1028700" fontAlgn="ctr">
              <a:tabLst>
                <a:tab pos="976313" algn="l"/>
              </a:tabLst>
            </a:pPr>
            <a:r>
              <a:rPr lang="en-US" sz="1000" b="1" dirty="0">
                <a:solidFill>
                  <a:prstClr val="black"/>
                </a:solidFill>
                <a:cs typeface="Arial" pitchFamily="34" charset="0"/>
              </a:rPr>
              <a:t>TSOA	</a:t>
            </a:r>
            <a:r>
              <a:rPr lang="en-US" sz="1000" dirty="0">
                <a:solidFill>
                  <a:prstClr val="black"/>
                </a:solidFill>
                <a:cs typeface="Arial" pitchFamily="34" charset="0"/>
              </a:rPr>
              <a:t>Tactical Service Oriented Architecture </a:t>
            </a:r>
          </a:p>
          <a:p>
            <a:pPr marL="1028700" indent="-1028700" fontAlgn="ctr">
              <a:tabLst>
                <a:tab pos="976313" algn="l"/>
              </a:tabLst>
            </a:pPr>
            <a:r>
              <a:rPr lang="en-US" sz="1000" b="1" dirty="0">
                <a:solidFill>
                  <a:prstClr val="black"/>
                </a:solidFill>
                <a:cs typeface="Arial" pitchFamily="34" charset="0"/>
              </a:rPr>
              <a:t>TSSR	</a:t>
            </a:r>
            <a:r>
              <a:rPr lang="it-IT" sz="1000" dirty="0">
                <a:solidFill>
                  <a:prstClr val="black"/>
                </a:solidFill>
                <a:cs typeface="Arial" pitchFamily="34" charset="0"/>
              </a:rPr>
              <a:t>Tropospheric Scatter (TROPO) Satellite Support Radio</a:t>
            </a:r>
            <a:endParaRPr lang="en-US" sz="1000" dirty="0">
              <a:solidFill>
                <a:prstClr val="black"/>
              </a:solidFill>
              <a:cs typeface="Arial" pitchFamily="34" charset="0"/>
            </a:endParaRPr>
          </a:p>
          <a:p>
            <a:pPr marL="1028700" indent="-1028700" fontAlgn="ctr">
              <a:tabLst>
                <a:tab pos="976313" algn="l"/>
              </a:tabLst>
            </a:pPr>
            <a:r>
              <a:rPr lang="en-US" sz="1000" b="1" dirty="0">
                <a:solidFill>
                  <a:prstClr val="black"/>
                </a:solidFill>
                <a:cs typeface="Arial" pitchFamily="34" charset="0"/>
              </a:rPr>
              <a:t>TTO	</a:t>
            </a:r>
            <a:r>
              <a:rPr lang="en-US" sz="1000" dirty="0">
                <a:solidFill>
                  <a:prstClr val="black"/>
                </a:solidFill>
                <a:cs typeface="Arial" pitchFamily="34" charset="0"/>
              </a:rPr>
              <a:t>Technical Transition Opportunity</a:t>
            </a:r>
          </a:p>
          <a:p>
            <a:pPr marL="1028700" indent="-1028700" fontAlgn="b">
              <a:tabLst>
                <a:tab pos="976313" algn="l"/>
              </a:tabLst>
            </a:pPr>
            <a:r>
              <a:rPr lang="en-US" sz="1000" b="1" dirty="0">
                <a:solidFill>
                  <a:prstClr val="black"/>
                </a:solidFill>
                <a:cs typeface="Arial" pitchFamily="34" charset="0"/>
              </a:rPr>
              <a:t>TTS	</a:t>
            </a:r>
            <a:r>
              <a:rPr lang="en-US" sz="1000" dirty="0">
                <a:solidFill>
                  <a:prstClr val="black"/>
                </a:solidFill>
                <a:cs typeface="Arial" pitchFamily="34" charset="0"/>
              </a:rPr>
              <a:t>Tactical ISR Terminal Systems</a:t>
            </a:r>
          </a:p>
          <a:p>
            <a:pPr marL="1028700" indent="-1028700" fontAlgn="b">
              <a:tabLst>
                <a:tab pos="976313" algn="l"/>
              </a:tabLst>
            </a:pPr>
            <a:r>
              <a:rPr lang="en-US" sz="1000" b="1" dirty="0">
                <a:solidFill>
                  <a:prstClr val="black"/>
                </a:solidFill>
                <a:cs typeface="Arial" pitchFamily="34" charset="0"/>
              </a:rPr>
              <a:t>TVSS	</a:t>
            </a:r>
            <a:r>
              <a:rPr lang="en-US" sz="1000" dirty="0">
                <a:solidFill>
                  <a:prstClr val="black"/>
                </a:solidFill>
                <a:cs typeface="Arial" pitchFamily="34" charset="0"/>
              </a:rPr>
              <a:t>Tactical Voice Switching System</a:t>
            </a:r>
          </a:p>
          <a:p>
            <a:pPr marL="1028700" indent="-1028700" fontAlgn="b">
              <a:tabLst>
                <a:tab pos="976313" algn="l"/>
              </a:tabLst>
            </a:pPr>
            <a:r>
              <a:rPr lang="en-US" sz="1000" b="1" dirty="0">
                <a:solidFill>
                  <a:prstClr val="black"/>
                </a:solidFill>
                <a:cs typeface="Arial" pitchFamily="34" charset="0"/>
              </a:rPr>
              <a:t>TWTS</a:t>
            </a:r>
            <a:r>
              <a:rPr lang="en-US" sz="1000" b="1" dirty="0">
                <a:solidFill>
                  <a:srgbClr val="FF0000"/>
                </a:solidFill>
                <a:cs typeface="Arial" pitchFamily="34" charset="0"/>
              </a:rPr>
              <a:t>	</a:t>
            </a:r>
            <a:r>
              <a:rPr lang="en-US" sz="1000" dirty="0">
                <a:solidFill>
                  <a:prstClr val="black"/>
                </a:solidFill>
              </a:rPr>
              <a:t>Terrestrial Wideband Transmission Systems</a:t>
            </a:r>
            <a:endParaRPr lang="en-US" sz="1000" b="1" dirty="0">
              <a:solidFill>
                <a:srgbClr val="FF0000"/>
              </a:solidFill>
              <a:cs typeface="Arial" pitchFamily="34" charset="0"/>
            </a:endParaRPr>
          </a:p>
          <a:p>
            <a:pPr marL="1028700" indent="-1028700" fontAlgn="b">
              <a:tabLst>
                <a:tab pos="976313" algn="l"/>
              </a:tabLst>
            </a:pPr>
            <a:r>
              <a:rPr lang="en-US" sz="1000" b="1" dirty="0">
                <a:solidFill>
                  <a:prstClr val="black"/>
                </a:solidFill>
                <a:cs typeface="Arial" pitchFamily="34" charset="0"/>
              </a:rPr>
              <a:t>USON	</a:t>
            </a:r>
            <a:r>
              <a:rPr lang="en-US" sz="1000" dirty="0">
                <a:solidFill>
                  <a:prstClr val="black"/>
                </a:solidFill>
                <a:cs typeface="Arial" pitchFamily="34" charset="0"/>
              </a:rPr>
              <a:t>Urgent Statement of Need</a:t>
            </a:r>
          </a:p>
          <a:p>
            <a:pPr marL="1028700" indent="-1028700" fontAlgn="b">
              <a:tabLst>
                <a:tab pos="976313" algn="l"/>
              </a:tabLst>
            </a:pPr>
            <a:r>
              <a:rPr lang="en-US" sz="1000" b="1" dirty="0">
                <a:solidFill>
                  <a:prstClr val="black"/>
                </a:solidFill>
                <a:cs typeface="Arial" pitchFamily="34" charset="0"/>
              </a:rPr>
              <a:t>UUNS	</a:t>
            </a:r>
            <a:r>
              <a:rPr lang="en-US" sz="1000" dirty="0">
                <a:solidFill>
                  <a:prstClr val="black"/>
                </a:solidFill>
                <a:cs typeface="Arial" pitchFamily="34" charset="0"/>
              </a:rPr>
              <a:t>Urgent Universal Needs Statement</a:t>
            </a:r>
          </a:p>
          <a:p>
            <a:pPr marL="1028700" indent="-1028700" fontAlgn="b">
              <a:tabLst>
                <a:tab pos="976313" algn="l"/>
              </a:tabLst>
            </a:pPr>
            <a:r>
              <a:rPr lang="en-US" sz="1000" b="1" dirty="0">
                <a:solidFill>
                  <a:prstClr val="black"/>
                </a:solidFill>
                <a:cs typeface="Arial" pitchFamily="34" charset="0"/>
              </a:rPr>
              <a:t>VoIP	</a:t>
            </a:r>
            <a:r>
              <a:rPr lang="en-US" sz="1000" dirty="0">
                <a:solidFill>
                  <a:prstClr val="black"/>
                </a:solidFill>
                <a:cs typeface="Arial" pitchFamily="34" charset="0"/>
              </a:rPr>
              <a:t>Voice Over Internet Protocol</a:t>
            </a:r>
          </a:p>
          <a:p>
            <a:pPr marL="1028700" indent="-1028700" fontAlgn="b">
              <a:tabLst>
                <a:tab pos="976313" algn="l"/>
              </a:tabLst>
            </a:pPr>
            <a:r>
              <a:rPr lang="en-US" sz="1000" b="1" dirty="0">
                <a:solidFill>
                  <a:prstClr val="black"/>
                </a:solidFill>
                <a:cs typeface="Arial" pitchFamily="34" charset="0"/>
              </a:rPr>
              <a:t>VOSS	</a:t>
            </a:r>
            <a:r>
              <a:rPr lang="en-US" sz="1000" dirty="0">
                <a:solidFill>
                  <a:prstClr val="black"/>
                </a:solidFill>
                <a:cs typeface="Arial" pitchFamily="34" charset="0"/>
              </a:rPr>
              <a:t>Vehicle Optical Sensor System  </a:t>
            </a:r>
          </a:p>
          <a:p>
            <a:pPr marL="1028700" indent="-1028700" fontAlgn="ctr">
              <a:tabLst>
                <a:tab pos="976313" algn="l"/>
              </a:tabLst>
            </a:pPr>
            <a:r>
              <a:rPr lang="en-US" sz="1000" b="1" dirty="0">
                <a:solidFill>
                  <a:prstClr val="black"/>
                </a:solidFill>
                <a:cs typeface="Arial" pitchFamily="34" charset="0"/>
              </a:rPr>
              <a:t>VSAT	</a:t>
            </a:r>
            <a:r>
              <a:rPr lang="en-US" sz="1000" dirty="0">
                <a:solidFill>
                  <a:prstClr val="black"/>
                </a:solidFill>
                <a:cs typeface="Arial" pitchFamily="34" charset="0"/>
              </a:rPr>
              <a:t>Secure Wide Area Network, Very Small Aperture Transmission </a:t>
            </a:r>
          </a:p>
          <a:p>
            <a:pPr marL="1028700" indent="-1028700" fontAlgn="ctr">
              <a:tabLst>
                <a:tab pos="976313" algn="l"/>
              </a:tabLst>
            </a:pPr>
            <a:r>
              <a:rPr lang="en-US" sz="1000" b="1" dirty="0">
                <a:solidFill>
                  <a:prstClr val="black"/>
                </a:solidFill>
                <a:cs typeface="Arial" pitchFamily="34" charset="0"/>
              </a:rPr>
              <a:t>VSI	</a:t>
            </a:r>
            <a:r>
              <a:rPr lang="en-US" sz="1000" dirty="0">
                <a:solidFill>
                  <a:prstClr val="black"/>
                </a:solidFill>
                <a:cs typeface="Arial" pitchFamily="34" charset="0"/>
              </a:rPr>
              <a:t>Vehicle Integration Systems</a:t>
            </a:r>
          </a:p>
          <a:p>
            <a:pPr marL="1028700" indent="-1028700" fontAlgn="ctr">
              <a:tabLst>
                <a:tab pos="976313" algn="l"/>
              </a:tabLst>
            </a:pPr>
            <a:r>
              <a:rPr lang="en-US" sz="1000" b="1" dirty="0">
                <a:solidFill>
                  <a:prstClr val="black"/>
                </a:solidFill>
                <a:cs typeface="Arial" pitchFamily="34" charset="0"/>
              </a:rPr>
              <a:t>VWC	</a:t>
            </a:r>
            <a:r>
              <a:rPr lang="en-US" sz="1000" dirty="0">
                <a:solidFill>
                  <a:prstClr val="black"/>
                </a:solidFill>
                <a:cs typeface="Arial" pitchFamily="34" charset="0"/>
              </a:rPr>
              <a:t>Virtual Warfare Center</a:t>
            </a:r>
          </a:p>
          <a:p>
            <a:pPr marL="1028700" indent="-1028700" fontAlgn="ctr">
              <a:tabLst>
                <a:tab pos="976313" algn="l"/>
              </a:tabLst>
            </a:pPr>
            <a:r>
              <a:rPr lang="en-US" sz="1000" b="1" dirty="0">
                <a:solidFill>
                  <a:prstClr val="black"/>
                </a:solidFill>
                <a:cs typeface="Arial" pitchFamily="34" charset="0"/>
              </a:rPr>
              <a:t>WB	</a:t>
            </a:r>
            <a:r>
              <a:rPr lang="en-US" sz="1000" dirty="0">
                <a:solidFill>
                  <a:prstClr val="black"/>
                </a:solidFill>
                <a:cs typeface="Arial" pitchFamily="34" charset="0"/>
              </a:rPr>
              <a:t>Wideband</a:t>
            </a:r>
          </a:p>
          <a:p>
            <a:pPr marL="1028700" indent="-1028700" fontAlgn="ctr">
              <a:tabLst>
                <a:tab pos="976313" algn="l"/>
              </a:tabLst>
            </a:pPr>
            <a:r>
              <a:rPr lang="en-US" sz="1000" b="1" dirty="0">
                <a:solidFill>
                  <a:prstClr val="black"/>
                </a:solidFill>
                <a:cs typeface="Arial" pitchFamily="34" charset="0"/>
              </a:rPr>
              <a:t>WPPL-D	</a:t>
            </a:r>
            <a:r>
              <a:rPr lang="en-US" sz="1000" dirty="0">
                <a:solidFill>
                  <a:prstClr val="black"/>
                </a:solidFill>
                <a:cs typeface="Arial" pitchFamily="34" charset="0"/>
              </a:rPr>
              <a:t>Wireless Point-to-Point Link, Version D</a:t>
            </a:r>
          </a:p>
          <a:p>
            <a:pPr marL="1028700" indent="-1028700" fontAlgn="ctr">
              <a:tabLst>
                <a:tab pos="976313" algn="l"/>
              </a:tabLst>
            </a:pPr>
            <a:endParaRPr lang="en-US" sz="1000" dirty="0">
              <a:solidFill>
                <a:prstClr val="black"/>
              </a:solidFill>
              <a:cs typeface="Arial" pitchFamily="34" charset="0"/>
            </a:endParaRPr>
          </a:p>
          <a:p>
            <a:pPr marL="690563" indent="-690563" fontAlgn="b">
              <a:tabLst>
                <a:tab pos="690563" algn="l"/>
              </a:tabLst>
            </a:pPr>
            <a:endParaRPr lang="en-US" sz="1000" dirty="0" smtClean="0">
              <a:solidFill>
                <a:prstClr val="black"/>
              </a:solidFill>
              <a:cs typeface="Arial" pitchFamily="34" charset="0"/>
            </a:endParaRPr>
          </a:p>
        </p:txBody>
      </p:sp>
    </p:spTree>
    <p:extLst>
      <p:ext uri="{BB962C8B-B14F-4D97-AF65-F5344CB8AC3E}">
        <p14:creationId xmlns:p14="http://schemas.microsoft.com/office/powerpoint/2010/main" val="2101426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2399" y="838200"/>
            <a:ext cx="8596313" cy="571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Diagram 8"/>
          <p:cNvGraphicFramePr/>
          <p:nvPr>
            <p:extLst>
              <p:ext uri="{D42A27DB-BD31-4B8C-83A1-F6EECF244321}">
                <p14:modId xmlns:p14="http://schemas.microsoft.com/office/powerpoint/2010/main" val="2565414713"/>
              </p:ext>
            </p:extLst>
          </p:nvPr>
        </p:nvGraphicFramePr>
        <p:xfrm>
          <a:off x="152400" y="685800"/>
          <a:ext cx="3429000" cy="579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p:cNvSpPr>
            <a:spLocks noGrp="1"/>
          </p:cNvSpPr>
          <p:nvPr>
            <p:ph type="title"/>
          </p:nvPr>
        </p:nvSpPr>
        <p:spPr/>
        <p:txBody>
          <a:bodyPr/>
          <a:lstStyle/>
          <a:p>
            <a:r>
              <a:rPr lang="en-US" dirty="0" smtClean="0"/>
              <a:t>Marine Corps Guidance</a:t>
            </a:r>
            <a:endParaRPr lang="en-US" dirty="0"/>
          </a:p>
        </p:txBody>
      </p:sp>
      <p:sp>
        <p:nvSpPr>
          <p:cNvPr id="5" name="TextBox 4"/>
          <p:cNvSpPr txBox="1"/>
          <p:nvPr/>
        </p:nvSpPr>
        <p:spPr>
          <a:xfrm>
            <a:off x="3607564" y="1368132"/>
            <a:ext cx="5219700" cy="1023357"/>
          </a:xfrm>
          <a:prstGeom prst="rect">
            <a:avLst/>
          </a:prstGeom>
          <a:noFill/>
        </p:spPr>
        <p:txBody>
          <a:bodyPr wrap="square" rtlCol="0">
            <a:spAutoFit/>
          </a:bodyPr>
          <a:lstStyle/>
          <a:p>
            <a:pPr marL="288925" lvl="0" indent="-288925"/>
            <a:r>
              <a:rPr lang="en-US" sz="1050" b="1" i="1" dirty="0" smtClean="0">
                <a:solidFill>
                  <a:schemeClr val="bg2">
                    <a:lumMod val="50000"/>
                  </a:schemeClr>
                </a:solidFill>
              </a:rPr>
              <a:t>Readiness:</a:t>
            </a:r>
            <a:r>
              <a:rPr lang="en-US" sz="1050" dirty="0" smtClean="0"/>
              <a:t> </a:t>
            </a:r>
            <a:r>
              <a:rPr lang="en-US" sz="800" dirty="0" smtClean="0"/>
              <a:t>Maintaining </a:t>
            </a:r>
            <a:r>
              <a:rPr lang="en-US" sz="800" dirty="0"/>
              <a:t>a first-rate, well-trained total force of Marines in a high state of </a:t>
            </a:r>
            <a:r>
              <a:rPr lang="en-US" sz="800" i="1" u="sng" dirty="0"/>
              <a:t>readiness</a:t>
            </a:r>
            <a:r>
              <a:rPr lang="en-US" sz="1050" dirty="0"/>
              <a:t>. </a:t>
            </a:r>
            <a:endParaRPr lang="en-US" sz="1050" dirty="0" smtClean="0"/>
          </a:p>
          <a:p>
            <a:pPr marL="288925" lvl="0" indent="-288925"/>
            <a:r>
              <a:rPr lang="en-US" sz="1050" b="1" i="1" dirty="0">
                <a:solidFill>
                  <a:schemeClr val="bg2">
                    <a:lumMod val="50000"/>
                  </a:schemeClr>
                </a:solidFill>
              </a:rPr>
              <a:t>Priority </a:t>
            </a:r>
            <a:r>
              <a:rPr lang="en-US" sz="1050" b="1" i="1" dirty="0" smtClean="0">
                <a:solidFill>
                  <a:schemeClr val="bg2">
                    <a:lumMod val="50000"/>
                  </a:schemeClr>
                </a:solidFill>
              </a:rPr>
              <a:t>Support:</a:t>
            </a:r>
            <a:r>
              <a:rPr lang="en-US" sz="1050" b="1" i="1" dirty="0" smtClean="0"/>
              <a:t> </a:t>
            </a:r>
            <a:r>
              <a:rPr lang="en-US" sz="800" dirty="0" smtClean="0"/>
              <a:t>Prioritizing </a:t>
            </a:r>
            <a:r>
              <a:rPr lang="en-US" sz="800" dirty="0"/>
              <a:t>the support of those Marines in </a:t>
            </a:r>
            <a:r>
              <a:rPr lang="en-US" sz="800" i="1" u="sng" dirty="0"/>
              <a:t>harm's way</a:t>
            </a:r>
            <a:r>
              <a:rPr lang="en-US" sz="1050" dirty="0"/>
              <a:t>. </a:t>
            </a:r>
            <a:endParaRPr lang="en-US" sz="1050" dirty="0" smtClean="0"/>
          </a:p>
          <a:p>
            <a:pPr marL="288925" lvl="0" indent="-288925"/>
            <a:r>
              <a:rPr lang="en-US" sz="1050" b="1" i="1" dirty="0">
                <a:solidFill>
                  <a:schemeClr val="bg2">
                    <a:lumMod val="50000"/>
                  </a:schemeClr>
                </a:solidFill>
              </a:rPr>
              <a:t>Expeditionary </a:t>
            </a:r>
            <a:r>
              <a:rPr lang="en-US" sz="1050" b="1" i="1" dirty="0" smtClean="0">
                <a:solidFill>
                  <a:schemeClr val="bg2">
                    <a:lumMod val="50000"/>
                  </a:schemeClr>
                </a:solidFill>
              </a:rPr>
              <a:t>Force: </a:t>
            </a:r>
            <a:r>
              <a:rPr lang="en-US" sz="800" dirty="0"/>
              <a:t>Developing and fielding MAGTF capabilities that will ensure that the Marine Corps remains an innovative, relevant, naval</a:t>
            </a:r>
            <a:r>
              <a:rPr lang="en-US" sz="1050" dirty="0"/>
              <a:t>, </a:t>
            </a:r>
            <a:r>
              <a:rPr lang="en-US" sz="1050" i="1" u="sng" dirty="0"/>
              <a:t>expeditionary force-in-readiness</a:t>
            </a:r>
            <a:r>
              <a:rPr lang="en-US" sz="1050" dirty="0"/>
              <a:t>. </a:t>
            </a:r>
          </a:p>
          <a:p>
            <a:pPr marL="288925" indent="-288925"/>
            <a:r>
              <a:rPr lang="en-US" sz="1050" b="1" i="1" dirty="0" smtClean="0">
                <a:solidFill>
                  <a:schemeClr val="bg2">
                    <a:lumMod val="50000"/>
                  </a:schemeClr>
                </a:solidFill>
              </a:rPr>
              <a:t>Family Readiness: </a:t>
            </a:r>
            <a:r>
              <a:rPr lang="en-US" sz="800" dirty="0"/>
              <a:t>Building upon our success in leader development, professional military education, wounded warrior care, and </a:t>
            </a:r>
            <a:r>
              <a:rPr lang="en-US" sz="800" i="1" u="sng" dirty="0"/>
              <a:t>family readiness. </a:t>
            </a:r>
            <a:endParaRPr lang="en-US" sz="800" i="1" u="sng" dirty="0" smtClean="0"/>
          </a:p>
        </p:txBody>
      </p:sp>
      <p:sp>
        <p:nvSpPr>
          <p:cNvPr id="6" name="TextBox 5"/>
          <p:cNvSpPr txBox="1"/>
          <p:nvPr/>
        </p:nvSpPr>
        <p:spPr>
          <a:xfrm>
            <a:off x="2971800" y="5421868"/>
            <a:ext cx="5486400" cy="1077218"/>
          </a:xfrm>
          <a:prstGeom prst="rect">
            <a:avLst/>
          </a:prstGeom>
          <a:noFill/>
        </p:spPr>
        <p:txBody>
          <a:bodyPr wrap="square" rtlCol="0">
            <a:spAutoFit/>
          </a:bodyPr>
          <a:lstStyle/>
          <a:p>
            <a:pPr algn="ctr">
              <a:buNone/>
            </a:pPr>
            <a:r>
              <a:rPr lang="en-US"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MC3 Enduring </a:t>
            </a:r>
            <a:r>
              <a:rPr lang="en-US"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priorities: </a:t>
            </a:r>
            <a:r>
              <a:rPr lang="en-US" sz="2000" dirty="0">
                <a:solidFill>
                  <a:srgbClr val="002060"/>
                </a:solidFill>
                <a:effectLst>
                  <a:outerShdw blurRad="38100" dist="38100" dir="2700000" algn="tl">
                    <a:srgbClr val="000000">
                      <a:alpha val="43137"/>
                    </a:srgbClr>
                  </a:outerShdw>
                </a:effectLst>
                <a:latin typeface="Arial" pitchFamily="34" charset="0"/>
                <a:cs typeface="Arial" pitchFamily="34" charset="0"/>
              </a:rPr>
              <a:t>accomplish the mission, take care of each other; represent our command, corps, and country honorably.</a:t>
            </a:r>
          </a:p>
        </p:txBody>
      </p:sp>
      <p:sp>
        <p:nvSpPr>
          <p:cNvPr id="7" name="TextBox 6"/>
          <p:cNvSpPr txBox="1"/>
          <p:nvPr/>
        </p:nvSpPr>
        <p:spPr>
          <a:xfrm>
            <a:off x="3586860" y="3599360"/>
            <a:ext cx="5390297" cy="261610"/>
          </a:xfrm>
          <a:prstGeom prst="rect">
            <a:avLst/>
          </a:prstGeom>
          <a:solidFill>
            <a:schemeClr val="bg1">
              <a:lumMod val="95000"/>
            </a:schemeClr>
          </a:solid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en-US" sz="1100" b="1" dirty="0" smtClean="0"/>
              <a:t>Align </a:t>
            </a:r>
            <a:r>
              <a:rPr lang="en-US" sz="1100" b="1" dirty="0" smtClean="0">
                <a:solidFill>
                  <a:srgbClr val="C00000"/>
                </a:solidFill>
              </a:rPr>
              <a:t>MCSC Priorities </a:t>
            </a:r>
            <a:r>
              <a:rPr lang="en-US" sz="1100" b="1" dirty="0" smtClean="0"/>
              <a:t>with Commandant’s and ASN RDA’s Priorities </a:t>
            </a:r>
            <a:endParaRPr lang="en-US" sz="1100" b="1" dirty="0"/>
          </a:p>
        </p:txBody>
      </p:sp>
      <p:sp>
        <p:nvSpPr>
          <p:cNvPr id="8" name="TextBox 7"/>
          <p:cNvSpPr txBox="1"/>
          <p:nvPr/>
        </p:nvSpPr>
        <p:spPr>
          <a:xfrm>
            <a:off x="2514600" y="2590800"/>
            <a:ext cx="5517822" cy="738664"/>
          </a:xfrm>
          <a:prstGeom prst="rect">
            <a:avLst/>
          </a:prstGeom>
          <a:noFill/>
        </p:spPr>
        <p:txBody>
          <a:bodyPr wrap="square" rtlCol="0">
            <a:spAutoFit/>
          </a:bodyPr>
          <a:lstStyle/>
          <a:p>
            <a:r>
              <a:rPr lang="en-US" sz="1050" b="1" dirty="0">
                <a:solidFill>
                  <a:schemeClr val="accent1">
                    <a:lumMod val="50000"/>
                  </a:schemeClr>
                </a:solidFill>
              </a:rPr>
              <a:t>To serve as the Department of the Navy’s (DON) systems command for Marine Corps ground weapon and information technology (IT) system programs in order </a:t>
            </a:r>
            <a:r>
              <a:rPr lang="en-US" sz="1050" b="1" i="1" dirty="0">
                <a:solidFill>
                  <a:schemeClr val="accent1">
                    <a:lumMod val="50000"/>
                  </a:schemeClr>
                </a:solidFill>
                <a:effectLst>
                  <a:outerShdw blurRad="38100" dist="38100" dir="2700000" algn="tl">
                    <a:srgbClr val="000000">
                      <a:alpha val="43137"/>
                    </a:srgbClr>
                  </a:outerShdw>
                </a:effectLst>
              </a:rPr>
              <a:t>to equip and sustain Marine forces with full-spectrum, current and future expeditionary and crisis response capabilities</a:t>
            </a:r>
            <a:r>
              <a:rPr lang="en-US" sz="1050" b="1" dirty="0">
                <a:solidFill>
                  <a:schemeClr val="accent1">
                    <a:lumMod val="50000"/>
                  </a:schemeClr>
                </a:solidFill>
              </a:rPr>
              <a:t>. </a:t>
            </a:r>
            <a:endParaRPr lang="en-US" sz="1050" b="1" dirty="0" smtClean="0">
              <a:solidFill>
                <a:schemeClr val="accent1">
                  <a:lumMod val="50000"/>
                </a:schemeClr>
              </a:solidFill>
            </a:endParaRPr>
          </a:p>
        </p:txBody>
      </p:sp>
      <p:pic>
        <p:nvPicPr>
          <p:cNvPr id="2055"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72268" y="3963158"/>
            <a:ext cx="2405213" cy="1221454"/>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632667" y="3916347"/>
            <a:ext cx="2232767" cy="1076641"/>
          </a:xfrm>
          <a:prstGeom prst="rect">
            <a:avLst/>
          </a:prstGeom>
          <a:noFill/>
          <a:effectLst/>
        </p:spPr>
        <p:txBody>
          <a:bodyPr wrap="square" rtlCol="0">
            <a:spAutoFit/>
          </a:bodyPr>
          <a:lstStyle/>
          <a:p>
            <a:pPr marL="171450" indent="-171450">
              <a:lnSpc>
                <a:spcPct val="150000"/>
              </a:lnSpc>
              <a:buFont typeface="Arial" panose="020B0604020202020204" pitchFamily="34" charset="0"/>
              <a:buChar char="•"/>
            </a:pPr>
            <a:r>
              <a:rPr lang="en-US" sz="1100" b="1" dirty="0" smtClean="0">
                <a:solidFill>
                  <a:srgbClr val="C00000"/>
                </a:solidFill>
              </a:rPr>
              <a:t>Work Environment</a:t>
            </a:r>
          </a:p>
          <a:p>
            <a:pPr marL="171450" indent="-171450">
              <a:lnSpc>
                <a:spcPct val="150000"/>
              </a:lnSpc>
              <a:buFont typeface="Arial" panose="020B0604020202020204" pitchFamily="34" charset="0"/>
              <a:buChar char="•"/>
            </a:pPr>
            <a:r>
              <a:rPr lang="en-US" sz="1100" b="1" dirty="0" smtClean="0">
                <a:solidFill>
                  <a:srgbClr val="C00000"/>
                </a:solidFill>
              </a:rPr>
              <a:t>Executing to the Plan</a:t>
            </a:r>
          </a:p>
          <a:p>
            <a:pPr marL="171450" indent="-171450">
              <a:lnSpc>
                <a:spcPct val="150000"/>
              </a:lnSpc>
              <a:buFont typeface="Arial" panose="020B0604020202020204" pitchFamily="34" charset="0"/>
              <a:buChar char="•"/>
            </a:pPr>
            <a:r>
              <a:rPr lang="en-US" sz="1100" b="1" dirty="0" smtClean="0">
                <a:solidFill>
                  <a:srgbClr val="C00000"/>
                </a:solidFill>
              </a:rPr>
              <a:t>Professional Credibility</a:t>
            </a:r>
          </a:p>
          <a:p>
            <a:pPr marL="171450" indent="-171450">
              <a:lnSpc>
                <a:spcPct val="150000"/>
              </a:lnSpc>
              <a:buFont typeface="Arial" panose="020B0604020202020204" pitchFamily="34" charset="0"/>
              <a:buChar char="•"/>
            </a:pPr>
            <a:r>
              <a:rPr lang="en-US" sz="1100" b="1" dirty="0" smtClean="0">
                <a:solidFill>
                  <a:srgbClr val="C00000"/>
                </a:solidFill>
              </a:rPr>
              <a:t>Preparing for the future</a:t>
            </a:r>
            <a:endParaRPr lang="en-US" sz="1100" b="1" dirty="0">
              <a:solidFill>
                <a:srgbClr val="C00000"/>
              </a:solidFill>
            </a:endParaRPr>
          </a:p>
        </p:txBody>
      </p:sp>
      <p:sp>
        <p:nvSpPr>
          <p:cNvPr id="12" name="Right Brace 11"/>
          <p:cNvSpPr/>
          <p:nvPr/>
        </p:nvSpPr>
        <p:spPr>
          <a:xfrm>
            <a:off x="5533725" y="4038601"/>
            <a:ext cx="562276" cy="914400"/>
          </a:xfrm>
          <a:prstGeom prst="rightBrace">
            <a:avLst>
              <a:gd name="adj1" fmla="val 8333"/>
              <a:gd name="adj2" fmla="val 41106"/>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30570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381000"/>
          </a:xfrm>
        </p:spPr>
        <p:txBody>
          <a:bodyPr/>
          <a:lstStyle/>
          <a:p>
            <a:r>
              <a:rPr lang="en-US" dirty="0" smtClean="0"/>
              <a:t>  Portfolio Overview </a:t>
            </a:r>
            <a:r>
              <a:rPr lang="en-US" dirty="0">
                <a:solidFill>
                  <a:srgbClr val="003366"/>
                </a:solidFill>
              </a:rPr>
              <a:t>PMM-111 (MC3)</a:t>
            </a:r>
            <a:endParaRPr lang="en-US" dirty="0"/>
          </a:p>
        </p:txBody>
      </p:sp>
      <p:sp>
        <p:nvSpPr>
          <p:cNvPr id="12" name="TextBox 11"/>
          <p:cNvSpPr txBox="1"/>
          <p:nvPr/>
        </p:nvSpPr>
        <p:spPr>
          <a:xfrm>
            <a:off x="8411" y="4464538"/>
            <a:ext cx="1878747" cy="307777"/>
          </a:xfrm>
          <a:prstGeom prst="rect">
            <a:avLst/>
          </a:prstGeom>
          <a:noFill/>
        </p:spPr>
        <p:txBody>
          <a:bodyPr wrap="square" rtlCol="0">
            <a:spAutoFit/>
          </a:bodyPr>
          <a:lstStyle/>
          <a:p>
            <a:pPr algn="ctr"/>
            <a:r>
              <a:rPr lang="en-US" sz="1400" b="1" dirty="0" smtClean="0">
                <a:solidFill>
                  <a:schemeClr val="accent2">
                    <a:lumMod val="75000"/>
                  </a:schemeClr>
                </a:solidFill>
              </a:rPr>
              <a:t>Efforts by Phase</a:t>
            </a:r>
            <a:endParaRPr lang="en-US" sz="1400" b="1" dirty="0">
              <a:solidFill>
                <a:schemeClr val="accent2">
                  <a:lumMod val="75000"/>
                </a:schemeClr>
              </a:solidFill>
            </a:endParaRPr>
          </a:p>
        </p:txBody>
      </p:sp>
      <p:sp>
        <p:nvSpPr>
          <p:cNvPr id="13" name="TextBox 12"/>
          <p:cNvSpPr txBox="1"/>
          <p:nvPr/>
        </p:nvSpPr>
        <p:spPr>
          <a:xfrm>
            <a:off x="2555304" y="4463948"/>
            <a:ext cx="2016696" cy="307777"/>
          </a:xfrm>
          <a:prstGeom prst="rect">
            <a:avLst/>
          </a:prstGeom>
          <a:noFill/>
        </p:spPr>
        <p:txBody>
          <a:bodyPr wrap="square" rtlCol="0">
            <a:spAutoFit/>
          </a:bodyPr>
          <a:lstStyle/>
          <a:p>
            <a:pPr algn="ctr"/>
            <a:r>
              <a:rPr lang="en-US" sz="1400" b="1" dirty="0" smtClean="0">
                <a:solidFill>
                  <a:schemeClr val="accent2">
                    <a:lumMod val="75000"/>
                  </a:schemeClr>
                </a:solidFill>
              </a:rPr>
              <a:t>Efforts by ACAT</a:t>
            </a:r>
            <a:endParaRPr lang="en-US" sz="1400" b="1" dirty="0">
              <a:solidFill>
                <a:schemeClr val="accent2">
                  <a:lumMod val="75000"/>
                </a:schemeClr>
              </a:solidFill>
            </a:endParaRPr>
          </a:p>
        </p:txBody>
      </p:sp>
      <p:sp>
        <p:nvSpPr>
          <p:cNvPr id="17" name="TextBox 16"/>
          <p:cNvSpPr txBox="1"/>
          <p:nvPr/>
        </p:nvSpPr>
        <p:spPr>
          <a:xfrm>
            <a:off x="84611" y="6172200"/>
            <a:ext cx="4258789" cy="523220"/>
          </a:xfrm>
          <a:prstGeom prst="rect">
            <a:avLst/>
          </a:prstGeom>
          <a:noFill/>
          <a:ln>
            <a:noFill/>
          </a:ln>
          <a:effectLst/>
        </p:spPr>
        <p:txBody>
          <a:bodyPr wrap="square" rtlCol="0">
            <a:spAutoFit/>
          </a:bodyPr>
          <a:lstStyle/>
          <a:p>
            <a:pPr algn="ctr"/>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Total Number of </a:t>
            </a:r>
          </a:p>
          <a:p>
            <a:pPr algn="ctr"/>
            <a:r>
              <a:rPr lang="en-US" sz="1400" dirty="0" smtClean="0">
                <a:solidFill>
                  <a:srgbClr val="C00000"/>
                </a:solidFill>
                <a:effectLst>
                  <a:outerShdw blurRad="38100" dist="38100" dir="2700000" algn="tl">
                    <a:srgbClr val="000000">
                      <a:alpha val="43137"/>
                    </a:srgbClr>
                  </a:outerShdw>
                </a:effectLst>
                <a:latin typeface="Calibri" panose="020F0502020204030204" pitchFamily="34" charset="0"/>
              </a:rPr>
              <a:t>MC3 Portfolio Efforts =76</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ndParaRPr>
          </a:p>
        </p:txBody>
      </p:sp>
      <p:sp>
        <p:nvSpPr>
          <p:cNvPr id="10" name="Rectangle 9"/>
          <p:cNvSpPr/>
          <p:nvPr/>
        </p:nvSpPr>
        <p:spPr>
          <a:xfrm>
            <a:off x="8411" y="1396425"/>
            <a:ext cx="4563588" cy="584775"/>
          </a:xfrm>
          <a:prstGeom prst="rect">
            <a:avLst/>
          </a:prstGeom>
          <a:solidFill>
            <a:srgbClr val="C00000"/>
          </a:solidFill>
        </p:spPr>
        <p:txBody>
          <a:bodyPr wrap="square">
            <a:spAutoFit/>
          </a:bodyPr>
          <a:lstStyle/>
          <a:p>
            <a:pPr algn="ctr"/>
            <a:r>
              <a:rPr lang="en-US" sz="1600" b="1" dirty="0">
                <a:solidFill>
                  <a:prstClr val="white"/>
                </a:solidFill>
              </a:rPr>
              <a:t>Provide and sustain command and control capabilities to the MAGTF. </a:t>
            </a:r>
          </a:p>
        </p:txBody>
      </p:sp>
      <p:sp>
        <p:nvSpPr>
          <p:cNvPr id="19" name="Rectangle 18"/>
          <p:cNvSpPr/>
          <p:nvPr/>
        </p:nvSpPr>
        <p:spPr>
          <a:xfrm>
            <a:off x="5562600" y="1322586"/>
            <a:ext cx="2590800" cy="307777"/>
          </a:xfrm>
          <a:prstGeom prst="rect">
            <a:avLst/>
          </a:prstGeom>
        </p:spPr>
        <p:txBody>
          <a:bodyPr wrap="square">
            <a:spAutoFit/>
          </a:bodyPr>
          <a:lstStyle/>
          <a:p>
            <a:pPr algn="ctr" fontAlgn="base">
              <a:spcBef>
                <a:spcPct val="0"/>
              </a:spcBef>
              <a:spcAft>
                <a:spcPct val="0"/>
              </a:spcAft>
            </a:pPr>
            <a:r>
              <a:rPr lang="en-US" sz="1400" b="1" dirty="0" smtClean="0">
                <a:solidFill>
                  <a:schemeClr val="accent2">
                    <a:lumMod val="75000"/>
                  </a:schemeClr>
                </a:solidFill>
              </a:rPr>
              <a:t>Budget Profile</a:t>
            </a:r>
            <a:endParaRPr lang="en-US" sz="1400" b="1" dirty="0">
              <a:solidFill>
                <a:schemeClr val="accent2">
                  <a:lumMod val="75000"/>
                </a:schemeClr>
              </a:solidFill>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069" y="1991819"/>
            <a:ext cx="3523872" cy="238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2334" y="4709136"/>
            <a:ext cx="2179518" cy="16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03839" y="4764851"/>
            <a:ext cx="1833253" cy="16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63721" y="1529975"/>
            <a:ext cx="4038600" cy="2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983073" y="4063162"/>
            <a:ext cx="1999896" cy="307777"/>
          </a:xfrm>
          <a:prstGeom prst="rect">
            <a:avLst/>
          </a:prstGeom>
          <a:noFill/>
        </p:spPr>
        <p:txBody>
          <a:bodyPr wrap="square" rtlCol="0">
            <a:spAutoFit/>
          </a:bodyPr>
          <a:lstStyle/>
          <a:p>
            <a:pPr algn="ctr"/>
            <a:r>
              <a:rPr lang="en-US" sz="1400" b="1" dirty="0" smtClean="0">
                <a:solidFill>
                  <a:schemeClr val="accent2">
                    <a:lumMod val="75000"/>
                  </a:schemeClr>
                </a:solidFill>
                <a:cs typeface="Arial" pitchFamily="34" charset="0"/>
              </a:rPr>
              <a:t>Total Personnel-160</a:t>
            </a:r>
            <a:endParaRPr lang="en-US" sz="1400" b="1" dirty="0">
              <a:solidFill>
                <a:schemeClr val="accent2">
                  <a:lumMod val="75000"/>
                </a:schemeClr>
              </a:solidFill>
              <a:cs typeface="Arial" pitchFamily="34" charset="0"/>
            </a:endParaRPr>
          </a:p>
        </p:txBody>
      </p:sp>
      <p:pic>
        <p:nvPicPr>
          <p:cNvPr id="2051"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571999" y="4370939"/>
            <a:ext cx="4343401" cy="233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000438" y="4555250"/>
            <a:ext cx="1172314" cy="118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499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Line 2"/>
          <p:cNvSpPr>
            <a:spLocks noChangeShapeType="1"/>
          </p:cNvSpPr>
          <p:nvPr/>
        </p:nvSpPr>
        <p:spPr bwMode="auto">
          <a:xfrm flipH="1">
            <a:off x="393723" y="3254171"/>
            <a:ext cx="0" cy="1860632"/>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25" name="Text Box 15"/>
          <p:cNvSpPr txBox="1">
            <a:spLocks noChangeArrowheads="1"/>
          </p:cNvSpPr>
          <p:nvPr/>
        </p:nvSpPr>
        <p:spPr bwMode="auto">
          <a:xfrm>
            <a:off x="6297717" y="3444086"/>
            <a:ext cx="1650996" cy="2652777"/>
          </a:xfrm>
          <a:prstGeom prst="rect">
            <a:avLst/>
          </a:prstGeom>
          <a:noFill/>
          <a:ln w="9525">
            <a:noFill/>
            <a:miter lim="800000"/>
            <a:headEnd/>
            <a:tailEnd/>
          </a:ln>
        </p:spPr>
        <p:txBody>
          <a:bodyPr wrap="square">
            <a:spAutoFit/>
          </a:bodyPr>
          <a:lstStyle/>
          <a:p>
            <a:pPr>
              <a:lnSpc>
                <a:spcPct val="65000"/>
              </a:lnSpc>
              <a:spcBef>
                <a:spcPts val="500"/>
              </a:spcBef>
              <a:tabLst>
                <a:tab pos="115888" algn="l"/>
                <a:tab pos="285750" algn="l"/>
              </a:tabLst>
            </a:pPr>
            <a:r>
              <a:rPr lang="en-US" sz="900" b="1" dirty="0">
                <a:solidFill>
                  <a:srgbClr val="A50021"/>
                </a:solidFill>
                <a:latin typeface="Calibri" pitchFamily="34" charset="0"/>
                <a:cs typeface="Arial" charset="0"/>
              </a:rPr>
              <a:t>TACNET</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DDS-M </a:t>
            </a:r>
            <a:r>
              <a:rPr lang="en-US" sz="500" dirty="0">
                <a:solidFill>
                  <a:srgbClr val="000000"/>
                </a:solidFill>
                <a:latin typeface="Calibri" pitchFamily="34" charset="0"/>
                <a:cs typeface="Arial" charset="0"/>
              </a:rPr>
              <a:t>(IVM)</a:t>
            </a:r>
            <a:endParaRPr lang="en-US" sz="800" b="1"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DTC-R </a:t>
            </a:r>
            <a:r>
              <a:rPr lang="en-US" sz="500" dirty="0" smtClean="0">
                <a:solidFill>
                  <a:srgbClr val="000000"/>
                </a:solidFill>
                <a:latin typeface="Calibri" pitchFamily="34" charset="0"/>
                <a:cs typeface="Arial" charset="0"/>
              </a:rPr>
              <a:t>(IVM</a:t>
            </a:r>
            <a:r>
              <a:rPr lang="en-US" sz="500" dirty="0">
                <a:solidFill>
                  <a:srgbClr val="000000"/>
                </a:solidFill>
                <a:latin typeface="Calibri" pitchFamily="34" charset="0"/>
                <a:cs typeface="Arial" charset="0"/>
              </a:rPr>
              <a:t>)</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a:solidFill>
                  <a:prstClr val="black"/>
                </a:solidFill>
                <a:latin typeface="Calibri" pitchFamily="34" charset="0"/>
                <a:cs typeface="Arial" charset="0"/>
              </a:rPr>
              <a:t>JCSE</a:t>
            </a:r>
            <a:r>
              <a:rPr lang="en-US" sz="900" b="1" dirty="0">
                <a:solidFill>
                  <a:prstClr val="black"/>
                </a:solidFill>
                <a:latin typeface="Calibri" pitchFamily="34" charset="0"/>
                <a:cs typeface="Arial" charset="0"/>
              </a:rPr>
              <a:t> </a:t>
            </a:r>
            <a:r>
              <a:rPr lang="en-US" sz="500" dirty="0">
                <a:solidFill>
                  <a:prstClr val="black"/>
                </a:solidFill>
                <a:latin typeface="Calibri" pitchFamily="34" charset="0"/>
                <a:cs typeface="Arial" charset="0"/>
              </a:rPr>
              <a:t>(Non-ACAT)</a:t>
            </a:r>
          </a:p>
          <a:p>
            <a:pPr>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JECCS </a:t>
            </a:r>
            <a:r>
              <a:rPr lang="en-US" sz="500" dirty="0">
                <a:solidFill>
                  <a:srgbClr val="000000"/>
                </a:solidFill>
                <a:latin typeface="Calibri" pitchFamily="34" charset="0"/>
                <a:cs typeface="Arial" charset="0"/>
              </a:rPr>
              <a:t>(IVM)</a:t>
            </a:r>
          </a:p>
          <a:p>
            <a:pPr>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TVSS </a:t>
            </a:r>
            <a:r>
              <a:rPr lang="en-US" sz="500" dirty="0">
                <a:solidFill>
                  <a:srgbClr val="000000"/>
                </a:solidFill>
                <a:latin typeface="Calibri" pitchFamily="34" charset="0"/>
                <a:cs typeface="Arial" charset="0"/>
              </a:rPr>
              <a:t>(IVM)</a:t>
            </a:r>
            <a:endParaRPr lang="en-US" sz="500" b="1"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TVSS VoIP </a:t>
            </a:r>
            <a:r>
              <a:rPr lang="en-US" sz="500" dirty="0" smtClean="0">
                <a:solidFill>
                  <a:srgbClr val="000000"/>
                </a:solidFill>
                <a:latin typeface="Calibri" pitchFamily="34" charset="0"/>
                <a:cs typeface="Arial" charset="0"/>
              </a:rPr>
              <a:t>(AAP)</a:t>
            </a:r>
            <a:endParaRPr lang="en-US" sz="500"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900" b="1" dirty="0" smtClean="0">
                <a:solidFill>
                  <a:srgbClr val="A50021"/>
                </a:solidFill>
                <a:latin typeface="Calibri" pitchFamily="34" charset="0"/>
                <a:cs typeface="Arial" charset="0"/>
              </a:rPr>
              <a:t>SATCOM</a:t>
            </a:r>
            <a:endParaRPr lang="en-US" sz="900" b="1" dirty="0">
              <a:solidFill>
                <a:srgbClr val="A50021"/>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ECCS </a:t>
            </a:r>
            <a:r>
              <a:rPr lang="en-US" sz="500" dirty="0">
                <a:solidFill>
                  <a:srgbClr val="000000"/>
                </a:solidFill>
                <a:latin typeface="Calibri" pitchFamily="34" charset="0"/>
                <a:cs typeface="Arial" charset="0"/>
              </a:rPr>
              <a:t>(IVM)</a:t>
            </a:r>
          </a:p>
          <a:p>
            <a:pPr>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GBS </a:t>
            </a:r>
            <a:r>
              <a:rPr lang="en-US" sz="500" dirty="0" smtClean="0">
                <a:solidFill>
                  <a:srgbClr val="000000"/>
                </a:solidFill>
                <a:latin typeface="Calibri" pitchFamily="34" charset="0"/>
                <a:cs typeface="Arial" charset="0"/>
              </a:rPr>
              <a:t>(IC-JPO</a:t>
            </a:r>
            <a:r>
              <a:rPr lang="en-US" sz="500" dirty="0">
                <a:solidFill>
                  <a:srgbClr val="000000"/>
                </a:solidFill>
                <a:latin typeface="Calibri" pitchFamily="34" charset="0"/>
                <a:cs typeface="Arial" charset="0"/>
              </a:rPr>
              <a:t>)</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LMST </a:t>
            </a:r>
            <a:r>
              <a:rPr lang="en-US" sz="500" dirty="0">
                <a:solidFill>
                  <a:srgbClr val="000000"/>
                </a:solidFill>
                <a:latin typeface="Calibri" pitchFamily="34" charset="0"/>
              </a:rPr>
              <a:t>(IVT)</a:t>
            </a:r>
            <a:endParaRPr lang="en-US" sz="800" b="1" dirty="0">
              <a:solidFill>
                <a:srgbClr val="00B0F0"/>
              </a:solidFill>
              <a:latin typeface="Calibri" pitchFamily="34" charset="0"/>
              <a:cs typeface="Arial" charset="0"/>
            </a:endParaRPr>
          </a:p>
          <a:p>
            <a:pPr>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a:t>
            </a:r>
            <a:r>
              <a:rPr lang="en-US" sz="800" b="1" dirty="0">
                <a:solidFill>
                  <a:srgbClr val="000000"/>
                </a:solidFill>
                <a:latin typeface="Calibri" pitchFamily="34" charset="0"/>
                <a:cs typeface="Arial" charset="0"/>
              </a:rPr>
              <a:t>Phoenix TS </a:t>
            </a:r>
            <a:r>
              <a:rPr lang="en-US" sz="500" dirty="0">
                <a:solidFill>
                  <a:srgbClr val="000000"/>
                </a:solidFill>
                <a:latin typeface="Calibri" pitchFamily="34" charset="0"/>
                <a:cs typeface="Arial" charset="0"/>
              </a:rPr>
              <a:t>(III-A)</a:t>
            </a:r>
            <a:endParaRPr lang="en-US" sz="500" b="1"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SMART-T </a:t>
            </a:r>
            <a:r>
              <a:rPr lang="en-US" sz="500" dirty="0">
                <a:solidFill>
                  <a:srgbClr val="000000"/>
                </a:solidFill>
                <a:latin typeface="Calibri" pitchFamily="34" charset="0"/>
                <a:cs typeface="Arial" charset="0"/>
              </a:rPr>
              <a:t>(II-A)</a:t>
            </a:r>
          </a:p>
          <a:p>
            <a:pPr>
              <a:lnSpc>
                <a:spcPct val="65000"/>
              </a:lnSpc>
              <a:spcBef>
                <a:spcPts val="500"/>
              </a:spcBef>
              <a:tabLst>
                <a:tab pos="115888" algn="l"/>
                <a:tab pos="285750" algn="l"/>
              </a:tabLst>
            </a:pPr>
            <a:r>
              <a:rPr lang="en-US" sz="500" dirty="0">
                <a:solidFill>
                  <a:srgbClr val="000000"/>
                </a:solidFill>
                <a:latin typeface="Calibri" pitchFamily="34" charset="0"/>
                <a:cs typeface="Arial" charset="0"/>
              </a:rPr>
              <a:t>	</a:t>
            </a:r>
            <a:r>
              <a:rPr lang="en-US" sz="800" b="1" dirty="0">
                <a:solidFill>
                  <a:srgbClr val="000000"/>
                </a:solidFill>
                <a:latin typeface="Calibri" pitchFamily="34" charset="0"/>
                <a:cs typeface="Arial" charset="0"/>
              </a:rPr>
              <a:t>SMART-T </a:t>
            </a:r>
            <a:r>
              <a:rPr lang="en-US" sz="600" b="1" dirty="0">
                <a:solidFill>
                  <a:srgbClr val="000000"/>
                </a:solidFill>
                <a:latin typeface="Calibri" pitchFamily="34" charset="0"/>
                <a:cs typeface="Arial" charset="0"/>
              </a:rPr>
              <a:t>AEHF </a:t>
            </a:r>
            <a:r>
              <a:rPr lang="en-US" sz="600" b="1" dirty="0" smtClean="0">
                <a:solidFill>
                  <a:srgbClr val="000000"/>
                </a:solidFill>
                <a:latin typeface="Calibri" pitchFamily="34" charset="0"/>
                <a:cs typeface="Arial" charset="0"/>
              </a:rPr>
              <a:t>Upgrade </a:t>
            </a:r>
            <a:endParaRPr lang="en-US" sz="800" b="1"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SWAN/VSAT </a:t>
            </a:r>
            <a:r>
              <a:rPr lang="en-US" sz="500" dirty="0" smtClean="0">
                <a:solidFill>
                  <a:srgbClr val="000000"/>
                </a:solidFill>
                <a:latin typeface="Calibri" pitchFamily="34" charset="0"/>
                <a:cs typeface="Arial" charset="0"/>
              </a:rPr>
              <a:t>(IVM)</a:t>
            </a:r>
            <a:endParaRPr lang="en-US" sz="500"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7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SCI </a:t>
            </a:r>
            <a:r>
              <a:rPr lang="en-US" sz="800" b="1" dirty="0">
                <a:solidFill>
                  <a:srgbClr val="000000"/>
                </a:solidFill>
                <a:latin typeface="Calibri" pitchFamily="34" charset="0"/>
                <a:cs typeface="Arial" charset="0"/>
              </a:rPr>
              <a:t>Comms FoS </a:t>
            </a:r>
            <a:r>
              <a:rPr lang="en-US" sz="500" dirty="0">
                <a:solidFill>
                  <a:srgbClr val="000000"/>
                </a:solidFill>
                <a:latin typeface="Calibri" pitchFamily="34" charset="0"/>
                <a:cs typeface="Arial" charset="0"/>
              </a:rPr>
              <a:t>(AAP)</a:t>
            </a:r>
          </a:p>
          <a:p>
            <a:pPr>
              <a:lnSpc>
                <a:spcPct val="65000"/>
              </a:lnSpc>
              <a:spcBef>
                <a:spcPts val="500"/>
              </a:spcBef>
              <a:tabLst>
                <a:tab pos="115888" algn="l"/>
                <a:tab pos="285750" algn="l"/>
              </a:tabLst>
            </a:pPr>
            <a:r>
              <a:rPr lang="en-US" sz="500" dirty="0">
                <a:solidFill>
                  <a:srgbClr val="000000"/>
                </a:solidFill>
                <a:latin typeface="Calibri" pitchFamily="34" charset="0"/>
                <a:cs typeface="Arial" charset="0"/>
              </a:rPr>
              <a:t>		</a:t>
            </a:r>
            <a:r>
              <a:rPr lang="en-US" sz="800" b="1" dirty="0">
                <a:solidFill>
                  <a:srgbClr val="000000"/>
                </a:solidFill>
                <a:latin typeface="Calibri" pitchFamily="34" charset="0"/>
                <a:cs typeface="Arial" charset="0"/>
              </a:rPr>
              <a:t>SCI </a:t>
            </a:r>
            <a:r>
              <a:rPr lang="en-US" sz="800" b="1" dirty="0" smtClean="0">
                <a:solidFill>
                  <a:srgbClr val="000000"/>
                </a:solidFill>
                <a:latin typeface="Calibri" pitchFamily="34" charset="0"/>
                <a:cs typeface="Arial" charset="0"/>
              </a:rPr>
              <a:t>VSAT/HBSI-TT</a:t>
            </a:r>
            <a:r>
              <a:rPr lang="en-US" sz="500" dirty="0" smtClean="0">
                <a:solidFill>
                  <a:srgbClr val="000000"/>
                </a:solidFill>
                <a:latin typeface="Calibri" pitchFamily="34" charset="0"/>
                <a:cs typeface="Arial" charset="0"/>
              </a:rPr>
              <a:t>(AAP</a:t>
            </a:r>
            <a:r>
              <a:rPr lang="en-US" sz="500" dirty="0">
                <a:solidFill>
                  <a:srgbClr val="000000"/>
                </a:solidFill>
                <a:latin typeface="Calibri" pitchFamily="34" charset="0"/>
                <a:cs typeface="Arial" charset="0"/>
              </a:rPr>
              <a:t>)</a:t>
            </a:r>
            <a:endParaRPr lang="en-US" sz="500" b="1"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SCI </a:t>
            </a:r>
            <a:r>
              <a:rPr lang="en-US" sz="800" b="1" dirty="0">
                <a:solidFill>
                  <a:srgbClr val="000000"/>
                </a:solidFill>
                <a:latin typeface="Calibri" pitchFamily="34" charset="0"/>
                <a:cs typeface="Arial" charset="0"/>
              </a:rPr>
              <a:t>COMMS</a:t>
            </a:r>
            <a:r>
              <a:rPr lang="en-US" sz="800" b="1" dirty="0" smtClean="0">
                <a:solidFill>
                  <a:srgbClr val="000000"/>
                </a:solidFill>
                <a:latin typeface="Calibri" pitchFamily="34" charset="0"/>
                <a:cs typeface="Arial" charset="0"/>
              </a:rPr>
              <a:t>/</a:t>
            </a:r>
            <a:r>
              <a:rPr lang="en-US" sz="800" b="1" dirty="0">
                <a:solidFill>
                  <a:srgbClr val="000000"/>
                </a:solidFill>
                <a:latin typeface="Calibri" pitchFamily="34" charset="0"/>
                <a:cs typeface="Arial" charset="0"/>
              </a:rPr>
              <a:t> HBSI-PT </a:t>
            </a:r>
            <a:r>
              <a:rPr lang="en-US" sz="500" dirty="0" smtClean="0">
                <a:solidFill>
                  <a:srgbClr val="000000"/>
                </a:solidFill>
                <a:latin typeface="Calibri" pitchFamily="34" charset="0"/>
                <a:cs typeface="Arial" charset="0"/>
              </a:rPr>
              <a:t>(AAP)</a:t>
            </a:r>
            <a:endParaRPr lang="en-US" sz="500" b="1" dirty="0" smtClean="0">
              <a:solidFill>
                <a:srgbClr val="000000"/>
              </a:solidFill>
              <a:latin typeface="Calibri" pitchFamily="34" charset="0"/>
              <a:cs typeface="Arial" charset="0"/>
            </a:endParaRPr>
          </a:p>
        </p:txBody>
      </p:sp>
      <p:sp>
        <p:nvSpPr>
          <p:cNvPr id="4099" name="Line 2"/>
          <p:cNvSpPr>
            <a:spLocks noChangeShapeType="1"/>
          </p:cNvSpPr>
          <p:nvPr/>
        </p:nvSpPr>
        <p:spPr bwMode="auto">
          <a:xfrm flipH="1">
            <a:off x="3284266" y="2901872"/>
            <a:ext cx="0" cy="1808328"/>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02" name="Line 27"/>
          <p:cNvSpPr>
            <a:spLocks noChangeShapeType="1"/>
          </p:cNvSpPr>
          <p:nvPr/>
        </p:nvSpPr>
        <p:spPr bwMode="auto">
          <a:xfrm>
            <a:off x="2366058" y="2532579"/>
            <a:ext cx="0" cy="50800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03" name="Line 27"/>
          <p:cNvSpPr>
            <a:spLocks noChangeShapeType="1"/>
          </p:cNvSpPr>
          <p:nvPr/>
        </p:nvSpPr>
        <p:spPr bwMode="auto">
          <a:xfrm>
            <a:off x="6801345" y="2532579"/>
            <a:ext cx="0" cy="50800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05" name="Line 27"/>
          <p:cNvSpPr>
            <a:spLocks noChangeShapeType="1"/>
          </p:cNvSpPr>
          <p:nvPr/>
        </p:nvSpPr>
        <p:spPr bwMode="auto">
          <a:xfrm>
            <a:off x="8253184" y="2525091"/>
            <a:ext cx="0" cy="50800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26" name="Line 2"/>
          <p:cNvSpPr>
            <a:spLocks noChangeShapeType="1"/>
          </p:cNvSpPr>
          <p:nvPr/>
        </p:nvSpPr>
        <p:spPr bwMode="auto">
          <a:xfrm flipH="1">
            <a:off x="6277392" y="3177133"/>
            <a:ext cx="0" cy="1358186"/>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56" name="Line 2"/>
          <p:cNvSpPr>
            <a:spLocks noChangeShapeType="1"/>
          </p:cNvSpPr>
          <p:nvPr/>
        </p:nvSpPr>
        <p:spPr bwMode="auto">
          <a:xfrm>
            <a:off x="7664161" y="2963497"/>
            <a:ext cx="0" cy="2152935"/>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90" name="Line 2"/>
          <p:cNvSpPr>
            <a:spLocks noChangeShapeType="1"/>
          </p:cNvSpPr>
          <p:nvPr/>
        </p:nvSpPr>
        <p:spPr bwMode="auto">
          <a:xfrm>
            <a:off x="4813499" y="3022325"/>
            <a:ext cx="0" cy="1463697"/>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24" name="Line 2"/>
          <p:cNvSpPr>
            <a:spLocks noChangeShapeType="1"/>
          </p:cNvSpPr>
          <p:nvPr/>
        </p:nvSpPr>
        <p:spPr bwMode="auto">
          <a:xfrm>
            <a:off x="1863053" y="2692668"/>
            <a:ext cx="0" cy="3013666"/>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148" name="Line 27"/>
          <p:cNvSpPr>
            <a:spLocks noChangeShapeType="1"/>
          </p:cNvSpPr>
          <p:nvPr/>
        </p:nvSpPr>
        <p:spPr bwMode="auto">
          <a:xfrm>
            <a:off x="5354149" y="2532579"/>
            <a:ext cx="0" cy="50800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49" name="Line 27"/>
          <p:cNvSpPr>
            <a:spLocks noChangeShapeType="1"/>
          </p:cNvSpPr>
          <p:nvPr/>
        </p:nvSpPr>
        <p:spPr bwMode="auto">
          <a:xfrm>
            <a:off x="3825108" y="2532579"/>
            <a:ext cx="0" cy="50800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17" name="AutoShape 38"/>
          <p:cNvSpPr>
            <a:spLocks noChangeArrowheads="1"/>
          </p:cNvSpPr>
          <p:nvPr/>
        </p:nvSpPr>
        <p:spPr bwMode="auto">
          <a:xfrm>
            <a:off x="3219643" y="2626770"/>
            <a:ext cx="1225838" cy="771976"/>
          </a:xfrm>
          <a:prstGeom prst="roundRect">
            <a:avLst/>
          </a:prstGeom>
          <a:solidFill>
            <a:srgbClr val="003399"/>
          </a:solidFill>
          <a:ln w="9525">
            <a:solidFill>
              <a:schemeClr val="tx2">
                <a:lumMod val="75000"/>
              </a:schemeClr>
            </a:solidFill>
            <a:headEnd/>
            <a:tailEnd/>
          </a:ln>
          <a:effectLst/>
        </p:spPr>
        <p:style>
          <a:lnRef idx="1">
            <a:schemeClr val="accent3"/>
          </a:lnRef>
          <a:fillRef idx="2">
            <a:schemeClr val="accent3"/>
          </a:fillRef>
          <a:effectRef idx="1">
            <a:schemeClr val="accent3"/>
          </a:effectRef>
          <a:fontRef idx="minor">
            <a:schemeClr val="dk1"/>
          </a:fontRef>
        </p:style>
        <p:txBody>
          <a:bodyPr lIns="82058" tIns="41029" rIns="82058" bIns="41029" anchor="ctr"/>
          <a:lstStyle/>
          <a:p>
            <a:pPr algn="ctr">
              <a:lnSpc>
                <a:spcPct val="95000"/>
              </a:lnSpc>
              <a:spcBef>
                <a:spcPts val="600"/>
              </a:spcBef>
              <a:defRPr/>
            </a:pPr>
            <a:r>
              <a:rPr lang="en-US" sz="800" b="1" dirty="0" smtClean="0">
                <a:solidFill>
                  <a:prstClr val="white"/>
                </a:solidFill>
                <a:latin typeface="Calibri" panose="020F0502020204030204" pitchFamily="34" charset="0"/>
              </a:rPr>
              <a:t>Integration, Interoperability and Situational Awareness</a:t>
            </a:r>
            <a:endParaRPr lang="en-US" sz="800" b="1" dirty="0">
              <a:solidFill>
                <a:prstClr val="white"/>
              </a:solidFill>
              <a:latin typeface="Calibri" panose="020F0502020204030204" pitchFamily="34" charset="0"/>
            </a:endParaRPr>
          </a:p>
          <a:p>
            <a:pPr algn="ctr">
              <a:lnSpc>
                <a:spcPct val="95000"/>
              </a:lnSpc>
              <a:spcBef>
                <a:spcPts val="500"/>
              </a:spcBef>
              <a:defRPr/>
            </a:pPr>
            <a:r>
              <a:rPr lang="en-US" sz="1050" b="1" dirty="0" smtClean="0">
                <a:solidFill>
                  <a:prstClr val="white"/>
                </a:solidFill>
                <a:latin typeface="Calibri" pitchFamily="34" charset="0"/>
                <a:cs typeface="Arial" charset="0"/>
              </a:rPr>
              <a:t>(I2SA)</a:t>
            </a:r>
            <a:endParaRPr lang="en-US" sz="1050" b="1" dirty="0">
              <a:solidFill>
                <a:prstClr val="white"/>
              </a:solidFill>
              <a:latin typeface="Calibri" pitchFamily="34" charset="0"/>
              <a:cs typeface="Arial" charset="0"/>
            </a:endParaRPr>
          </a:p>
        </p:txBody>
      </p:sp>
      <p:sp>
        <p:nvSpPr>
          <p:cNvPr id="123" name="AutoShape 38"/>
          <p:cNvSpPr>
            <a:spLocks noChangeArrowheads="1"/>
          </p:cNvSpPr>
          <p:nvPr/>
        </p:nvSpPr>
        <p:spPr bwMode="auto">
          <a:xfrm>
            <a:off x="6212868" y="2631875"/>
            <a:ext cx="1133735" cy="771976"/>
          </a:xfrm>
          <a:prstGeom prst="roundRect">
            <a:avLst/>
          </a:prstGeom>
          <a:solidFill>
            <a:srgbClr val="003399"/>
          </a:solidFill>
          <a:ln w="9525">
            <a:solidFill>
              <a:schemeClr val="tx2">
                <a:lumMod val="75000"/>
              </a:schemeClr>
            </a:solidFill>
            <a:headEnd/>
            <a:tailEnd/>
          </a:ln>
          <a:effectLst/>
        </p:spPr>
        <p:style>
          <a:lnRef idx="1">
            <a:schemeClr val="accent3"/>
          </a:lnRef>
          <a:fillRef idx="2">
            <a:schemeClr val="accent3"/>
          </a:fillRef>
          <a:effectRef idx="1">
            <a:schemeClr val="accent3"/>
          </a:effectRef>
          <a:fontRef idx="minor">
            <a:schemeClr val="dk1"/>
          </a:fontRef>
        </p:style>
        <p:txBody>
          <a:bodyPr lIns="82058" tIns="41029" rIns="82058" bIns="41029" anchor="ctr"/>
          <a:lstStyle/>
          <a:p>
            <a:pPr algn="ctr">
              <a:defRPr/>
            </a:pPr>
            <a:r>
              <a:rPr lang="en-US" sz="1050" b="1" dirty="0">
                <a:solidFill>
                  <a:srgbClr val="FFFFFF"/>
                </a:solidFill>
                <a:latin typeface="Calibri" pitchFamily="34" charset="0"/>
                <a:cs typeface="Arial" charset="0"/>
              </a:rPr>
              <a:t>Networking and </a:t>
            </a:r>
            <a:r>
              <a:rPr lang="en-US" sz="1050" b="1" dirty="0" smtClean="0">
                <a:solidFill>
                  <a:srgbClr val="FFFFFF"/>
                </a:solidFill>
                <a:latin typeface="Calibri" pitchFamily="34" charset="0"/>
                <a:cs typeface="Arial" charset="0"/>
              </a:rPr>
              <a:t>SATCOM </a:t>
            </a:r>
          </a:p>
          <a:p>
            <a:pPr algn="ctr">
              <a:defRPr/>
            </a:pPr>
            <a:endParaRPr lang="en-US" sz="500" b="1" dirty="0" smtClean="0">
              <a:solidFill>
                <a:srgbClr val="FFFFFF"/>
              </a:solidFill>
              <a:latin typeface="Calibri" pitchFamily="34" charset="0"/>
              <a:cs typeface="Arial" charset="0"/>
            </a:endParaRPr>
          </a:p>
          <a:p>
            <a:pPr algn="ctr">
              <a:defRPr/>
            </a:pPr>
            <a:r>
              <a:rPr lang="en-US" sz="1050" b="1" dirty="0" smtClean="0">
                <a:solidFill>
                  <a:srgbClr val="FFFFFF"/>
                </a:solidFill>
                <a:latin typeface="Calibri" pitchFamily="34" charset="0"/>
                <a:cs typeface="Arial" charset="0"/>
              </a:rPr>
              <a:t>(NSC)</a:t>
            </a:r>
            <a:endParaRPr lang="en-US" sz="1050" b="1" dirty="0">
              <a:solidFill>
                <a:srgbClr val="FFFFFF"/>
              </a:solidFill>
              <a:latin typeface="Calibri" pitchFamily="34" charset="0"/>
              <a:cs typeface="Arial" charset="0"/>
            </a:endParaRPr>
          </a:p>
        </p:txBody>
      </p:sp>
      <p:sp>
        <p:nvSpPr>
          <p:cNvPr id="119" name="AutoShape 38"/>
          <p:cNvSpPr>
            <a:spLocks noChangeArrowheads="1"/>
          </p:cNvSpPr>
          <p:nvPr/>
        </p:nvSpPr>
        <p:spPr bwMode="auto">
          <a:xfrm>
            <a:off x="7627797" y="2626770"/>
            <a:ext cx="1133735" cy="771976"/>
          </a:xfrm>
          <a:prstGeom prst="roundRect">
            <a:avLst/>
          </a:prstGeom>
          <a:solidFill>
            <a:srgbClr val="003399"/>
          </a:solidFill>
          <a:ln w="9525">
            <a:solidFill>
              <a:schemeClr val="tx2">
                <a:lumMod val="75000"/>
              </a:schemeClr>
            </a:solidFill>
            <a:headEnd/>
            <a:tailEnd/>
          </a:ln>
          <a:effectLst/>
        </p:spPr>
        <p:style>
          <a:lnRef idx="1">
            <a:schemeClr val="accent3"/>
          </a:lnRef>
          <a:fillRef idx="2">
            <a:schemeClr val="accent3"/>
          </a:fillRef>
          <a:effectRef idx="1">
            <a:schemeClr val="accent3"/>
          </a:effectRef>
          <a:fontRef idx="minor">
            <a:schemeClr val="dk1"/>
          </a:fontRef>
        </p:style>
        <p:txBody>
          <a:bodyPr lIns="82058" tIns="41029" rIns="82058" bIns="41029" anchor="ctr"/>
          <a:lstStyle/>
          <a:p>
            <a:pPr algn="ctr">
              <a:defRPr/>
            </a:pPr>
            <a:r>
              <a:rPr lang="en-US" sz="1050" b="1" dirty="0">
                <a:solidFill>
                  <a:srgbClr val="FFFFFF"/>
                </a:solidFill>
                <a:latin typeface="Calibri" pitchFamily="34" charset="0"/>
                <a:cs typeface="Arial" charset="0"/>
              </a:rPr>
              <a:t>Tactical COMM </a:t>
            </a:r>
            <a:r>
              <a:rPr lang="en-US" sz="1050" b="1" dirty="0" smtClean="0">
                <a:solidFill>
                  <a:srgbClr val="FFFFFF"/>
                </a:solidFill>
                <a:latin typeface="Calibri" pitchFamily="34" charset="0"/>
                <a:cs typeface="Arial" charset="0"/>
              </a:rPr>
              <a:t>Systems </a:t>
            </a:r>
          </a:p>
          <a:p>
            <a:pPr algn="ctr">
              <a:defRPr/>
            </a:pPr>
            <a:endParaRPr lang="en-US" sz="500" b="1" dirty="0" smtClean="0">
              <a:solidFill>
                <a:srgbClr val="FFFFFF"/>
              </a:solidFill>
              <a:latin typeface="Calibri" pitchFamily="34" charset="0"/>
              <a:cs typeface="Arial" charset="0"/>
            </a:endParaRPr>
          </a:p>
          <a:p>
            <a:pPr algn="ctr">
              <a:defRPr/>
            </a:pPr>
            <a:r>
              <a:rPr lang="en-US" sz="1050" b="1" dirty="0" smtClean="0">
                <a:solidFill>
                  <a:srgbClr val="FFFFFF"/>
                </a:solidFill>
                <a:latin typeface="Calibri" pitchFamily="34" charset="0"/>
                <a:cs typeface="Arial" charset="0"/>
              </a:rPr>
              <a:t>(TCS)</a:t>
            </a:r>
            <a:endParaRPr lang="en-US" sz="1050" b="1" dirty="0">
              <a:solidFill>
                <a:srgbClr val="FFFFFF"/>
              </a:solidFill>
              <a:latin typeface="Calibri" pitchFamily="34" charset="0"/>
              <a:cs typeface="Arial" charset="0"/>
            </a:endParaRPr>
          </a:p>
        </p:txBody>
      </p:sp>
      <p:sp>
        <p:nvSpPr>
          <p:cNvPr id="116" name="AutoShape 38"/>
          <p:cNvSpPr>
            <a:spLocks noChangeArrowheads="1"/>
          </p:cNvSpPr>
          <p:nvPr/>
        </p:nvSpPr>
        <p:spPr bwMode="auto">
          <a:xfrm>
            <a:off x="4766135" y="2626770"/>
            <a:ext cx="1133735" cy="771976"/>
          </a:xfrm>
          <a:prstGeom prst="roundRect">
            <a:avLst/>
          </a:prstGeom>
          <a:solidFill>
            <a:srgbClr val="003399"/>
          </a:solidFill>
          <a:ln w="9525">
            <a:solidFill>
              <a:schemeClr val="tx2">
                <a:lumMod val="75000"/>
              </a:schemeClr>
            </a:solidFill>
            <a:headEnd/>
            <a:tailEnd/>
          </a:ln>
          <a:effectLst/>
        </p:spPr>
        <p:style>
          <a:lnRef idx="1">
            <a:schemeClr val="accent3"/>
          </a:lnRef>
          <a:fillRef idx="2">
            <a:schemeClr val="accent3"/>
          </a:fillRef>
          <a:effectRef idx="1">
            <a:schemeClr val="accent3"/>
          </a:effectRef>
          <a:fontRef idx="minor">
            <a:schemeClr val="dk1"/>
          </a:fontRef>
        </p:style>
        <p:txBody>
          <a:bodyPr lIns="82058" tIns="41029" rIns="82058" bIns="41029" anchor="ctr"/>
          <a:lstStyle/>
          <a:p>
            <a:pPr algn="ctr">
              <a:defRPr/>
            </a:pPr>
            <a:r>
              <a:rPr lang="en-US" sz="1050" b="1" dirty="0">
                <a:solidFill>
                  <a:srgbClr val="FFFFFF"/>
                </a:solidFill>
                <a:latin typeface="Calibri" pitchFamily="34" charset="0"/>
                <a:cs typeface="Arial" charset="0"/>
              </a:rPr>
              <a:t>MAGTF C2 </a:t>
            </a:r>
            <a:r>
              <a:rPr lang="en-US" sz="1050" b="1" dirty="0" smtClean="0">
                <a:solidFill>
                  <a:srgbClr val="FFFFFF"/>
                </a:solidFill>
                <a:latin typeface="Calibri" pitchFamily="34" charset="0"/>
                <a:cs typeface="Arial" charset="0"/>
              </a:rPr>
              <a:t>Systems </a:t>
            </a:r>
          </a:p>
          <a:p>
            <a:pPr algn="ctr">
              <a:defRPr/>
            </a:pPr>
            <a:endParaRPr lang="en-US" sz="500" b="1" dirty="0" smtClean="0">
              <a:solidFill>
                <a:srgbClr val="FFFFFF"/>
              </a:solidFill>
              <a:latin typeface="Calibri" pitchFamily="34" charset="0"/>
              <a:cs typeface="Arial" charset="0"/>
            </a:endParaRPr>
          </a:p>
          <a:p>
            <a:pPr algn="ctr">
              <a:defRPr/>
            </a:pPr>
            <a:r>
              <a:rPr lang="en-US" sz="1050" b="1" dirty="0" smtClean="0">
                <a:solidFill>
                  <a:srgbClr val="FFFFFF"/>
                </a:solidFill>
                <a:latin typeface="Calibri" pitchFamily="34" charset="0"/>
                <a:cs typeface="Arial" charset="0"/>
              </a:rPr>
              <a:t>(MC2S)</a:t>
            </a:r>
            <a:endParaRPr lang="en-US" sz="1050" b="1" dirty="0">
              <a:solidFill>
                <a:srgbClr val="FFFFFF"/>
              </a:solidFill>
              <a:latin typeface="Calibri" pitchFamily="34" charset="0"/>
              <a:cs typeface="Arial" charset="0"/>
            </a:endParaRPr>
          </a:p>
        </p:txBody>
      </p:sp>
      <p:sp>
        <p:nvSpPr>
          <p:cNvPr id="225" name="AutoShape 38"/>
          <p:cNvSpPr>
            <a:spLocks noChangeArrowheads="1"/>
          </p:cNvSpPr>
          <p:nvPr/>
        </p:nvSpPr>
        <p:spPr bwMode="auto">
          <a:xfrm>
            <a:off x="1797592" y="2631874"/>
            <a:ext cx="1182094" cy="771977"/>
          </a:xfrm>
          <a:prstGeom prst="roundRect">
            <a:avLst/>
          </a:prstGeom>
          <a:solidFill>
            <a:srgbClr val="003399"/>
          </a:solidFill>
          <a:ln w="9525">
            <a:solidFill>
              <a:schemeClr val="tx2">
                <a:lumMod val="75000"/>
              </a:schemeClr>
            </a:solidFill>
            <a:headEnd/>
            <a:tailEnd/>
          </a:ln>
          <a:effectLst/>
        </p:spPr>
        <p:style>
          <a:lnRef idx="1">
            <a:schemeClr val="accent3"/>
          </a:lnRef>
          <a:fillRef idx="2">
            <a:schemeClr val="accent3"/>
          </a:fillRef>
          <a:effectRef idx="1">
            <a:schemeClr val="accent3"/>
          </a:effectRef>
          <a:fontRef idx="minor">
            <a:schemeClr val="dk1"/>
          </a:fontRef>
        </p:style>
        <p:txBody>
          <a:bodyPr lIns="82058" tIns="41029" rIns="82058" bIns="41029" anchor="ctr"/>
          <a:lstStyle/>
          <a:p>
            <a:pPr algn="ctr">
              <a:defRPr/>
            </a:pPr>
            <a:r>
              <a:rPr lang="en-US" sz="1050" b="1" dirty="0">
                <a:solidFill>
                  <a:srgbClr val="FFFFFF"/>
                </a:solidFill>
                <a:latin typeface="Calibri" pitchFamily="34" charset="0"/>
                <a:cs typeface="Arial" charset="0"/>
              </a:rPr>
              <a:t>Force Protection </a:t>
            </a:r>
            <a:r>
              <a:rPr lang="en-US" sz="1050" b="1" dirty="0" smtClean="0">
                <a:solidFill>
                  <a:srgbClr val="FFFFFF"/>
                </a:solidFill>
                <a:latin typeface="Calibri" pitchFamily="34" charset="0"/>
                <a:cs typeface="Arial" charset="0"/>
              </a:rPr>
              <a:t>Systems</a:t>
            </a:r>
          </a:p>
          <a:p>
            <a:pPr algn="ctr">
              <a:defRPr/>
            </a:pPr>
            <a:endParaRPr lang="en-US" sz="500" b="1" dirty="0" smtClean="0">
              <a:solidFill>
                <a:srgbClr val="FFFFFF"/>
              </a:solidFill>
              <a:latin typeface="Calibri" pitchFamily="34" charset="0"/>
              <a:cs typeface="Arial" charset="0"/>
            </a:endParaRPr>
          </a:p>
          <a:p>
            <a:pPr algn="ctr">
              <a:defRPr/>
            </a:pPr>
            <a:r>
              <a:rPr lang="en-US" sz="1050" b="1" dirty="0" smtClean="0">
                <a:solidFill>
                  <a:srgbClr val="FFFFFF"/>
                </a:solidFill>
                <a:latin typeface="Calibri" pitchFamily="34" charset="0"/>
                <a:cs typeface="Arial" charset="0"/>
              </a:rPr>
              <a:t>(FPS)</a:t>
            </a:r>
            <a:endParaRPr lang="en-US" sz="1050" b="1" dirty="0">
              <a:solidFill>
                <a:srgbClr val="FFFFFF"/>
              </a:solidFill>
              <a:latin typeface="Calibri" pitchFamily="34" charset="0"/>
              <a:cs typeface="Arial" charset="0"/>
            </a:endParaRPr>
          </a:p>
        </p:txBody>
      </p:sp>
      <p:sp>
        <p:nvSpPr>
          <p:cNvPr id="220" name="Line 27"/>
          <p:cNvSpPr>
            <a:spLocks noChangeShapeType="1"/>
          </p:cNvSpPr>
          <p:nvPr/>
        </p:nvSpPr>
        <p:spPr bwMode="auto">
          <a:xfrm>
            <a:off x="914750" y="2519805"/>
            <a:ext cx="0" cy="508000"/>
          </a:xfrm>
          <a:prstGeom prst="line">
            <a:avLst/>
          </a:prstGeom>
          <a:noFill/>
          <a:ln w="1905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146" name="AutoShape 38"/>
          <p:cNvSpPr>
            <a:spLocks noChangeArrowheads="1"/>
          </p:cNvSpPr>
          <p:nvPr/>
        </p:nvSpPr>
        <p:spPr bwMode="auto">
          <a:xfrm>
            <a:off x="341906" y="2633196"/>
            <a:ext cx="1182094" cy="771977"/>
          </a:xfrm>
          <a:prstGeom prst="roundRect">
            <a:avLst/>
          </a:prstGeom>
          <a:solidFill>
            <a:srgbClr val="003399"/>
          </a:solidFill>
          <a:ln w="9525">
            <a:solidFill>
              <a:schemeClr val="tx2">
                <a:lumMod val="75000"/>
              </a:schemeClr>
            </a:solidFill>
            <a:headEnd/>
            <a:tailEnd/>
          </a:ln>
          <a:effectLst/>
        </p:spPr>
        <p:style>
          <a:lnRef idx="1">
            <a:schemeClr val="accent3"/>
          </a:lnRef>
          <a:fillRef idx="2">
            <a:schemeClr val="accent3"/>
          </a:fillRef>
          <a:effectRef idx="1">
            <a:schemeClr val="accent3"/>
          </a:effectRef>
          <a:fontRef idx="minor">
            <a:schemeClr val="dk1"/>
          </a:fontRef>
        </p:style>
        <p:txBody>
          <a:bodyPr lIns="82058" tIns="41029" rIns="82058" bIns="41029" anchor="ctr"/>
          <a:lstStyle/>
          <a:p>
            <a:pPr algn="ctr">
              <a:defRPr/>
            </a:pPr>
            <a:r>
              <a:rPr lang="en-US" sz="1050" b="1" dirty="0" smtClean="0">
                <a:solidFill>
                  <a:srgbClr val="FFFFFF"/>
                </a:solidFill>
                <a:latin typeface="Calibri" pitchFamily="34" charset="0"/>
                <a:cs typeface="Arial" charset="0"/>
              </a:rPr>
              <a:t>MC3 Science &amp;Technology </a:t>
            </a:r>
          </a:p>
          <a:p>
            <a:pPr algn="ctr">
              <a:defRPr/>
            </a:pPr>
            <a:endParaRPr lang="en-US" sz="500" b="1" dirty="0">
              <a:solidFill>
                <a:srgbClr val="FFFFFF"/>
              </a:solidFill>
              <a:latin typeface="Calibri" pitchFamily="34" charset="0"/>
              <a:cs typeface="Arial" charset="0"/>
            </a:endParaRPr>
          </a:p>
          <a:p>
            <a:pPr algn="ctr">
              <a:defRPr/>
            </a:pPr>
            <a:r>
              <a:rPr lang="en-US" sz="1050" b="1" dirty="0" smtClean="0">
                <a:solidFill>
                  <a:srgbClr val="FFFFFF"/>
                </a:solidFill>
                <a:latin typeface="Calibri" pitchFamily="34" charset="0"/>
                <a:cs typeface="Arial" charset="0"/>
              </a:rPr>
              <a:t>(S&amp;T)</a:t>
            </a:r>
            <a:endParaRPr lang="en-US" sz="1050" b="1" dirty="0">
              <a:solidFill>
                <a:srgbClr val="FFFFFF"/>
              </a:solidFill>
              <a:latin typeface="Calibri" pitchFamily="34" charset="0"/>
              <a:cs typeface="Arial" charset="0"/>
            </a:endParaRPr>
          </a:p>
        </p:txBody>
      </p:sp>
      <p:sp>
        <p:nvSpPr>
          <p:cNvPr id="4189" name="Text Box 12"/>
          <p:cNvSpPr txBox="1">
            <a:spLocks noChangeArrowheads="1"/>
          </p:cNvSpPr>
          <p:nvPr/>
        </p:nvSpPr>
        <p:spPr bwMode="auto">
          <a:xfrm>
            <a:off x="4845805" y="3459529"/>
            <a:ext cx="1573212" cy="2024160"/>
          </a:xfrm>
          <a:prstGeom prst="rect">
            <a:avLst/>
          </a:prstGeom>
          <a:noFill/>
          <a:ln w="9525">
            <a:noFill/>
            <a:miter lim="800000"/>
            <a:headEnd/>
            <a:tailEnd/>
          </a:ln>
        </p:spPr>
        <p:txBody>
          <a:bodyPr wrap="square" lIns="82058" tIns="41029" rIns="82058" bIns="41029">
            <a:spAutoFit/>
          </a:bodyPr>
          <a:lstStyle/>
          <a:p>
            <a:pPr>
              <a:lnSpc>
                <a:spcPct val="65000"/>
              </a:lnSpc>
              <a:spcBef>
                <a:spcPts val="400"/>
              </a:spcBef>
              <a:tabLst>
                <a:tab pos="115888" algn="l"/>
                <a:tab pos="285750" algn="l"/>
              </a:tabLst>
            </a:pPr>
            <a:r>
              <a:rPr lang="en-US" sz="900" b="1" dirty="0">
                <a:solidFill>
                  <a:srgbClr val="A50021"/>
                </a:solidFill>
                <a:latin typeface="Calibri" pitchFamily="34" charset="0"/>
              </a:rPr>
              <a:t>COC</a:t>
            </a:r>
          </a:p>
          <a:p>
            <a:pPr>
              <a:lnSpc>
                <a:spcPct val="65000"/>
              </a:lnSpc>
              <a:spcBef>
                <a:spcPts val="400"/>
              </a:spcBef>
              <a:tabLst>
                <a:tab pos="115888" algn="l"/>
                <a:tab pos="285750" algn="l"/>
              </a:tabLst>
            </a:pPr>
            <a:r>
              <a:rPr lang="en-US" sz="800" b="1" dirty="0">
                <a:solidFill>
                  <a:srgbClr val="000000"/>
                </a:solidFill>
                <a:latin typeface="Calibri" pitchFamily="34" charset="0"/>
              </a:rPr>
              <a:t>	COC (V) 2-4 </a:t>
            </a:r>
            <a:r>
              <a:rPr lang="en-US" sz="500" dirty="0">
                <a:solidFill>
                  <a:srgbClr val="000000"/>
                </a:solidFill>
                <a:latin typeface="Calibri" pitchFamily="34" charset="0"/>
              </a:rPr>
              <a:t>(III)</a:t>
            </a:r>
          </a:p>
          <a:p>
            <a:pPr>
              <a:lnSpc>
                <a:spcPct val="65000"/>
              </a:lnSpc>
              <a:spcBef>
                <a:spcPts val="400"/>
              </a:spcBef>
              <a:tabLst>
                <a:tab pos="115888" algn="l"/>
                <a:tab pos="285750" algn="l"/>
              </a:tabLst>
            </a:pPr>
            <a:r>
              <a:rPr lang="en-US" sz="800" b="1" dirty="0">
                <a:solidFill>
                  <a:srgbClr val="000000"/>
                </a:solidFill>
                <a:latin typeface="Calibri" pitchFamily="34" charset="0"/>
              </a:rPr>
              <a:t>	COC (V) 1 </a:t>
            </a:r>
            <a:r>
              <a:rPr lang="en-US" sz="500" dirty="0">
                <a:solidFill>
                  <a:srgbClr val="000000"/>
                </a:solidFill>
                <a:latin typeface="Calibri" pitchFamily="34" charset="0"/>
              </a:rPr>
              <a:t>(AAP)</a:t>
            </a:r>
          </a:p>
          <a:p>
            <a:pPr>
              <a:lnSpc>
                <a:spcPct val="65000"/>
              </a:lnSpc>
              <a:spcBef>
                <a:spcPts val="400"/>
              </a:spcBef>
              <a:tabLst>
                <a:tab pos="115888" algn="l"/>
                <a:tab pos="285750" algn="l"/>
              </a:tabLst>
            </a:pPr>
            <a:r>
              <a:rPr lang="en-US" sz="900" b="1" dirty="0" smtClean="0">
                <a:solidFill>
                  <a:srgbClr val="A50021"/>
                </a:solidFill>
                <a:latin typeface="Calibri" pitchFamily="34" charset="0"/>
              </a:rPr>
              <a:t>MC2SA</a:t>
            </a:r>
            <a:endParaRPr lang="en-US" sz="900" b="1" dirty="0">
              <a:solidFill>
                <a:srgbClr val="A50021"/>
              </a:solidFill>
              <a:latin typeface="Calibri" pitchFamily="34" charset="0"/>
            </a:endParaRPr>
          </a:p>
          <a:p>
            <a:pPr>
              <a:lnSpc>
                <a:spcPct val="65000"/>
              </a:lnSpc>
              <a:spcBef>
                <a:spcPts val="400"/>
              </a:spcBef>
              <a:tabLst>
                <a:tab pos="115888" algn="l"/>
                <a:tab pos="285750" algn="l"/>
              </a:tabLst>
            </a:pPr>
            <a:r>
              <a:rPr lang="en-US" sz="800" b="1" dirty="0">
                <a:solidFill>
                  <a:srgbClr val="000000"/>
                </a:solidFill>
                <a:latin typeface="Calibri" pitchFamily="34" charset="0"/>
              </a:rPr>
              <a:t>	JTCW </a:t>
            </a:r>
            <a:r>
              <a:rPr lang="en-US" sz="500" dirty="0">
                <a:solidFill>
                  <a:srgbClr val="000000"/>
                </a:solidFill>
                <a:latin typeface="Calibri" pitchFamily="34" charset="0"/>
              </a:rPr>
              <a:t>(IVT)</a:t>
            </a:r>
          </a:p>
          <a:p>
            <a:pPr>
              <a:lnSpc>
                <a:spcPct val="65000"/>
              </a:lnSpc>
              <a:spcBef>
                <a:spcPts val="400"/>
              </a:spcBef>
              <a:tabLst>
                <a:tab pos="115888" algn="l"/>
                <a:tab pos="285750" algn="l"/>
              </a:tabLst>
            </a:pPr>
            <a:r>
              <a:rPr lang="en-US" sz="800" b="1" dirty="0">
                <a:solidFill>
                  <a:srgbClr val="000000"/>
                </a:solidFill>
                <a:latin typeface="Calibri" pitchFamily="34" charset="0"/>
              </a:rPr>
              <a:t>	</a:t>
            </a:r>
            <a:r>
              <a:rPr lang="en-US" sz="800" b="1" dirty="0" smtClean="0">
                <a:solidFill>
                  <a:srgbClr val="000000"/>
                </a:solidFill>
                <a:latin typeface="Calibri" pitchFamily="34" charset="0"/>
              </a:rPr>
              <a:t>TCO-GCCS</a:t>
            </a:r>
            <a:r>
              <a:rPr lang="en-US" sz="900" b="1" dirty="0" smtClean="0">
                <a:solidFill>
                  <a:srgbClr val="000000"/>
                </a:solidFill>
                <a:latin typeface="Calibri" pitchFamily="34" charset="0"/>
              </a:rPr>
              <a:t> </a:t>
            </a:r>
            <a:r>
              <a:rPr lang="en-US" sz="600" dirty="0">
                <a:solidFill>
                  <a:srgbClr val="000000"/>
                </a:solidFill>
                <a:latin typeface="Calibri" pitchFamily="34" charset="0"/>
              </a:rPr>
              <a:t>(IVT)</a:t>
            </a:r>
          </a:p>
          <a:p>
            <a:pPr>
              <a:lnSpc>
                <a:spcPct val="65000"/>
              </a:lnSpc>
              <a:spcBef>
                <a:spcPts val="400"/>
              </a:spcBef>
              <a:tabLst>
                <a:tab pos="115888" algn="l"/>
                <a:tab pos="285750" algn="l"/>
              </a:tabLst>
            </a:pPr>
            <a:r>
              <a:rPr lang="en-US" sz="800" b="1" dirty="0" smtClean="0">
                <a:solidFill>
                  <a:srgbClr val="000000"/>
                </a:solidFill>
                <a:latin typeface="Calibri" pitchFamily="34" charset="0"/>
              </a:rPr>
              <a:t>	TSOA </a:t>
            </a:r>
            <a:r>
              <a:rPr lang="en-US" sz="500" dirty="0">
                <a:solidFill>
                  <a:srgbClr val="000000"/>
                </a:solidFill>
                <a:latin typeface="Calibri" pitchFamily="34" charset="0"/>
                <a:cs typeface="Arial" charset="0"/>
              </a:rPr>
              <a:t>(ACAT IV M)</a:t>
            </a:r>
            <a:endParaRPr lang="en-US" sz="500" dirty="0">
              <a:solidFill>
                <a:srgbClr val="000000"/>
              </a:solidFill>
              <a:latin typeface="Calibri" pitchFamily="34" charset="0"/>
            </a:endParaRPr>
          </a:p>
          <a:p>
            <a:pPr>
              <a:lnSpc>
                <a:spcPct val="65000"/>
              </a:lnSpc>
              <a:spcBef>
                <a:spcPts val="400"/>
              </a:spcBef>
              <a:tabLst>
                <a:tab pos="115888" algn="l"/>
                <a:tab pos="285750" algn="l"/>
              </a:tabLst>
            </a:pPr>
            <a:r>
              <a:rPr lang="en-US" sz="900" b="1" dirty="0" smtClean="0">
                <a:solidFill>
                  <a:srgbClr val="A50021"/>
                </a:solidFill>
                <a:latin typeface="Calibri" pitchFamily="34" charset="0"/>
              </a:rPr>
              <a:t>EMC2</a:t>
            </a:r>
          </a:p>
          <a:p>
            <a:pPr>
              <a:lnSpc>
                <a:spcPct val="65000"/>
              </a:lnSpc>
              <a:spcBef>
                <a:spcPts val="400"/>
              </a:spcBef>
              <a:tabLst>
                <a:tab pos="115888" algn="l"/>
                <a:tab pos="285750" algn="l"/>
              </a:tabLst>
            </a:pPr>
            <a:r>
              <a:rPr lang="en-US" sz="800" b="1" dirty="0">
                <a:solidFill>
                  <a:srgbClr val="000000"/>
                </a:solidFill>
                <a:latin typeface="Calibri" pitchFamily="34" charset="0"/>
              </a:rPr>
              <a:t>	</a:t>
            </a:r>
            <a:r>
              <a:rPr lang="en-US" sz="800" b="1" dirty="0" smtClean="0">
                <a:solidFill>
                  <a:srgbClr val="000000"/>
                </a:solidFill>
                <a:latin typeface="Calibri" pitchFamily="34" charset="0"/>
              </a:rPr>
              <a:t>NOTM</a:t>
            </a:r>
            <a:endParaRPr lang="en-US" sz="500" dirty="0" smtClean="0">
              <a:solidFill>
                <a:srgbClr val="000000"/>
              </a:solidFill>
              <a:latin typeface="Calibri" pitchFamily="34" charset="0"/>
            </a:endParaRPr>
          </a:p>
          <a:p>
            <a:pPr>
              <a:lnSpc>
                <a:spcPct val="65000"/>
              </a:lnSpc>
              <a:spcBef>
                <a:spcPts val="400"/>
              </a:spcBef>
              <a:tabLst>
                <a:tab pos="115888" algn="l"/>
                <a:tab pos="285750" algn="l"/>
              </a:tabLst>
            </a:pPr>
            <a:r>
              <a:rPr lang="en-US" sz="800" b="1" dirty="0">
                <a:solidFill>
                  <a:srgbClr val="000000"/>
                </a:solidFill>
                <a:latin typeface="Calibri" pitchFamily="34" charset="0"/>
              </a:rPr>
              <a:t>		</a:t>
            </a:r>
            <a:r>
              <a:rPr lang="en-US" sz="800" b="1" dirty="0" smtClean="0">
                <a:solidFill>
                  <a:srgbClr val="000000"/>
                </a:solidFill>
                <a:latin typeface="Calibri" pitchFamily="34" charset="0"/>
              </a:rPr>
              <a:t>NOTM </a:t>
            </a:r>
            <a:r>
              <a:rPr lang="en-US" sz="500" dirty="0" smtClean="0">
                <a:solidFill>
                  <a:srgbClr val="000000"/>
                </a:solidFill>
                <a:latin typeface="Calibri" pitchFamily="34" charset="0"/>
              </a:rPr>
              <a:t>(IV </a:t>
            </a:r>
            <a:r>
              <a:rPr lang="en-US" sz="500" dirty="0">
                <a:solidFill>
                  <a:srgbClr val="000000"/>
                </a:solidFill>
                <a:latin typeface="Calibri" pitchFamily="34" charset="0"/>
              </a:rPr>
              <a:t>M)</a:t>
            </a:r>
            <a:endParaRPr lang="en-US" sz="800" b="1" dirty="0">
              <a:solidFill>
                <a:srgbClr val="000000"/>
              </a:solidFill>
              <a:latin typeface="Calibri" pitchFamily="34" charset="0"/>
            </a:endParaRPr>
          </a:p>
          <a:p>
            <a:pPr>
              <a:lnSpc>
                <a:spcPct val="65000"/>
              </a:lnSpc>
              <a:spcBef>
                <a:spcPts val="500"/>
              </a:spcBef>
              <a:tabLst>
                <a:tab pos="115888" algn="l"/>
                <a:tab pos="285750" algn="l"/>
              </a:tabLst>
            </a:pPr>
            <a:r>
              <a:rPr lang="en-US" sz="800" b="1" dirty="0">
                <a:solidFill>
                  <a:srgbClr val="000000"/>
                </a:solidFill>
                <a:latin typeface="Calibri" pitchFamily="34" charset="0"/>
              </a:rPr>
              <a:t>	</a:t>
            </a:r>
            <a:r>
              <a:rPr lang="en-US" sz="800" b="1" dirty="0">
                <a:solidFill>
                  <a:srgbClr val="00B050"/>
                </a:solidFill>
                <a:latin typeface="Calibri"/>
              </a:rPr>
              <a:t>	</a:t>
            </a:r>
            <a:r>
              <a:rPr lang="en-US" sz="800" b="1" dirty="0" smtClean="0">
                <a:solidFill>
                  <a:prstClr val="black"/>
                </a:solidFill>
                <a:latin typeface="Calibri"/>
              </a:rPr>
              <a:t>NOTM </a:t>
            </a:r>
            <a:r>
              <a:rPr lang="en-US" sz="600" b="1" dirty="0" smtClean="0">
                <a:solidFill>
                  <a:prstClr val="black"/>
                </a:solidFill>
                <a:latin typeface="Calibri"/>
              </a:rPr>
              <a:t>AAO Increase </a:t>
            </a:r>
            <a:r>
              <a:rPr lang="en-US" sz="500" dirty="0" smtClean="0">
                <a:solidFill>
                  <a:prstClr val="black"/>
                </a:solidFill>
                <a:latin typeface="Calibri"/>
              </a:rPr>
              <a:t>(Pre-ACAT</a:t>
            </a:r>
            <a:r>
              <a:rPr lang="en-US" sz="500" dirty="0">
                <a:solidFill>
                  <a:prstClr val="black"/>
                </a:solidFill>
                <a:latin typeface="Calibri"/>
              </a:rPr>
              <a:t>)</a:t>
            </a:r>
            <a:endParaRPr lang="en-US" sz="500" i="1" dirty="0">
              <a:solidFill>
                <a:prstClr val="black"/>
              </a:solidFill>
              <a:latin typeface="Calibri"/>
            </a:endParaRPr>
          </a:p>
          <a:p>
            <a:pPr>
              <a:lnSpc>
                <a:spcPct val="65000"/>
              </a:lnSpc>
              <a:spcBef>
                <a:spcPts val="400"/>
              </a:spcBef>
              <a:tabLst>
                <a:tab pos="115888" algn="l"/>
                <a:tab pos="285750" algn="l"/>
              </a:tabLst>
            </a:pPr>
            <a:r>
              <a:rPr lang="en-US" sz="800" b="1" dirty="0">
                <a:solidFill>
                  <a:srgbClr val="000000"/>
                </a:solidFill>
                <a:latin typeface="Calibri" pitchFamily="34" charset="0"/>
              </a:rPr>
              <a:t>	</a:t>
            </a:r>
            <a:r>
              <a:rPr lang="en-US" sz="800" b="1" dirty="0" smtClean="0">
                <a:solidFill>
                  <a:srgbClr val="000000"/>
                </a:solidFill>
                <a:latin typeface="Calibri" pitchFamily="34" charset="0"/>
              </a:rPr>
              <a:t>	NOTM-A </a:t>
            </a:r>
            <a:r>
              <a:rPr lang="en-US" sz="500" dirty="0" smtClean="0">
                <a:solidFill>
                  <a:srgbClr val="000000"/>
                </a:solidFill>
                <a:latin typeface="Calibri" pitchFamily="34" charset="0"/>
              </a:rPr>
              <a:t>(USON)</a:t>
            </a:r>
          </a:p>
          <a:p>
            <a:pPr>
              <a:lnSpc>
                <a:spcPct val="65000"/>
              </a:lnSpc>
              <a:spcBef>
                <a:spcPts val="400"/>
              </a:spcBef>
              <a:tabLst>
                <a:tab pos="115888" algn="l"/>
                <a:tab pos="285750" algn="l"/>
              </a:tabLst>
            </a:pPr>
            <a:r>
              <a:rPr lang="en-US" sz="800" b="1" dirty="0">
                <a:solidFill>
                  <a:srgbClr val="000000"/>
                </a:solidFill>
                <a:latin typeface="Calibri" pitchFamily="34" charset="0"/>
              </a:rPr>
              <a:t>	</a:t>
            </a:r>
            <a:r>
              <a:rPr lang="en-US" sz="800" b="1" dirty="0" smtClean="0">
                <a:solidFill>
                  <a:srgbClr val="000000"/>
                </a:solidFill>
                <a:latin typeface="Calibri" pitchFamily="34" charset="0"/>
              </a:rPr>
              <a:t>	NOTM-ITV </a:t>
            </a:r>
            <a:r>
              <a:rPr lang="en-US" sz="500" dirty="0" smtClean="0">
                <a:solidFill>
                  <a:srgbClr val="000000"/>
                </a:solidFill>
                <a:latin typeface="Calibri" pitchFamily="34" charset="0"/>
              </a:rPr>
              <a:t>(USON)</a:t>
            </a:r>
          </a:p>
          <a:p>
            <a:pPr>
              <a:lnSpc>
                <a:spcPct val="65000"/>
              </a:lnSpc>
              <a:spcBef>
                <a:spcPts val="400"/>
              </a:spcBef>
              <a:tabLst>
                <a:tab pos="115888" algn="l"/>
                <a:tab pos="285750" algn="l"/>
              </a:tabLst>
            </a:pPr>
            <a:r>
              <a:rPr lang="en-US" sz="800" b="1" dirty="0">
                <a:solidFill>
                  <a:srgbClr val="000000"/>
                </a:solidFill>
                <a:latin typeface="Calibri" pitchFamily="34" charset="0"/>
              </a:rPr>
              <a:t>	</a:t>
            </a:r>
            <a:r>
              <a:rPr lang="en-US" sz="800" b="1" dirty="0" smtClean="0">
                <a:solidFill>
                  <a:srgbClr val="000000"/>
                </a:solidFill>
                <a:latin typeface="Calibri" pitchFamily="34" charset="0"/>
              </a:rPr>
              <a:t>HMSAS</a:t>
            </a:r>
            <a:r>
              <a:rPr lang="en-US" sz="500" b="1" dirty="0" smtClean="0">
                <a:solidFill>
                  <a:srgbClr val="000000"/>
                </a:solidFill>
                <a:latin typeface="Calibri" pitchFamily="34" charset="0"/>
              </a:rPr>
              <a:t> </a:t>
            </a:r>
            <a:r>
              <a:rPr lang="en-US" sz="500" dirty="0" smtClean="0">
                <a:solidFill>
                  <a:srgbClr val="000000"/>
                </a:solidFill>
                <a:latin typeface="Calibri" pitchFamily="34" charset="0"/>
              </a:rPr>
              <a:t>(AAP)</a:t>
            </a:r>
            <a:endParaRPr lang="en-US" sz="500" dirty="0" smtClean="0">
              <a:solidFill>
                <a:srgbClr val="0070C0"/>
              </a:solidFill>
              <a:latin typeface="Calibri" pitchFamily="34" charset="0"/>
            </a:endParaRPr>
          </a:p>
          <a:p>
            <a:pPr>
              <a:lnSpc>
                <a:spcPct val="65000"/>
              </a:lnSpc>
              <a:spcBef>
                <a:spcPts val="400"/>
              </a:spcBef>
              <a:tabLst>
                <a:tab pos="115888" algn="l"/>
                <a:tab pos="285750" algn="l"/>
              </a:tabLst>
            </a:pPr>
            <a:r>
              <a:rPr lang="en-US" sz="500" dirty="0">
                <a:solidFill>
                  <a:srgbClr val="000000"/>
                </a:solidFill>
                <a:latin typeface="Calibri" pitchFamily="34" charset="0"/>
              </a:rPr>
              <a:t>	</a:t>
            </a:r>
            <a:endParaRPr lang="en-US" sz="500" dirty="0" smtClean="0">
              <a:solidFill>
                <a:srgbClr val="000000"/>
              </a:solidFill>
              <a:latin typeface="Calibri" pitchFamily="34" charset="0"/>
            </a:endParaRPr>
          </a:p>
        </p:txBody>
      </p:sp>
      <p:sp>
        <p:nvSpPr>
          <p:cNvPr id="4155" name="Text Box 20"/>
          <p:cNvSpPr txBox="1">
            <a:spLocks noChangeArrowheads="1"/>
          </p:cNvSpPr>
          <p:nvPr/>
        </p:nvSpPr>
        <p:spPr bwMode="auto">
          <a:xfrm>
            <a:off x="7688184" y="3442465"/>
            <a:ext cx="1411926" cy="2991075"/>
          </a:xfrm>
          <a:prstGeom prst="rect">
            <a:avLst/>
          </a:prstGeom>
          <a:noFill/>
          <a:ln w="9525">
            <a:noFill/>
            <a:miter lim="800000"/>
            <a:headEnd/>
            <a:tailEnd/>
          </a:ln>
        </p:spPr>
        <p:txBody>
          <a:bodyPr wrap="square">
            <a:spAutoFit/>
          </a:bodyPr>
          <a:lstStyle/>
          <a:p>
            <a:pPr>
              <a:lnSpc>
                <a:spcPct val="65000"/>
              </a:lnSpc>
              <a:spcBef>
                <a:spcPts val="500"/>
              </a:spcBef>
              <a:tabLst>
                <a:tab pos="115888" algn="l"/>
                <a:tab pos="285750" algn="l"/>
              </a:tabLst>
            </a:pPr>
            <a:r>
              <a:rPr lang="en-US" sz="900" b="1" dirty="0" smtClean="0">
                <a:solidFill>
                  <a:srgbClr val="A50021"/>
                </a:solidFill>
                <a:latin typeface="Calibri" pitchFamily="34" charset="0"/>
                <a:cs typeface="Arial" charset="0"/>
              </a:rPr>
              <a:t>GR</a:t>
            </a:r>
            <a:endParaRPr lang="en-US" sz="900" b="1" dirty="0">
              <a:solidFill>
                <a:srgbClr val="A50021"/>
              </a:solidFill>
              <a:latin typeface="Calibri" pitchFamily="34" charset="0"/>
              <a:cs typeface="Arial" charset="0"/>
            </a:endParaRPr>
          </a:p>
          <a:p>
            <a:pPr marL="115888" indent="-115888">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EPLRS</a:t>
            </a:r>
            <a:r>
              <a:rPr lang="en-US" sz="900" b="1" dirty="0">
                <a:solidFill>
                  <a:srgbClr val="000000"/>
                </a:solidFill>
                <a:latin typeface="Calibri" pitchFamily="34" charset="0"/>
                <a:cs typeface="Arial" charset="0"/>
              </a:rPr>
              <a:t> </a:t>
            </a:r>
            <a:r>
              <a:rPr lang="en-US" sz="500" dirty="0">
                <a:solidFill>
                  <a:srgbClr val="000000"/>
                </a:solidFill>
                <a:latin typeface="Calibri" pitchFamily="34" charset="0"/>
                <a:cs typeface="Arial" charset="0"/>
              </a:rPr>
              <a:t>(II-A)</a:t>
            </a:r>
            <a:endParaRPr lang="en-US" sz="500" b="1" dirty="0">
              <a:solidFill>
                <a:srgbClr val="000000"/>
              </a:solidFill>
              <a:latin typeface="Calibri" pitchFamily="34" charset="0"/>
              <a:cs typeface="Arial" charset="0"/>
            </a:endParaRPr>
          </a:p>
          <a:p>
            <a:pPr marL="115888" indent="-115888">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a:t>
            </a:r>
            <a:r>
              <a:rPr lang="en-US" sz="800" b="1" dirty="0">
                <a:solidFill>
                  <a:srgbClr val="000000"/>
                </a:solidFill>
                <a:latin typeface="Calibri" pitchFamily="34" charset="0"/>
                <a:cs typeface="Arial" charset="0"/>
              </a:rPr>
              <a:t>HFR </a:t>
            </a:r>
            <a:r>
              <a:rPr lang="en-US" sz="500" dirty="0">
                <a:solidFill>
                  <a:srgbClr val="000000"/>
                </a:solidFill>
                <a:latin typeface="Calibri" pitchFamily="34" charset="0"/>
                <a:cs typeface="Arial" charset="0"/>
              </a:rPr>
              <a:t>(IVM)</a:t>
            </a:r>
          </a:p>
          <a:p>
            <a:pPr marL="115888" indent="-115888">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a:t>
            </a:r>
            <a:r>
              <a:rPr lang="en-US" sz="800" b="1" dirty="0">
                <a:solidFill>
                  <a:srgbClr val="000000"/>
                </a:solidFill>
                <a:latin typeface="Calibri" pitchFamily="34" charset="0"/>
                <a:cs typeface="Arial" charset="0"/>
              </a:rPr>
              <a:t>IISR </a:t>
            </a:r>
            <a:r>
              <a:rPr lang="en-US" sz="500" dirty="0">
                <a:solidFill>
                  <a:srgbClr val="000000"/>
                </a:solidFill>
                <a:latin typeface="Calibri" pitchFamily="34" charset="0"/>
                <a:cs typeface="Arial" charset="0"/>
              </a:rPr>
              <a:t>(IVM)</a:t>
            </a:r>
          </a:p>
          <a:p>
            <a:pPr marL="115888" indent="-115888">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a:t>
            </a:r>
            <a:r>
              <a:rPr lang="en-US" sz="800" b="1" dirty="0">
                <a:solidFill>
                  <a:srgbClr val="000000"/>
                </a:solidFill>
                <a:latin typeface="Calibri" pitchFamily="34" charset="0"/>
                <a:cs typeface="Arial" charset="0"/>
              </a:rPr>
              <a:t>THHR </a:t>
            </a:r>
            <a:r>
              <a:rPr lang="en-US" sz="500" dirty="0">
                <a:solidFill>
                  <a:srgbClr val="000000"/>
                </a:solidFill>
                <a:latin typeface="Calibri" pitchFamily="34" charset="0"/>
                <a:cs typeface="Arial" charset="0"/>
              </a:rPr>
              <a:t>(IVM)</a:t>
            </a:r>
          </a:p>
          <a:p>
            <a:pPr marL="115888" indent="-115888">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THHR </a:t>
            </a:r>
            <a:r>
              <a:rPr lang="en-US" sz="700" b="1" dirty="0">
                <a:solidFill>
                  <a:srgbClr val="000000"/>
                </a:solidFill>
                <a:latin typeface="Calibri" pitchFamily="34" charset="0"/>
                <a:cs typeface="Arial" charset="0"/>
              </a:rPr>
              <a:t>Maritime (V) </a:t>
            </a:r>
            <a:r>
              <a:rPr lang="en-US" sz="700" b="1" dirty="0" smtClean="0">
                <a:solidFill>
                  <a:srgbClr val="000000"/>
                </a:solidFill>
                <a:latin typeface="Calibri" pitchFamily="34" charset="0"/>
                <a:cs typeface="Arial" charset="0"/>
              </a:rPr>
              <a:t>3 </a:t>
            </a:r>
            <a:r>
              <a:rPr lang="en-US" sz="500" dirty="0">
                <a:solidFill>
                  <a:srgbClr val="000000"/>
                </a:solidFill>
                <a:latin typeface="Calibri" pitchFamily="34" charset="0"/>
                <a:cs typeface="Arial" charset="0"/>
              </a:rPr>
              <a:t>(AAP</a:t>
            </a:r>
            <a:r>
              <a:rPr lang="en-US" sz="500" dirty="0" smtClean="0">
                <a:solidFill>
                  <a:srgbClr val="000000"/>
                </a:solidFill>
                <a:latin typeface="Calibri" pitchFamily="34" charset="0"/>
                <a:cs typeface="Arial" charset="0"/>
              </a:rPr>
              <a:t>)</a:t>
            </a:r>
            <a:r>
              <a:rPr lang="en-US" sz="500" b="1" dirty="0" smtClean="0">
                <a:solidFill>
                  <a:srgbClr val="000000"/>
                </a:solidFill>
                <a:latin typeface="Calibri" pitchFamily="34" charset="0"/>
                <a:cs typeface="Arial" charset="0"/>
              </a:rPr>
              <a:t> </a:t>
            </a:r>
          </a:p>
          <a:p>
            <a:pPr marL="115888" indent="-115888">
              <a:lnSpc>
                <a:spcPct val="65000"/>
              </a:lnSpc>
              <a:spcBef>
                <a:spcPts val="500"/>
              </a:spcBef>
              <a:tabLst>
                <a:tab pos="115888" algn="l"/>
                <a:tab pos="285750" algn="l"/>
              </a:tabLst>
            </a:pPr>
            <a:r>
              <a:rPr lang="en-US" sz="5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THHR </a:t>
            </a:r>
            <a:r>
              <a:rPr lang="en-US" sz="800" b="1" dirty="0">
                <a:solidFill>
                  <a:srgbClr val="000000"/>
                </a:solidFill>
                <a:latin typeface="Calibri" pitchFamily="34" charset="0"/>
                <a:cs typeface="Arial" charset="0"/>
              </a:rPr>
              <a:t>SVA </a:t>
            </a:r>
            <a:r>
              <a:rPr lang="en-US" sz="500" dirty="0">
                <a:solidFill>
                  <a:srgbClr val="000000"/>
                </a:solidFill>
                <a:latin typeface="Calibri" pitchFamily="34" charset="0"/>
                <a:cs typeface="Arial" charset="0"/>
              </a:rPr>
              <a:t>(IVM)</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MBR </a:t>
            </a:r>
            <a:r>
              <a:rPr lang="en-US" sz="500" dirty="0" smtClean="0">
                <a:solidFill>
                  <a:srgbClr val="000000"/>
                </a:solidFill>
                <a:latin typeface="Calibri" pitchFamily="34" charset="0"/>
                <a:cs typeface="Arial" charset="0"/>
              </a:rPr>
              <a:t>(Non-ACAT</a:t>
            </a:r>
            <a:r>
              <a:rPr lang="en-US" sz="500" dirty="0">
                <a:solidFill>
                  <a:srgbClr val="000000"/>
                </a:solidFill>
                <a:latin typeface="Calibri" pitchFamily="34" charset="0"/>
                <a:cs typeface="Arial" charset="0"/>
              </a:rPr>
              <a:t>)</a:t>
            </a:r>
            <a:endParaRPr lang="en-US" sz="500" b="1" dirty="0" smtClean="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5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MBR II </a:t>
            </a:r>
            <a:r>
              <a:rPr lang="en-US" sz="500" dirty="0" smtClean="0">
                <a:solidFill>
                  <a:srgbClr val="000000"/>
                </a:solidFill>
                <a:latin typeface="Calibri" pitchFamily="34" charset="0"/>
                <a:cs typeface="Arial" charset="0"/>
              </a:rPr>
              <a:t>(ACAT IVM)</a:t>
            </a:r>
            <a:r>
              <a:rPr lang="en-US" sz="500" b="1" dirty="0" smtClean="0">
                <a:solidFill>
                  <a:srgbClr val="000000"/>
                </a:solidFill>
                <a:latin typeface="Calibri" pitchFamily="34" charset="0"/>
                <a:cs typeface="Arial" charset="0"/>
              </a:rPr>
              <a:t> </a:t>
            </a:r>
          </a:p>
          <a:p>
            <a:pPr marL="115888" indent="-115888">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	MUOS </a:t>
            </a:r>
            <a:r>
              <a:rPr lang="en-US" sz="500" dirty="0" smtClean="0">
                <a:solidFill>
                  <a:srgbClr val="000000"/>
                </a:solidFill>
                <a:latin typeface="Calibri" pitchFamily="34" charset="0"/>
                <a:cs typeface="Arial" charset="0"/>
              </a:rPr>
              <a:t>(ECP)</a:t>
            </a:r>
            <a:r>
              <a:rPr lang="en-US" sz="500" b="1" dirty="0" smtClean="0">
                <a:solidFill>
                  <a:srgbClr val="000000"/>
                </a:solidFill>
                <a:latin typeface="Calibri" pitchFamily="34" charset="0"/>
                <a:cs typeface="Arial" charset="0"/>
              </a:rPr>
              <a:t> </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SINCGARS </a:t>
            </a:r>
            <a:r>
              <a:rPr lang="en-US" sz="500" dirty="0" smtClean="0">
                <a:solidFill>
                  <a:srgbClr val="000000"/>
                </a:solidFill>
                <a:latin typeface="Calibri" pitchFamily="34" charset="0"/>
                <a:cs typeface="Arial" charset="0"/>
              </a:rPr>
              <a:t>(II-A)</a:t>
            </a:r>
            <a:endParaRPr lang="en-US" sz="500"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900" b="1" dirty="0" smtClean="0">
                <a:solidFill>
                  <a:srgbClr val="A50021"/>
                </a:solidFill>
                <a:latin typeface="Calibri" pitchFamily="34" charset="0"/>
                <a:cs typeface="Arial" charset="0"/>
              </a:rPr>
              <a:t>THC2</a:t>
            </a:r>
            <a:endParaRPr lang="en-US" sz="900" b="1" dirty="0">
              <a:solidFill>
                <a:srgbClr val="A50021"/>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WPPL-D </a:t>
            </a:r>
            <a:r>
              <a:rPr lang="en-US" sz="500" dirty="0">
                <a:solidFill>
                  <a:srgbClr val="000000"/>
                </a:solidFill>
                <a:latin typeface="Calibri" pitchFamily="34" charset="0"/>
                <a:cs typeface="Arial" charset="0"/>
              </a:rPr>
              <a:t>(USON) </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AN/TRC-170 A </a:t>
            </a:r>
            <a:r>
              <a:rPr lang="en-US" sz="500" dirty="0">
                <a:solidFill>
                  <a:srgbClr val="000000"/>
                </a:solidFill>
                <a:latin typeface="Calibri" pitchFamily="34" charset="0"/>
                <a:cs typeface="Arial" charset="0"/>
              </a:rPr>
              <a:t>(II-AF)</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prstClr val="black"/>
                </a:solidFill>
                <a:latin typeface="Calibri"/>
              </a:rPr>
              <a:t>NGT</a:t>
            </a:r>
            <a:r>
              <a:rPr lang="en-US" sz="800" dirty="0" smtClean="0">
                <a:solidFill>
                  <a:prstClr val="black"/>
                </a:solidFill>
                <a:latin typeface="Calibri"/>
              </a:rPr>
              <a:t> </a:t>
            </a:r>
            <a:r>
              <a:rPr lang="en-US" sz="500" dirty="0" smtClean="0">
                <a:solidFill>
                  <a:prstClr val="black"/>
                </a:solidFill>
                <a:latin typeface="Calibri"/>
              </a:rPr>
              <a:t>(Pre-ACAT)</a:t>
            </a:r>
            <a:endParaRPr lang="en-US" sz="500" i="1" dirty="0" smtClean="0">
              <a:solidFill>
                <a:prstClr val="black"/>
              </a:solidFill>
              <a:latin typeface="Calibri"/>
            </a:endParaRPr>
          </a:p>
          <a:p>
            <a:pPr>
              <a:lnSpc>
                <a:spcPct val="65000"/>
              </a:lnSpc>
              <a:spcBef>
                <a:spcPts val="500"/>
              </a:spcBef>
              <a:tabLst>
                <a:tab pos="115888" algn="l"/>
                <a:tab pos="285750" algn="l"/>
              </a:tabLst>
            </a:pPr>
            <a:r>
              <a:rPr lang="en-US" sz="700" i="1" dirty="0">
                <a:solidFill>
                  <a:srgbClr val="00B050"/>
                </a:solidFill>
                <a:latin typeface="Calibri"/>
                <a:cs typeface="Arial" charset="0"/>
              </a:rPr>
              <a:t>	</a:t>
            </a:r>
            <a:r>
              <a:rPr lang="en-US" sz="800" b="1" dirty="0" smtClean="0">
                <a:solidFill>
                  <a:srgbClr val="000000"/>
                </a:solidFill>
                <a:latin typeface="Calibri" pitchFamily="34" charset="0"/>
                <a:cs typeface="Arial" charset="0"/>
              </a:rPr>
              <a:t>MRC-142 </a:t>
            </a:r>
            <a:r>
              <a:rPr lang="en-US" sz="800" b="1" dirty="0">
                <a:solidFill>
                  <a:srgbClr val="000000"/>
                </a:solidFill>
                <a:latin typeface="Calibri" pitchFamily="34" charset="0"/>
                <a:cs typeface="Arial" charset="0"/>
              </a:rPr>
              <a:t>B </a:t>
            </a:r>
            <a:r>
              <a:rPr lang="en-US" sz="500" dirty="0">
                <a:solidFill>
                  <a:srgbClr val="000000"/>
                </a:solidFill>
                <a:latin typeface="Calibri" pitchFamily="34" charset="0"/>
                <a:cs typeface="Arial" charset="0"/>
              </a:rPr>
              <a:t>(AAP)</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MRC-142 </a:t>
            </a:r>
            <a:r>
              <a:rPr lang="en-US" sz="800" b="1" dirty="0">
                <a:solidFill>
                  <a:srgbClr val="000000"/>
                </a:solidFill>
                <a:latin typeface="Calibri" pitchFamily="34" charset="0"/>
                <a:cs typeface="Arial" charset="0"/>
              </a:rPr>
              <a:t>C </a:t>
            </a:r>
            <a:r>
              <a:rPr lang="en-US" sz="500" dirty="0">
                <a:solidFill>
                  <a:srgbClr val="000000"/>
                </a:solidFill>
                <a:latin typeface="Calibri" pitchFamily="34" charset="0"/>
                <a:cs typeface="Arial" charset="0"/>
              </a:rPr>
              <a:t>(IVM)</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TEAMS </a:t>
            </a:r>
            <a:r>
              <a:rPr lang="en-US" sz="500" dirty="0">
                <a:solidFill>
                  <a:srgbClr val="000000"/>
                </a:solidFill>
                <a:latin typeface="Calibri" pitchFamily="34" charset="0"/>
                <a:cs typeface="Arial" charset="0"/>
              </a:rPr>
              <a:t>(AAP)</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TSSR </a:t>
            </a:r>
            <a:r>
              <a:rPr lang="en-US" sz="500" dirty="0">
                <a:solidFill>
                  <a:srgbClr val="000000"/>
                </a:solidFill>
                <a:latin typeface="Calibri" pitchFamily="34" charset="0"/>
                <a:cs typeface="Arial" charset="0"/>
              </a:rPr>
              <a:t>(USON)</a:t>
            </a:r>
          </a:p>
          <a:p>
            <a:pPr>
              <a:lnSpc>
                <a:spcPct val="65000"/>
              </a:lnSpc>
              <a:spcBef>
                <a:spcPts val="500"/>
              </a:spcBef>
              <a:tabLst>
                <a:tab pos="115888" algn="l"/>
                <a:tab pos="285750" algn="l"/>
              </a:tabLst>
            </a:pPr>
            <a:r>
              <a:rPr lang="en-US" sz="500"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TWTS Portfolio</a:t>
            </a:r>
            <a:r>
              <a:rPr lang="en-US" sz="600" dirty="0" smtClean="0">
                <a:solidFill>
                  <a:srgbClr val="000000"/>
                </a:solidFill>
                <a:latin typeface="Calibri" pitchFamily="34" charset="0"/>
                <a:cs typeface="Arial" charset="0"/>
              </a:rPr>
              <a:t> </a:t>
            </a:r>
            <a:r>
              <a:rPr lang="en-US" sz="500" dirty="0" smtClean="0">
                <a:solidFill>
                  <a:srgbClr val="000000"/>
                </a:solidFill>
                <a:latin typeface="Calibri" pitchFamily="34" charset="0"/>
                <a:cs typeface="Arial" charset="0"/>
              </a:rPr>
              <a:t>(Pre-ACAT)</a:t>
            </a:r>
            <a:endParaRPr lang="en-US" sz="800" b="1" dirty="0" smtClean="0">
              <a:solidFill>
                <a:srgbClr val="000000"/>
              </a:solidFill>
              <a:latin typeface="Calibri" pitchFamily="34" charset="0"/>
              <a:cs typeface="Arial" charset="0"/>
            </a:endParaRPr>
          </a:p>
        </p:txBody>
      </p:sp>
      <p:sp>
        <p:nvSpPr>
          <p:cNvPr id="4185" name="Text Box 9"/>
          <p:cNvSpPr txBox="1">
            <a:spLocks noChangeArrowheads="1"/>
          </p:cNvSpPr>
          <p:nvPr/>
        </p:nvSpPr>
        <p:spPr bwMode="auto">
          <a:xfrm>
            <a:off x="3312347" y="3466645"/>
            <a:ext cx="1298772" cy="1500170"/>
          </a:xfrm>
          <a:prstGeom prst="rect">
            <a:avLst/>
          </a:prstGeom>
          <a:noFill/>
          <a:ln w="9525">
            <a:noFill/>
            <a:miter lim="800000"/>
            <a:headEnd/>
            <a:tailEnd/>
          </a:ln>
        </p:spPr>
        <p:txBody>
          <a:bodyPr wrap="square" lIns="82058" tIns="41029" rIns="82058" bIns="41029">
            <a:spAutoFit/>
          </a:bodyPr>
          <a:lstStyle/>
          <a:p>
            <a:pPr>
              <a:lnSpc>
                <a:spcPct val="65000"/>
              </a:lnSpc>
              <a:spcBef>
                <a:spcPts val="500"/>
              </a:spcBef>
              <a:tabLst>
                <a:tab pos="114300" algn="l"/>
                <a:tab pos="285750" algn="l"/>
              </a:tabLst>
            </a:pPr>
            <a:r>
              <a:rPr lang="en-US" sz="900" b="1" dirty="0" smtClean="0">
                <a:solidFill>
                  <a:srgbClr val="A50021"/>
                </a:solidFill>
                <a:latin typeface="Calibri" pitchFamily="34" charset="0"/>
              </a:rPr>
              <a:t>JBC-P FoS</a:t>
            </a:r>
          </a:p>
          <a:p>
            <a:pPr>
              <a:lnSpc>
                <a:spcPct val="65000"/>
              </a:lnSpc>
              <a:spcBef>
                <a:spcPts val="500"/>
              </a:spcBef>
              <a:tabLst>
                <a:tab pos="114300" algn="l"/>
                <a:tab pos="285750" algn="l"/>
              </a:tabLst>
            </a:pPr>
            <a:r>
              <a:rPr lang="en-US" sz="700" b="1" dirty="0" smtClean="0">
                <a:solidFill>
                  <a:srgbClr val="000000"/>
                </a:solidFill>
                <a:latin typeface="Calibri" pitchFamily="34" charset="0"/>
              </a:rPr>
              <a:t>	</a:t>
            </a:r>
            <a:r>
              <a:rPr lang="en-US" sz="800" b="1" dirty="0" smtClean="0">
                <a:solidFill>
                  <a:srgbClr val="000000"/>
                </a:solidFill>
                <a:latin typeface="Calibri" pitchFamily="34" charset="0"/>
              </a:rPr>
              <a:t>JBC-P Incr 1 </a:t>
            </a:r>
            <a:r>
              <a:rPr lang="en-US" sz="500" dirty="0" smtClean="0">
                <a:solidFill>
                  <a:srgbClr val="000000"/>
                </a:solidFill>
                <a:latin typeface="Calibri" pitchFamily="34" charset="0"/>
              </a:rPr>
              <a:t>(ID-A) </a:t>
            </a:r>
          </a:p>
          <a:p>
            <a:pPr>
              <a:lnSpc>
                <a:spcPct val="65000"/>
              </a:lnSpc>
              <a:spcBef>
                <a:spcPts val="500"/>
              </a:spcBef>
              <a:tabLst>
                <a:tab pos="114300" algn="l"/>
                <a:tab pos="285750" algn="l"/>
              </a:tabLst>
            </a:pPr>
            <a:r>
              <a:rPr lang="en-US" sz="300" b="1" dirty="0" smtClean="0">
                <a:solidFill>
                  <a:srgbClr val="000000"/>
                </a:solidFill>
                <a:latin typeface="Calibri" pitchFamily="34" charset="0"/>
              </a:rPr>
              <a:t>	</a:t>
            </a:r>
            <a:r>
              <a:rPr lang="en-US" sz="800" b="1" dirty="0" smtClean="0">
                <a:solidFill>
                  <a:srgbClr val="000000"/>
                </a:solidFill>
                <a:latin typeface="Calibri" pitchFamily="34" charset="0"/>
              </a:rPr>
              <a:t>JBC-P Incr 2</a:t>
            </a:r>
            <a:r>
              <a:rPr lang="en-US" sz="700" b="1" dirty="0" smtClean="0">
                <a:solidFill>
                  <a:srgbClr val="000000"/>
                </a:solidFill>
                <a:latin typeface="Calibri" pitchFamily="34" charset="0"/>
              </a:rPr>
              <a:t> </a:t>
            </a:r>
            <a:r>
              <a:rPr lang="en-US" sz="500" dirty="0" smtClean="0">
                <a:solidFill>
                  <a:srgbClr val="000000"/>
                </a:solidFill>
                <a:latin typeface="Calibri" pitchFamily="34" charset="0"/>
              </a:rPr>
              <a:t>(II-A)</a:t>
            </a:r>
          </a:p>
          <a:p>
            <a:pPr>
              <a:lnSpc>
                <a:spcPct val="65000"/>
              </a:lnSpc>
              <a:spcBef>
                <a:spcPts val="500"/>
              </a:spcBef>
              <a:tabLst>
                <a:tab pos="114300" algn="l"/>
                <a:tab pos="285750" algn="l"/>
              </a:tabLst>
            </a:pPr>
            <a:r>
              <a:rPr lang="en-US" sz="900" b="1" dirty="0" smtClean="0">
                <a:solidFill>
                  <a:srgbClr val="A50021"/>
                </a:solidFill>
                <a:latin typeface="Calibri" pitchFamily="34" charset="0"/>
              </a:rPr>
              <a:t>Handhelds </a:t>
            </a:r>
            <a:r>
              <a:rPr lang="en-US" sz="500" dirty="0">
                <a:solidFill>
                  <a:srgbClr val="000000"/>
                </a:solidFill>
                <a:latin typeface="Calibri" pitchFamily="34" charset="0"/>
                <a:cs typeface="Arial" charset="0"/>
              </a:rPr>
              <a:t>(Services</a:t>
            </a:r>
            <a:r>
              <a:rPr lang="en-US" sz="500" dirty="0" smtClean="0">
                <a:solidFill>
                  <a:srgbClr val="000000"/>
                </a:solidFill>
                <a:latin typeface="Calibri" pitchFamily="34" charset="0"/>
                <a:cs typeface="Arial" charset="0"/>
              </a:rPr>
              <a:t>)</a:t>
            </a:r>
            <a:endParaRPr lang="en-US" sz="800" b="1" dirty="0">
              <a:solidFill>
                <a:srgbClr val="A50021"/>
              </a:solidFill>
              <a:latin typeface="Calibri" pitchFamily="34" charset="0"/>
            </a:endParaRPr>
          </a:p>
          <a:p>
            <a:pPr>
              <a:lnSpc>
                <a:spcPct val="65000"/>
              </a:lnSpc>
              <a:spcBef>
                <a:spcPts val="500"/>
              </a:spcBef>
              <a:tabLst>
                <a:tab pos="115888" algn="l"/>
                <a:tab pos="285750" algn="l"/>
              </a:tabLst>
            </a:pPr>
            <a:r>
              <a:rPr lang="en-US" sz="900" b="1" dirty="0">
                <a:solidFill>
                  <a:srgbClr val="A50021"/>
                </a:solidFill>
                <a:latin typeface="Calibri" pitchFamily="34" charset="0"/>
                <a:cs typeface="Arial" charset="0"/>
              </a:rPr>
              <a:t>EXCOMM</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COMSEC</a:t>
            </a:r>
            <a:r>
              <a:rPr lang="en-US" sz="900" b="1" dirty="0">
                <a:solidFill>
                  <a:srgbClr val="000000"/>
                </a:solidFill>
                <a:latin typeface="Calibri" pitchFamily="34" charset="0"/>
                <a:cs typeface="Arial" charset="0"/>
              </a:rPr>
              <a:t> </a:t>
            </a:r>
            <a:r>
              <a:rPr lang="en-US" sz="500" dirty="0">
                <a:solidFill>
                  <a:srgbClr val="000000"/>
                </a:solidFill>
                <a:latin typeface="Calibri" pitchFamily="34" charset="0"/>
                <a:cs typeface="Arial" charset="0"/>
              </a:rPr>
              <a:t>(Services)</a:t>
            </a:r>
          </a:p>
          <a:p>
            <a:pPr>
              <a:lnSpc>
                <a:spcPct val="65000"/>
              </a:lnSpc>
              <a:spcBef>
                <a:spcPts val="500"/>
              </a:spcBef>
              <a:tabLst>
                <a:tab pos="115888" algn="l"/>
                <a:tab pos="285750" algn="l"/>
              </a:tabLst>
            </a:pPr>
            <a:r>
              <a:rPr lang="en-US" sz="800" b="1" dirty="0" smtClean="0">
                <a:solidFill>
                  <a:srgbClr val="000000"/>
                </a:solidFill>
                <a:latin typeface="Calibri" pitchFamily="34" charset="0"/>
                <a:cs typeface="Arial" charset="0"/>
              </a:rPr>
              <a:t>	DAGR </a:t>
            </a:r>
            <a:r>
              <a:rPr lang="en-US" sz="500" dirty="0">
                <a:solidFill>
                  <a:srgbClr val="000000"/>
                </a:solidFill>
                <a:latin typeface="Calibri" pitchFamily="34" charset="0"/>
                <a:cs typeface="Arial" charset="0"/>
              </a:rPr>
              <a:t>(II-AF)</a:t>
            </a:r>
            <a:endParaRPr lang="en-US" sz="800" b="1" dirty="0">
              <a:solidFill>
                <a:srgbClr val="000000"/>
              </a:solidFill>
              <a:latin typeface="Calibri" pitchFamily="34" charset="0"/>
              <a:cs typeface="Arial" charset="0"/>
            </a:endParaRP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a:t>
            </a:r>
            <a:r>
              <a:rPr lang="en-US" sz="800" b="1" dirty="0" smtClean="0">
                <a:solidFill>
                  <a:srgbClr val="000000"/>
                </a:solidFill>
                <a:latin typeface="Calibri" pitchFamily="34" charset="0"/>
                <a:cs typeface="Arial" charset="0"/>
              </a:rPr>
              <a:t>NPM </a:t>
            </a:r>
            <a:r>
              <a:rPr lang="en-US" sz="800" b="1" dirty="0">
                <a:solidFill>
                  <a:srgbClr val="000000"/>
                </a:solidFill>
                <a:latin typeface="Calibri" pitchFamily="34" charset="0"/>
                <a:cs typeface="Arial" charset="0"/>
              </a:rPr>
              <a:t>SPEED</a:t>
            </a:r>
          </a:p>
          <a:p>
            <a:pPr>
              <a:lnSpc>
                <a:spcPct val="65000"/>
              </a:lnSpc>
              <a:spcBef>
                <a:spcPts val="500"/>
              </a:spcBef>
              <a:tabLst>
                <a:tab pos="115888" algn="l"/>
                <a:tab pos="285750" algn="l"/>
              </a:tabLst>
            </a:pPr>
            <a:r>
              <a:rPr lang="en-US" sz="900" b="1" dirty="0">
                <a:solidFill>
                  <a:srgbClr val="A50021"/>
                </a:solidFill>
                <a:latin typeface="Calibri" pitchFamily="34" charset="0"/>
                <a:cs typeface="Arial" charset="0"/>
              </a:rPr>
              <a:t>VSI</a:t>
            </a:r>
          </a:p>
          <a:p>
            <a:pPr>
              <a:lnSpc>
                <a:spcPct val="65000"/>
              </a:lnSpc>
              <a:spcBef>
                <a:spcPts val="500"/>
              </a:spcBef>
              <a:tabLst>
                <a:tab pos="115888" algn="l"/>
                <a:tab pos="285750" algn="l"/>
              </a:tabLst>
            </a:pPr>
            <a:r>
              <a:rPr lang="en-US" sz="800" b="1" dirty="0">
                <a:solidFill>
                  <a:srgbClr val="000000"/>
                </a:solidFill>
                <a:latin typeface="Calibri" pitchFamily="34" charset="0"/>
                <a:cs typeface="Arial" charset="0"/>
              </a:rPr>
              <a:t>	VSI Systems </a:t>
            </a:r>
            <a:r>
              <a:rPr lang="en-US" sz="500" dirty="0">
                <a:solidFill>
                  <a:srgbClr val="000000"/>
                </a:solidFill>
                <a:latin typeface="Calibri" pitchFamily="34" charset="0"/>
                <a:cs typeface="Arial" charset="0"/>
              </a:rPr>
              <a:t>(Services</a:t>
            </a:r>
            <a:r>
              <a:rPr lang="en-US" sz="500" dirty="0" smtClean="0">
                <a:solidFill>
                  <a:srgbClr val="000000"/>
                </a:solidFill>
                <a:latin typeface="Calibri" pitchFamily="34" charset="0"/>
                <a:cs typeface="Arial" charset="0"/>
              </a:rPr>
              <a:t>)</a:t>
            </a:r>
            <a:r>
              <a:rPr lang="en-US" sz="200" dirty="0">
                <a:solidFill>
                  <a:srgbClr val="000000"/>
                </a:solidFill>
                <a:latin typeface="Calibri" pitchFamily="34" charset="0"/>
              </a:rPr>
              <a:t>	</a:t>
            </a:r>
            <a:endParaRPr lang="en-US" sz="800" b="1" dirty="0">
              <a:solidFill>
                <a:srgbClr val="000000"/>
              </a:solidFill>
              <a:latin typeface="Calibri" pitchFamily="34" charset="0"/>
            </a:endParaRPr>
          </a:p>
        </p:txBody>
      </p:sp>
      <p:sp>
        <p:nvSpPr>
          <p:cNvPr id="218" name="Text Box 16"/>
          <p:cNvSpPr txBox="1">
            <a:spLocks noChangeArrowheads="1"/>
          </p:cNvSpPr>
          <p:nvPr/>
        </p:nvSpPr>
        <p:spPr bwMode="auto">
          <a:xfrm>
            <a:off x="1870827" y="3459406"/>
            <a:ext cx="1200804" cy="2648674"/>
          </a:xfrm>
          <a:prstGeom prst="rect">
            <a:avLst/>
          </a:prstGeom>
          <a:noFill/>
          <a:ln w="9525">
            <a:noFill/>
            <a:miter lim="800000"/>
            <a:headEnd/>
            <a:tailEnd/>
          </a:ln>
        </p:spPr>
        <p:txBody>
          <a:bodyPr wrap="square">
            <a:spAutoFit/>
          </a:bodyPr>
          <a:lstStyle/>
          <a:p>
            <a:pPr>
              <a:lnSpc>
                <a:spcPct val="65000"/>
              </a:lnSpc>
              <a:spcBef>
                <a:spcPts val="500"/>
              </a:spcBef>
              <a:tabLst>
                <a:tab pos="115888" algn="l"/>
                <a:tab pos="285750" algn="l"/>
              </a:tabLst>
            </a:pPr>
            <a:r>
              <a:rPr lang="en-US" sz="900" b="1" dirty="0">
                <a:solidFill>
                  <a:srgbClr val="A50021"/>
                </a:solidFill>
                <a:latin typeface="Calibri"/>
              </a:rPr>
              <a:t>USMC CREW</a:t>
            </a:r>
          </a:p>
          <a:p>
            <a:pPr>
              <a:lnSpc>
                <a:spcPct val="65000"/>
              </a:lnSpc>
              <a:spcBef>
                <a:spcPts val="500"/>
              </a:spcBef>
              <a:tabLst>
                <a:tab pos="115888" algn="l"/>
                <a:tab pos="285750" algn="l"/>
              </a:tabLst>
            </a:pPr>
            <a:r>
              <a:rPr lang="en-US" sz="800" b="1" dirty="0">
                <a:solidFill>
                  <a:srgbClr val="000000"/>
                </a:solidFill>
                <a:latin typeface="Calibri"/>
              </a:rPr>
              <a:t>	</a:t>
            </a:r>
            <a:r>
              <a:rPr lang="en-US" sz="800" b="1" dirty="0" smtClean="0">
                <a:solidFill>
                  <a:srgbClr val="000000"/>
                </a:solidFill>
                <a:latin typeface="Calibri"/>
              </a:rPr>
              <a:t>CVRJ </a:t>
            </a:r>
            <a:r>
              <a:rPr lang="en-US" sz="800" b="1" dirty="0">
                <a:solidFill>
                  <a:srgbClr val="000000"/>
                </a:solidFill>
                <a:latin typeface="Calibri"/>
              </a:rPr>
              <a:t>(</a:t>
            </a:r>
            <a:r>
              <a:rPr lang="en-US" sz="800" b="1" dirty="0" smtClean="0">
                <a:solidFill>
                  <a:srgbClr val="000000"/>
                </a:solidFill>
                <a:latin typeface="Calibri"/>
              </a:rPr>
              <a:t>V)1</a:t>
            </a:r>
            <a:r>
              <a:rPr lang="en-US" sz="500" b="1" dirty="0" smtClean="0">
                <a:solidFill>
                  <a:srgbClr val="000000"/>
                </a:solidFill>
                <a:latin typeface="Calibri"/>
              </a:rPr>
              <a:t> </a:t>
            </a:r>
            <a:r>
              <a:rPr lang="en-US" sz="500" dirty="0" smtClean="0">
                <a:solidFill>
                  <a:srgbClr val="000000"/>
                </a:solidFill>
                <a:latin typeface="Calibri"/>
              </a:rPr>
              <a:t>(II)</a:t>
            </a:r>
            <a:endParaRPr lang="en-US" sz="500" dirty="0">
              <a:solidFill>
                <a:srgbClr val="000000"/>
              </a:solidFill>
              <a:latin typeface="Calibri"/>
            </a:endParaRPr>
          </a:p>
          <a:p>
            <a:pPr>
              <a:lnSpc>
                <a:spcPct val="65000"/>
              </a:lnSpc>
              <a:spcBef>
                <a:spcPts val="500"/>
              </a:spcBef>
              <a:tabLst>
                <a:tab pos="115888" algn="l"/>
                <a:tab pos="285750" algn="l"/>
              </a:tabLst>
            </a:pPr>
            <a:r>
              <a:rPr lang="en-US" sz="800" b="1" dirty="0">
                <a:solidFill>
                  <a:srgbClr val="000000"/>
                </a:solidFill>
                <a:latin typeface="Calibri"/>
              </a:rPr>
              <a:t>	CVRJ (V)2 </a:t>
            </a:r>
            <a:r>
              <a:rPr lang="en-US" sz="500" dirty="0">
                <a:solidFill>
                  <a:srgbClr val="000000"/>
                </a:solidFill>
                <a:latin typeface="Calibri"/>
              </a:rPr>
              <a:t>(IV-M) </a:t>
            </a:r>
            <a:endParaRPr lang="en-US" sz="700" dirty="0">
              <a:solidFill>
                <a:srgbClr val="000000"/>
              </a:solidFill>
              <a:latin typeface="Calibri"/>
            </a:endParaRPr>
          </a:p>
          <a:p>
            <a:pPr>
              <a:lnSpc>
                <a:spcPct val="65000"/>
              </a:lnSpc>
              <a:spcBef>
                <a:spcPts val="500"/>
              </a:spcBef>
              <a:tabLst>
                <a:tab pos="115888" algn="l"/>
                <a:tab pos="285750" algn="l"/>
              </a:tabLst>
            </a:pPr>
            <a:r>
              <a:rPr lang="en-US" sz="700" b="1" dirty="0">
                <a:solidFill>
                  <a:srgbClr val="000000"/>
                </a:solidFill>
                <a:latin typeface="Calibri"/>
              </a:rPr>
              <a:t>	</a:t>
            </a:r>
            <a:r>
              <a:rPr lang="en-US" sz="800" b="1" dirty="0">
                <a:solidFill>
                  <a:srgbClr val="000000"/>
                </a:solidFill>
                <a:latin typeface="Calibri"/>
              </a:rPr>
              <a:t>MEU Phase 1 </a:t>
            </a:r>
            <a:r>
              <a:rPr lang="en-US" sz="500" dirty="0">
                <a:solidFill>
                  <a:srgbClr val="000000"/>
                </a:solidFill>
                <a:latin typeface="Calibri"/>
              </a:rPr>
              <a:t>(USON)</a:t>
            </a:r>
            <a:endParaRPr lang="en-US" sz="500" b="1" dirty="0">
              <a:solidFill>
                <a:srgbClr val="000000"/>
              </a:solidFill>
              <a:latin typeface="Calibri"/>
            </a:endParaRPr>
          </a:p>
          <a:p>
            <a:pPr>
              <a:lnSpc>
                <a:spcPct val="65000"/>
              </a:lnSpc>
              <a:spcBef>
                <a:spcPts val="500"/>
              </a:spcBef>
              <a:tabLst>
                <a:tab pos="115888" algn="l"/>
                <a:tab pos="285750" algn="l"/>
              </a:tabLst>
            </a:pPr>
            <a:r>
              <a:rPr lang="en-US" sz="800" b="1" dirty="0">
                <a:solidFill>
                  <a:srgbClr val="000000"/>
                </a:solidFill>
                <a:latin typeface="Calibri"/>
              </a:rPr>
              <a:t>	</a:t>
            </a:r>
            <a:r>
              <a:rPr lang="en-US" sz="800" b="1" dirty="0" smtClean="0">
                <a:solidFill>
                  <a:srgbClr val="000000"/>
                </a:solidFill>
                <a:latin typeface="Calibri"/>
              </a:rPr>
              <a:t>MEU </a:t>
            </a:r>
            <a:r>
              <a:rPr lang="en-US" sz="800" b="1" dirty="0">
                <a:solidFill>
                  <a:srgbClr val="000000"/>
                </a:solidFill>
                <a:latin typeface="Calibri"/>
              </a:rPr>
              <a:t>Phase 2 </a:t>
            </a:r>
            <a:r>
              <a:rPr lang="en-US" sz="500" dirty="0">
                <a:solidFill>
                  <a:srgbClr val="000000"/>
                </a:solidFill>
                <a:latin typeface="Calibri"/>
              </a:rPr>
              <a:t>(ACAT IVM) </a:t>
            </a:r>
            <a:r>
              <a:rPr lang="en-US" sz="500" dirty="0" smtClean="0">
                <a:solidFill>
                  <a:srgbClr val="000000"/>
                </a:solidFill>
                <a:latin typeface="Calibri"/>
              </a:rPr>
              <a:t>				</a:t>
            </a:r>
            <a:r>
              <a:rPr lang="en-US" sz="800" b="1" dirty="0" smtClean="0">
                <a:solidFill>
                  <a:srgbClr val="000000"/>
                </a:solidFill>
                <a:latin typeface="Calibri"/>
              </a:rPr>
              <a:t>Thor </a:t>
            </a:r>
            <a:r>
              <a:rPr lang="en-US" sz="800" b="1" dirty="0">
                <a:solidFill>
                  <a:srgbClr val="000000"/>
                </a:solidFill>
                <a:latin typeface="Calibri"/>
              </a:rPr>
              <a:t>III </a:t>
            </a:r>
            <a:r>
              <a:rPr lang="en-US" sz="500" dirty="0">
                <a:solidFill>
                  <a:srgbClr val="000000"/>
                </a:solidFill>
                <a:latin typeface="Calibri"/>
              </a:rPr>
              <a:t>(IVM)</a:t>
            </a:r>
            <a:endParaRPr lang="en-US" sz="700" dirty="0">
              <a:solidFill>
                <a:srgbClr val="000000"/>
              </a:solidFill>
              <a:latin typeface="Calibri"/>
            </a:endParaRPr>
          </a:p>
          <a:p>
            <a:pPr>
              <a:lnSpc>
                <a:spcPct val="65000"/>
              </a:lnSpc>
              <a:spcBef>
                <a:spcPts val="500"/>
              </a:spcBef>
              <a:tabLst>
                <a:tab pos="115888" algn="l"/>
                <a:tab pos="285750" algn="l"/>
              </a:tabLst>
            </a:pPr>
            <a:r>
              <a:rPr lang="en-US" sz="900" b="1" dirty="0" smtClean="0">
                <a:solidFill>
                  <a:srgbClr val="A50021"/>
                </a:solidFill>
                <a:latin typeface="Calibri"/>
              </a:rPr>
              <a:t>I&amp;D</a:t>
            </a:r>
          </a:p>
          <a:p>
            <a:pPr>
              <a:lnSpc>
                <a:spcPct val="65000"/>
              </a:lnSpc>
              <a:spcBef>
                <a:spcPts val="500"/>
              </a:spcBef>
              <a:tabLst>
                <a:tab pos="115888" algn="l"/>
                <a:tab pos="285750" algn="l"/>
              </a:tabLst>
            </a:pPr>
            <a:r>
              <a:rPr lang="en-US" sz="700" b="1" dirty="0">
                <a:solidFill>
                  <a:srgbClr val="000000"/>
                </a:solidFill>
                <a:latin typeface="Calibri"/>
              </a:rPr>
              <a:t>	</a:t>
            </a:r>
            <a:r>
              <a:rPr lang="en-US" sz="800" b="1" dirty="0">
                <a:solidFill>
                  <a:srgbClr val="000000"/>
                </a:solidFill>
                <a:latin typeface="Calibri"/>
              </a:rPr>
              <a:t>BAT/HIIDE</a:t>
            </a:r>
            <a:r>
              <a:rPr lang="en-US" sz="700" b="1" dirty="0">
                <a:solidFill>
                  <a:srgbClr val="000000"/>
                </a:solidFill>
                <a:latin typeface="Calibri"/>
              </a:rPr>
              <a:t> </a:t>
            </a:r>
            <a:r>
              <a:rPr lang="en-US" sz="500" dirty="0">
                <a:solidFill>
                  <a:srgbClr val="000000"/>
                </a:solidFill>
                <a:latin typeface="Calibri"/>
              </a:rPr>
              <a:t>(UUNS)</a:t>
            </a:r>
            <a:endParaRPr lang="en-US" sz="700" dirty="0">
              <a:solidFill>
                <a:srgbClr val="000000"/>
              </a:solidFill>
              <a:latin typeface="Calibri"/>
            </a:endParaRPr>
          </a:p>
          <a:p>
            <a:pPr>
              <a:lnSpc>
                <a:spcPct val="65000"/>
              </a:lnSpc>
              <a:spcBef>
                <a:spcPts val="500"/>
              </a:spcBef>
              <a:tabLst>
                <a:tab pos="115888" algn="l"/>
                <a:tab pos="285750" algn="l"/>
              </a:tabLst>
            </a:pPr>
            <a:r>
              <a:rPr lang="en-US" sz="800" b="1" dirty="0" smtClean="0">
                <a:solidFill>
                  <a:srgbClr val="000000"/>
                </a:solidFill>
                <a:latin typeface="Calibri"/>
              </a:rPr>
              <a:t>	</a:t>
            </a:r>
            <a:r>
              <a:rPr lang="en-US" sz="800" b="1" dirty="0">
                <a:solidFill>
                  <a:srgbClr val="000000"/>
                </a:solidFill>
                <a:latin typeface="Calibri"/>
              </a:rPr>
              <a:t>BESD </a:t>
            </a:r>
            <a:r>
              <a:rPr lang="en-US" sz="600" dirty="0">
                <a:solidFill>
                  <a:srgbClr val="000000"/>
                </a:solidFill>
                <a:latin typeface="Calibri"/>
              </a:rPr>
              <a:t>(AAP)</a:t>
            </a:r>
            <a:endParaRPr lang="en-US" sz="800" dirty="0">
              <a:solidFill>
                <a:srgbClr val="000000"/>
              </a:solidFill>
              <a:latin typeface="Calibri"/>
            </a:endParaRPr>
          </a:p>
          <a:p>
            <a:pPr>
              <a:lnSpc>
                <a:spcPct val="65000"/>
              </a:lnSpc>
              <a:spcBef>
                <a:spcPts val="500"/>
              </a:spcBef>
              <a:tabLst>
                <a:tab pos="115888" algn="l"/>
                <a:tab pos="285750" algn="l"/>
              </a:tabLst>
            </a:pPr>
            <a:r>
              <a:rPr lang="en-US" sz="800" b="1" dirty="0" smtClean="0">
                <a:solidFill>
                  <a:srgbClr val="000000"/>
                </a:solidFill>
                <a:latin typeface="Calibri"/>
              </a:rPr>
              <a:t>	</a:t>
            </a:r>
            <a:r>
              <a:rPr lang="en-US" sz="800" b="1" dirty="0">
                <a:solidFill>
                  <a:srgbClr val="000000"/>
                </a:solidFill>
                <a:latin typeface="Calibri"/>
              </a:rPr>
              <a:t>CSBS</a:t>
            </a:r>
            <a:r>
              <a:rPr lang="en-US" sz="900" b="1" dirty="0">
                <a:solidFill>
                  <a:srgbClr val="000000"/>
                </a:solidFill>
                <a:latin typeface="Calibri"/>
              </a:rPr>
              <a:t> </a:t>
            </a:r>
            <a:r>
              <a:rPr lang="en-US" sz="500" dirty="0">
                <a:solidFill>
                  <a:srgbClr val="000000"/>
                </a:solidFill>
                <a:latin typeface="Calibri"/>
              </a:rPr>
              <a:t>(Non-ACAT)</a:t>
            </a:r>
          </a:p>
          <a:p>
            <a:pPr>
              <a:lnSpc>
                <a:spcPct val="65000"/>
              </a:lnSpc>
              <a:spcBef>
                <a:spcPts val="500"/>
              </a:spcBef>
              <a:tabLst>
                <a:tab pos="115888" algn="l"/>
                <a:tab pos="285750" algn="l"/>
              </a:tabLst>
            </a:pPr>
            <a:r>
              <a:rPr lang="en-US" sz="800" b="1" dirty="0" smtClean="0">
                <a:solidFill>
                  <a:srgbClr val="000000"/>
                </a:solidFill>
                <a:latin typeface="Calibri"/>
              </a:rPr>
              <a:t>	</a:t>
            </a:r>
            <a:r>
              <a:rPr lang="en-US" sz="800" b="1" dirty="0">
                <a:solidFill>
                  <a:srgbClr val="000000"/>
                </a:solidFill>
                <a:latin typeface="Calibri"/>
              </a:rPr>
              <a:t>EFEC </a:t>
            </a:r>
            <a:r>
              <a:rPr lang="en-US" sz="500" dirty="0">
                <a:solidFill>
                  <a:srgbClr val="000000"/>
                </a:solidFill>
                <a:latin typeface="Calibri"/>
              </a:rPr>
              <a:t>(USON)</a:t>
            </a:r>
          </a:p>
          <a:p>
            <a:pPr>
              <a:lnSpc>
                <a:spcPct val="65000"/>
              </a:lnSpc>
              <a:spcBef>
                <a:spcPts val="500"/>
              </a:spcBef>
              <a:tabLst>
                <a:tab pos="115888" algn="l"/>
                <a:tab pos="285750" algn="l"/>
              </a:tabLst>
            </a:pPr>
            <a:r>
              <a:rPr lang="en-US" sz="800" b="1" dirty="0">
                <a:solidFill>
                  <a:srgbClr val="000000"/>
                </a:solidFill>
                <a:latin typeface="Calibri"/>
              </a:rPr>
              <a:t>	IDD</a:t>
            </a:r>
            <a:endParaRPr lang="en-US" sz="600" dirty="0">
              <a:solidFill>
                <a:srgbClr val="000000"/>
              </a:solidFill>
              <a:latin typeface="Calibri"/>
            </a:endParaRPr>
          </a:p>
          <a:p>
            <a:pPr>
              <a:lnSpc>
                <a:spcPct val="65000"/>
              </a:lnSpc>
              <a:spcBef>
                <a:spcPts val="500"/>
              </a:spcBef>
              <a:tabLst>
                <a:tab pos="115888" algn="l"/>
                <a:tab pos="285750" algn="l"/>
              </a:tabLst>
            </a:pPr>
            <a:r>
              <a:rPr lang="en-US" sz="600" dirty="0">
                <a:solidFill>
                  <a:srgbClr val="000000"/>
                </a:solidFill>
                <a:latin typeface="Calibri"/>
              </a:rPr>
              <a:t>	</a:t>
            </a:r>
            <a:r>
              <a:rPr lang="en-US" sz="800" b="1" dirty="0">
                <a:solidFill>
                  <a:srgbClr val="000000"/>
                </a:solidFill>
                <a:latin typeface="Calibri"/>
              </a:rPr>
              <a:t>IDS-MC</a:t>
            </a:r>
            <a:r>
              <a:rPr lang="en-US" sz="700" b="1" dirty="0">
                <a:solidFill>
                  <a:srgbClr val="000000"/>
                </a:solidFill>
                <a:latin typeface="Calibri"/>
              </a:rPr>
              <a:t> </a:t>
            </a:r>
            <a:r>
              <a:rPr lang="en-US" sz="500" dirty="0">
                <a:solidFill>
                  <a:srgbClr val="000000"/>
                </a:solidFill>
                <a:latin typeface="Calibri"/>
              </a:rPr>
              <a:t>(AAP)</a:t>
            </a:r>
            <a:endParaRPr lang="en-US" sz="500" b="1" dirty="0">
              <a:solidFill>
                <a:srgbClr val="000000"/>
              </a:solidFill>
              <a:latin typeface="Calibri"/>
            </a:endParaRPr>
          </a:p>
          <a:p>
            <a:pPr>
              <a:lnSpc>
                <a:spcPct val="65000"/>
              </a:lnSpc>
              <a:spcBef>
                <a:spcPts val="500"/>
              </a:spcBef>
              <a:tabLst>
                <a:tab pos="115888" algn="l"/>
                <a:tab pos="285750" algn="l"/>
              </a:tabLst>
            </a:pPr>
            <a:r>
              <a:rPr lang="en-US" sz="800" b="1" dirty="0" smtClean="0">
                <a:solidFill>
                  <a:srgbClr val="000000"/>
                </a:solidFill>
                <a:latin typeface="Calibri"/>
              </a:rPr>
              <a:t>	RMNIIS </a:t>
            </a:r>
            <a:r>
              <a:rPr lang="en-US" sz="500" dirty="0" smtClean="0">
                <a:solidFill>
                  <a:srgbClr val="000000"/>
                </a:solidFill>
                <a:latin typeface="Calibri"/>
              </a:rPr>
              <a:t>(Non-ACAT)</a:t>
            </a:r>
            <a:endParaRPr lang="en-US" sz="500" dirty="0">
              <a:solidFill>
                <a:srgbClr val="000000"/>
              </a:solidFill>
              <a:latin typeface="Calibri"/>
            </a:endParaRPr>
          </a:p>
          <a:p>
            <a:pPr>
              <a:lnSpc>
                <a:spcPct val="65000"/>
              </a:lnSpc>
              <a:spcBef>
                <a:spcPts val="500"/>
              </a:spcBef>
              <a:tabLst>
                <a:tab pos="115888" algn="l"/>
                <a:tab pos="285750" algn="l"/>
              </a:tabLst>
            </a:pPr>
            <a:r>
              <a:rPr lang="en-US" sz="700" b="1" dirty="0">
                <a:solidFill>
                  <a:srgbClr val="000000"/>
                </a:solidFill>
                <a:latin typeface="Calibri"/>
              </a:rPr>
              <a:t>	</a:t>
            </a:r>
            <a:r>
              <a:rPr lang="en-US" sz="800" b="1" dirty="0">
                <a:solidFill>
                  <a:srgbClr val="000000"/>
                </a:solidFill>
                <a:latin typeface="Calibri"/>
              </a:rPr>
              <a:t>Secure 1000</a:t>
            </a:r>
          </a:p>
          <a:p>
            <a:pPr>
              <a:lnSpc>
                <a:spcPct val="65000"/>
              </a:lnSpc>
              <a:spcBef>
                <a:spcPts val="500"/>
              </a:spcBef>
              <a:tabLst>
                <a:tab pos="115888" algn="l"/>
                <a:tab pos="285750" algn="l"/>
              </a:tabLst>
            </a:pPr>
            <a:r>
              <a:rPr lang="en-US" sz="900" b="1" dirty="0" smtClean="0">
                <a:solidFill>
                  <a:srgbClr val="A50021"/>
                </a:solidFill>
                <a:latin typeface="Calibri"/>
              </a:rPr>
              <a:t>SS</a:t>
            </a:r>
            <a:endParaRPr lang="en-US" sz="900" b="1" dirty="0">
              <a:solidFill>
                <a:srgbClr val="A50021"/>
              </a:solidFill>
              <a:latin typeface="Calibri"/>
            </a:endParaRPr>
          </a:p>
          <a:p>
            <a:pPr>
              <a:lnSpc>
                <a:spcPct val="65000"/>
              </a:lnSpc>
              <a:spcBef>
                <a:spcPts val="500"/>
              </a:spcBef>
              <a:tabLst>
                <a:tab pos="115888" algn="l"/>
                <a:tab pos="285750" algn="l"/>
              </a:tabLst>
            </a:pPr>
            <a:r>
              <a:rPr lang="en-US" sz="800" b="1" dirty="0">
                <a:solidFill>
                  <a:srgbClr val="000000"/>
                </a:solidFill>
                <a:latin typeface="Calibri"/>
              </a:rPr>
              <a:t>	GBOSS </a:t>
            </a:r>
            <a:r>
              <a:rPr lang="en-US" sz="500" dirty="0">
                <a:solidFill>
                  <a:srgbClr val="000000"/>
                </a:solidFill>
                <a:latin typeface="Calibri"/>
              </a:rPr>
              <a:t>(IVM)</a:t>
            </a:r>
          </a:p>
          <a:p>
            <a:pPr>
              <a:lnSpc>
                <a:spcPct val="65000"/>
              </a:lnSpc>
              <a:spcBef>
                <a:spcPts val="500"/>
              </a:spcBef>
              <a:tabLst>
                <a:tab pos="115888" algn="l"/>
                <a:tab pos="285750" algn="l"/>
              </a:tabLst>
            </a:pPr>
            <a:r>
              <a:rPr lang="en-US" sz="800" b="1" dirty="0" smtClean="0">
                <a:solidFill>
                  <a:srgbClr val="000000"/>
                </a:solidFill>
                <a:latin typeface="Calibri"/>
              </a:rPr>
              <a:t>	</a:t>
            </a:r>
            <a:r>
              <a:rPr lang="en-US" sz="800" b="1" dirty="0">
                <a:solidFill>
                  <a:srgbClr val="000000"/>
                </a:solidFill>
                <a:latin typeface="Calibri"/>
              </a:rPr>
              <a:t>		</a:t>
            </a:r>
            <a:endParaRPr lang="en-US" sz="500" dirty="0" smtClean="0">
              <a:solidFill>
                <a:srgbClr val="000000"/>
              </a:solidFill>
              <a:latin typeface="Calibri"/>
            </a:endParaRPr>
          </a:p>
        </p:txBody>
      </p:sp>
      <p:sp>
        <p:nvSpPr>
          <p:cNvPr id="193" name="Line 27"/>
          <p:cNvSpPr>
            <a:spLocks noChangeShapeType="1"/>
          </p:cNvSpPr>
          <p:nvPr/>
        </p:nvSpPr>
        <p:spPr bwMode="auto">
          <a:xfrm>
            <a:off x="2556669" y="2061869"/>
            <a:ext cx="0" cy="325437"/>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90" name="Line 54"/>
          <p:cNvSpPr>
            <a:spLocks noChangeShapeType="1"/>
          </p:cNvSpPr>
          <p:nvPr/>
        </p:nvSpPr>
        <p:spPr bwMode="auto">
          <a:xfrm rot="16200000">
            <a:off x="5937318" y="1008049"/>
            <a:ext cx="2" cy="2651127"/>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06" name="Line 54"/>
          <p:cNvSpPr>
            <a:spLocks noChangeShapeType="1"/>
          </p:cNvSpPr>
          <p:nvPr/>
        </p:nvSpPr>
        <p:spPr bwMode="auto">
          <a:xfrm rot="16200000" flipH="1">
            <a:off x="4551365" y="987942"/>
            <a:ext cx="0" cy="2098675"/>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07" name="Line 21"/>
          <p:cNvSpPr>
            <a:spLocks noChangeShapeType="1"/>
          </p:cNvSpPr>
          <p:nvPr/>
        </p:nvSpPr>
        <p:spPr bwMode="auto">
          <a:xfrm flipV="1">
            <a:off x="906799" y="2525091"/>
            <a:ext cx="7354541" cy="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08" name="Line 22"/>
          <p:cNvSpPr>
            <a:spLocks noChangeShapeType="1"/>
          </p:cNvSpPr>
          <p:nvPr/>
        </p:nvSpPr>
        <p:spPr bwMode="auto">
          <a:xfrm flipH="1">
            <a:off x="4603804" y="1609503"/>
            <a:ext cx="0" cy="914400"/>
          </a:xfrm>
          <a:prstGeom prst="line">
            <a:avLst/>
          </a:prstGeom>
          <a:noFill/>
          <a:ln w="1905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07" name="Title 106"/>
          <p:cNvSpPr>
            <a:spLocks noGrp="1"/>
          </p:cNvSpPr>
          <p:nvPr>
            <p:ph type="title"/>
          </p:nvPr>
        </p:nvSpPr>
        <p:spPr>
          <a:xfrm>
            <a:off x="0" y="930440"/>
            <a:ext cx="9144000" cy="381000"/>
          </a:xfrm>
        </p:spPr>
        <p:txBody>
          <a:bodyPr/>
          <a:lstStyle/>
          <a:p>
            <a:r>
              <a:rPr lang="en-US" dirty="0" smtClean="0">
                <a:solidFill>
                  <a:srgbClr val="000066"/>
                </a:solidFill>
              </a:rPr>
              <a:t>PMM-111 (MC3) Organization</a:t>
            </a:r>
            <a:endParaRPr lang="en-US" dirty="0">
              <a:solidFill>
                <a:srgbClr val="000066"/>
              </a:solidFill>
            </a:endParaRPr>
          </a:p>
        </p:txBody>
      </p:sp>
      <p:sp>
        <p:nvSpPr>
          <p:cNvPr id="184343" name="AutoShape 23"/>
          <p:cNvSpPr>
            <a:spLocks noChangeArrowheads="1"/>
          </p:cNvSpPr>
          <p:nvPr/>
        </p:nvSpPr>
        <p:spPr bwMode="auto">
          <a:xfrm>
            <a:off x="3067104" y="1316432"/>
            <a:ext cx="3089275" cy="482600"/>
          </a:xfrm>
          <a:prstGeom prst="roundRect">
            <a:avLst/>
          </a:prstGeom>
          <a:solidFill>
            <a:schemeClr val="tx1">
              <a:lumMod val="50000"/>
              <a:lumOff val="50000"/>
            </a:schemeClr>
          </a:solidFill>
          <a:ln w="12700">
            <a:solidFill>
              <a:schemeClr val="tx1"/>
            </a:solidFill>
            <a:headEnd/>
            <a:tailEnd/>
          </a:ln>
          <a:effectLst/>
        </p:spPr>
        <p:style>
          <a:lnRef idx="2">
            <a:schemeClr val="dk1">
              <a:shade val="50000"/>
            </a:schemeClr>
          </a:lnRef>
          <a:fillRef idx="1">
            <a:schemeClr val="dk1"/>
          </a:fillRef>
          <a:effectRef idx="0">
            <a:schemeClr val="dk1"/>
          </a:effectRef>
          <a:fontRef idx="minor">
            <a:schemeClr val="lt1"/>
          </a:fontRef>
        </p:style>
        <p:txBody>
          <a:bodyPr lIns="82058" tIns="41029" rIns="82058" bIns="41029" anchor="ctr"/>
          <a:lstStyle/>
          <a:p>
            <a:pPr algn="ctr">
              <a:defRPr/>
            </a:pPr>
            <a:endParaRPr lang="en-US" sz="200" b="1" dirty="0">
              <a:solidFill>
                <a:prstClr val="white"/>
              </a:solidFill>
              <a:latin typeface="Calibri" pitchFamily="34" charset="0"/>
              <a:cs typeface="Arial" charset="0"/>
            </a:endParaRPr>
          </a:p>
          <a:p>
            <a:pPr algn="ctr">
              <a:defRPr/>
            </a:pPr>
            <a:r>
              <a:rPr lang="en-US" sz="1300" b="1" dirty="0">
                <a:solidFill>
                  <a:prstClr val="white"/>
                </a:solidFill>
                <a:latin typeface="Calibri" pitchFamily="34" charset="0"/>
                <a:cs typeface="Arial" charset="0"/>
              </a:rPr>
              <a:t>Program Manager</a:t>
            </a:r>
          </a:p>
          <a:p>
            <a:pPr algn="ctr">
              <a:defRPr/>
            </a:pPr>
            <a:endParaRPr lang="en-US" sz="400" b="1" dirty="0">
              <a:solidFill>
                <a:prstClr val="white"/>
              </a:solidFill>
              <a:latin typeface="Calibri" pitchFamily="34" charset="0"/>
              <a:cs typeface="Arial" charset="0"/>
            </a:endParaRPr>
          </a:p>
        </p:txBody>
      </p:sp>
      <p:sp>
        <p:nvSpPr>
          <p:cNvPr id="103" name="AutoShape 34"/>
          <p:cNvSpPr>
            <a:spLocks noChangeArrowheads="1"/>
          </p:cNvSpPr>
          <p:nvPr/>
        </p:nvSpPr>
        <p:spPr bwMode="auto">
          <a:xfrm>
            <a:off x="5334000" y="1914511"/>
            <a:ext cx="2011363" cy="238124"/>
          </a:xfrm>
          <a:prstGeom prst="roundRect">
            <a:avLst/>
          </a:prstGeom>
          <a:solidFill>
            <a:srgbClr val="993300"/>
          </a:solidFill>
          <a:ln w="9525" algn="ctr">
            <a:solidFill>
              <a:schemeClr val="tx2">
                <a:lumMod val="75000"/>
              </a:schemeClr>
            </a:solidFill>
            <a:round/>
            <a:headEnd/>
            <a:tailEnd/>
          </a:ln>
          <a:effectLst/>
        </p:spPr>
        <p:style>
          <a:lnRef idx="0">
            <a:scrgbClr r="0" g="0" b="0"/>
          </a:lnRef>
          <a:fillRef idx="1003">
            <a:schemeClr val="lt2"/>
          </a:fillRef>
          <a:effectRef idx="0">
            <a:scrgbClr r="0" g="0" b="0"/>
          </a:effectRef>
          <a:fontRef idx="major"/>
        </p:style>
        <p:txBody>
          <a:bodyPr lIns="82058" tIns="41029" rIns="82058" bIns="41029" anchor="ctr"/>
          <a:lstStyle/>
          <a:p>
            <a:pPr algn="ctr">
              <a:defRPr/>
            </a:pPr>
            <a:r>
              <a:rPr lang="en-US" sz="1200" b="1" dirty="0">
                <a:solidFill>
                  <a:srgbClr val="FFFFFF"/>
                </a:solidFill>
                <a:latin typeface="Calibri" pitchFamily="34" charset="0"/>
                <a:cs typeface="Arial" charset="0"/>
              </a:rPr>
              <a:t>APMs</a:t>
            </a:r>
          </a:p>
        </p:txBody>
      </p:sp>
      <p:sp>
        <p:nvSpPr>
          <p:cNvPr id="104" name="AutoShape 34"/>
          <p:cNvSpPr>
            <a:spLocks noChangeArrowheads="1"/>
          </p:cNvSpPr>
          <p:nvPr/>
        </p:nvSpPr>
        <p:spPr bwMode="auto">
          <a:xfrm>
            <a:off x="1295400" y="1914511"/>
            <a:ext cx="2522539" cy="228600"/>
          </a:xfrm>
          <a:prstGeom prst="roundRect">
            <a:avLst/>
          </a:prstGeom>
          <a:solidFill>
            <a:schemeClr val="tx1">
              <a:lumMod val="85000"/>
              <a:lumOff val="15000"/>
            </a:schemeClr>
          </a:solidFill>
          <a:ln w="12700" algn="ctr">
            <a:solidFill>
              <a:schemeClr val="bg1">
                <a:lumMod val="50000"/>
              </a:schemeClr>
            </a:solidFill>
            <a:round/>
            <a:headEnd/>
            <a:tailEnd/>
          </a:ln>
          <a:effectLst>
            <a:innerShdw blurRad="114300">
              <a:prstClr val="black"/>
            </a:innerShdw>
          </a:effectLst>
        </p:spPr>
        <p:style>
          <a:lnRef idx="0">
            <a:scrgbClr r="0" g="0" b="0"/>
          </a:lnRef>
          <a:fillRef idx="1003">
            <a:schemeClr val="lt1"/>
          </a:fillRef>
          <a:effectRef idx="0">
            <a:scrgbClr r="0" g="0" b="0"/>
          </a:effectRef>
          <a:fontRef idx="major"/>
        </p:style>
        <p:txBody>
          <a:bodyPr lIns="82058" tIns="41029" rIns="82058" bIns="41029" anchor="ctr"/>
          <a:lstStyle/>
          <a:p>
            <a:pPr algn="ctr">
              <a:defRPr/>
            </a:pPr>
            <a:r>
              <a:rPr lang="en-US" sz="1200" b="1" dirty="0">
                <a:solidFill>
                  <a:srgbClr val="FFFFFF"/>
                </a:solidFill>
                <a:latin typeface="Calibri" pitchFamily="34" charset="0"/>
                <a:cs typeface="Arial" charset="0"/>
              </a:rPr>
              <a:t>Deputy  </a:t>
            </a:r>
            <a:r>
              <a:rPr lang="en-US" sz="1200" b="1" dirty="0" smtClean="0">
                <a:solidFill>
                  <a:srgbClr val="FFFFFF"/>
                </a:solidFill>
                <a:latin typeface="Calibri" pitchFamily="34" charset="0"/>
                <a:cs typeface="Arial" charset="0"/>
              </a:rPr>
              <a:t>PM</a:t>
            </a:r>
            <a:endParaRPr lang="en-US" sz="1200" b="1" dirty="0">
              <a:solidFill>
                <a:srgbClr val="FFFFFF"/>
              </a:solidFill>
              <a:latin typeface="Calibri" pitchFamily="34" charset="0"/>
              <a:cs typeface="Arial" charset="0"/>
            </a:endParaRPr>
          </a:p>
        </p:txBody>
      </p:sp>
      <p:sp>
        <p:nvSpPr>
          <p:cNvPr id="4129" name="Line 3"/>
          <p:cNvSpPr>
            <a:spLocks noChangeShapeType="1"/>
          </p:cNvSpPr>
          <p:nvPr/>
        </p:nvSpPr>
        <p:spPr bwMode="auto">
          <a:xfrm rot="5400000" flipV="1">
            <a:off x="6312186" y="4490057"/>
            <a:ext cx="907" cy="84068"/>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0" name="Line 3"/>
          <p:cNvSpPr>
            <a:spLocks noChangeShapeType="1"/>
          </p:cNvSpPr>
          <p:nvPr/>
        </p:nvSpPr>
        <p:spPr bwMode="auto">
          <a:xfrm rot="5400000" flipV="1">
            <a:off x="6316574" y="348640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1" name="Line 4"/>
          <p:cNvSpPr>
            <a:spLocks noChangeShapeType="1"/>
          </p:cNvSpPr>
          <p:nvPr/>
        </p:nvSpPr>
        <p:spPr bwMode="auto">
          <a:xfrm>
            <a:off x="6406304" y="4626093"/>
            <a:ext cx="0" cy="1067051"/>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2" name="Line 3"/>
          <p:cNvSpPr>
            <a:spLocks noChangeShapeType="1"/>
          </p:cNvSpPr>
          <p:nvPr/>
        </p:nvSpPr>
        <p:spPr bwMode="auto">
          <a:xfrm rot="5400000" flipV="1">
            <a:off x="6446145" y="464431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3" name="Line 3"/>
          <p:cNvSpPr>
            <a:spLocks noChangeShapeType="1"/>
          </p:cNvSpPr>
          <p:nvPr/>
        </p:nvSpPr>
        <p:spPr bwMode="auto">
          <a:xfrm rot="5400000" flipV="1">
            <a:off x="6446145" y="479990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4" name="Line 3"/>
          <p:cNvSpPr>
            <a:spLocks noChangeShapeType="1"/>
          </p:cNvSpPr>
          <p:nvPr/>
        </p:nvSpPr>
        <p:spPr bwMode="auto">
          <a:xfrm rot="5400000" flipV="1">
            <a:off x="6446145" y="494038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5" name="Line 3"/>
          <p:cNvSpPr>
            <a:spLocks noChangeShapeType="1"/>
          </p:cNvSpPr>
          <p:nvPr/>
        </p:nvSpPr>
        <p:spPr bwMode="auto">
          <a:xfrm rot="5400000" flipV="1">
            <a:off x="6446145" y="508246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6" name="Line 3"/>
          <p:cNvSpPr>
            <a:spLocks noChangeShapeType="1"/>
          </p:cNvSpPr>
          <p:nvPr/>
        </p:nvSpPr>
        <p:spPr bwMode="auto">
          <a:xfrm rot="5400000" flipV="1">
            <a:off x="6446145" y="522376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7" name="Line 4"/>
          <p:cNvSpPr>
            <a:spLocks noChangeShapeType="1"/>
          </p:cNvSpPr>
          <p:nvPr/>
        </p:nvSpPr>
        <p:spPr bwMode="auto">
          <a:xfrm flipH="1">
            <a:off x="6400730" y="3616843"/>
            <a:ext cx="0" cy="778854"/>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8" name="Line 3"/>
          <p:cNvSpPr>
            <a:spLocks noChangeShapeType="1"/>
          </p:cNvSpPr>
          <p:nvPr/>
        </p:nvSpPr>
        <p:spPr bwMode="auto">
          <a:xfrm rot="5400000" flipV="1">
            <a:off x="6442007" y="362528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39" name="Line 3"/>
          <p:cNvSpPr>
            <a:spLocks noChangeShapeType="1"/>
          </p:cNvSpPr>
          <p:nvPr/>
        </p:nvSpPr>
        <p:spPr bwMode="auto">
          <a:xfrm rot="5400000" flipV="1">
            <a:off x="6442007" y="3767522"/>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40" name="Line 3"/>
          <p:cNvSpPr>
            <a:spLocks noChangeShapeType="1"/>
          </p:cNvSpPr>
          <p:nvPr/>
        </p:nvSpPr>
        <p:spPr bwMode="auto">
          <a:xfrm rot="5400000" flipV="1">
            <a:off x="6442007" y="390911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57" name="Line 4"/>
          <p:cNvSpPr>
            <a:spLocks noChangeShapeType="1"/>
          </p:cNvSpPr>
          <p:nvPr/>
        </p:nvSpPr>
        <p:spPr bwMode="auto">
          <a:xfrm flipH="1">
            <a:off x="7785123" y="3612636"/>
            <a:ext cx="0" cy="1353111"/>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59" name="Line 3"/>
          <p:cNvSpPr>
            <a:spLocks noChangeShapeType="1"/>
          </p:cNvSpPr>
          <p:nvPr/>
        </p:nvSpPr>
        <p:spPr bwMode="auto">
          <a:xfrm rot="5400000" flipV="1">
            <a:off x="7702492" y="507304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63" name="Line 3"/>
          <p:cNvSpPr>
            <a:spLocks noChangeShapeType="1"/>
          </p:cNvSpPr>
          <p:nvPr/>
        </p:nvSpPr>
        <p:spPr bwMode="auto">
          <a:xfrm rot="5400000" flipV="1">
            <a:off x="7824707" y="378259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64" name="Line 3"/>
          <p:cNvSpPr>
            <a:spLocks noChangeShapeType="1"/>
          </p:cNvSpPr>
          <p:nvPr/>
        </p:nvSpPr>
        <p:spPr bwMode="auto">
          <a:xfrm rot="5400000" flipV="1">
            <a:off x="7824707" y="392469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65" name="Line 3"/>
          <p:cNvSpPr>
            <a:spLocks noChangeShapeType="1"/>
          </p:cNvSpPr>
          <p:nvPr/>
        </p:nvSpPr>
        <p:spPr bwMode="auto">
          <a:xfrm rot="5400000" flipV="1">
            <a:off x="7824707" y="406517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66" name="Line 3"/>
          <p:cNvSpPr>
            <a:spLocks noChangeShapeType="1"/>
          </p:cNvSpPr>
          <p:nvPr/>
        </p:nvSpPr>
        <p:spPr bwMode="auto">
          <a:xfrm rot="5400000" flipV="1">
            <a:off x="7824707" y="421454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69" name="Line 3"/>
          <p:cNvSpPr>
            <a:spLocks noChangeShapeType="1"/>
          </p:cNvSpPr>
          <p:nvPr/>
        </p:nvSpPr>
        <p:spPr bwMode="auto">
          <a:xfrm rot="5400000" flipV="1">
            <a:off x="7824707" y="435828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0" name="Line 3"/>
          <p:cNvSpPr>
            <a:spLocks noChangeShapeType="1"/>
          </p:cNvSpPr>
          <p:nvPr/>
        </p:nvSpPr>
        <p:spPr bwMode="auto">
          <a:xfrm rot="5400000" flipV="1">
            <a:off x="7824707" y="364507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1" name="Line 3"/>
          <p:cNvSpPr>
            <a:spLocks noChangeShapeType="1"/>
          </p:cNvSpPr>
          <p:nvPr/>
        </p:nvSpPr>
        <p:spPr bwMode="auto">
          <a:xfrm rot="5400000" flipV="1">
            <a:off x="7824707" y="4506682"/>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3" name="Line 3"/>
          <p:cNvSpPr>
            <a:spLocks noChangeShapeType="1"/>
          </p:cNvSpPr>
          <p:nvPr/>
        </p:nvSpPr>
        <p:spPr bwMode="auto">
          <a:xfrm rot="5400000" flipV="1">
            <a:off x="7822079" y="464838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4" name="Line 4"/>
          <p:cNvSpPr>
            <a:spLocks noChangeShapeType="1"/>
          </p:cNvSpPr>
          <p:nvPr/>
        </p:nvSpPr>
        <p:spPr bwMode="auto">
          <a:xfrm>
            <a:off x="7784131" y="5165127"/>
            <a:ext cx="991" cy="1109574"/>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5" name="Line 3"/>
          <p:cNvSpPr>
            <a:spLocks noChangeShapeType="1"/>
          </p:cNvSpPr>
          <p:nvPr/>
        </p:nvSpPr>
        <p:spPr bwMode="auto">
          <a:xfrm rot="5400000" flipV="1">
            <a:off x="7826582" y="549686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7" name="Line 3"/>
          <p:cNvSpPr>
            <a:spLocks noChangeShapeType="1"/>
          </p:cNvSpPr>
          <p:nvPr/>
        </p:nvSpPr>
        <p:spPr bwMode="auto">
          <a:xfrm rot="5400000" flipV="1">
            <a:off x="7826582" y="564448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8" name="Line 3"/>
          <p:cNvSpPr>
            <a:spLocks noChangeShapeType="1"/>
          </p:cNvSpPr>
          <p:nvPr/>
        </p:nvSpPr>
        <p:spPr bwMode="auto">
          <a:xfrm rot="5400000" flipV="1">
            <a:off x="7826582" y="579438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79" name="Line 3"/>
          <p:cNvSpPr>
            <a:spLocks noChangeShapeType="1"/>
          </p:cNvSpPr>
          <p:nvPr/>
        </p:nvSpPr>
        <p:spPr bwMode="auto">
          <a:xfrm rot="5400000" flipV="1">
            <a:off x="7826582" y="593249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81" name="Line 3"/>
          <p:cNvSpPr>
            <a:spLocks noChangeShapeType="1"/>
          </p:cNvSpPr>
          <p:nvPr/>
        </p:nvSpPr>
        <p:spPr bwMode="auto">
          <a:xfrm rot="5400000" flipV="1">
            <a:off x="7821296" y="608011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92" name="Line 3"/>
          <p:cNvSpPr>
            <a:spLocks noChangeShapeType="1"/>
          </p:cNvSpPr>
          <p:nvPr/>
        </p:nvSpPr>
        <p:spPr bwMode="auto">
          <a:xfrm rot="5400000" flipV="1">
            <a:off x="4856624" y="348810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199" name="Line 3"/>
          <p:cNvSpPr>
            <a:spLocks noChangeShapeType="1"/>
          </p:cNvSpPr>
          <p:nvPr/>
        </p:nvSpPr>
        <p:spPr bwMode="auto">
          <a:xfrm rot="5400000" flipV="1">
            <a:off x="4845805" y="443929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03" name="Line 3"/>
          <p:cNvSpPr>
            <a:spLocks noChangeShapeType="1"/>
          </p:cNvSpPr>
          <p:nvPr/>
        </p:nvSpPr>
        <p:spPr bwMode="auto">
          <a:xfrm rot="5400000" flipV="1">
            <a:off x="3326252" y="3495682"/>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43" name="Line 3"/>
          <p:cNvSpPr>
            <a:spLocks noChangeShapeType="1"/>
          </p:cNvSpPr>
          <p:nvPr/>
        </p:nvSpPr>
        <p:spPr bwMode="auto">
          <a:xfrm rot="5400000" flipV="1">
            <a:off x="3443313" y="379370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46" name="Line 4"/>
          <p:cNvSpPr>
            <a:spLocks noChangeShapeType="1"/>
          </p:cNvSpPr>
          <p:nvPr/>
        </p:nvSpPr>
        <p:spPr bwMode="auto">
          <a:xfrm>
            <a:off x="4952265" y="3594239"/>
            <a:ext cx="2092" cy="204855"/>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47" name="Line 3"/>
          <p:cNvSpPr>
            <a:spLocks noChangeShapeType="1"/>
          </p:cNvSpPr>
          <p:nvPr/>
        </p:nvSpPr>
        <p:spPr bwMode="auto">
          <a:xfrm rot="5400000" flipV="1">
            <a:off x="4987869" y="362442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48" name="Line 3"/>
          <p:cNvSpPr>
            <a:spLocks noChangeShapeType="1"/>
          </p:cNvSpPr>
          <p:nvPr/>
        </p:nvSpPr>
        <p:spPr bwMode="auto">
          <a:xfrm rot="5400000" flipV="1">
            <a:off x="4987869" y="375416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49" name="Line 3"/>
          <p:cNvSpPr>
            <a:spLocks noChangeShapeType="1"/>
          </p:cNvSpPr>
          <p:nvPr/>
        </p:nvSpPr>
        <p:spPr bwMode="auto">
          <a:xfrm rot="5400000" flipV="1">
            <a:off x="4975712" y="525100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50" name="Line 4"/>
          <p:cNvSpPr>
            <a:spLocks noChangeShapeType="1"/>
          </p:cNvSpPr>
          <p:nvPr/>
        </p:nvSpPr>
        <p:spPr bwMode="auto">
          <a:xfrm flipH="1">
            <a:off x="4947424" y="4027044"/>
            <a:ext cx="0" cy="305019"/>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52" name="Line 3"/>
          <p:cNvSpPr>
            <a:spLocks noChangeShapeType="1"/>
          </p:cNvSpPr>
          <p:nvPr/>
        </p:nvSpPr>
        <p:spPr bwMode="auto">
          <a:xfrm rot="5400000" flipV="1">
            <a:off x="4985303" y="403778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53" name="Line 3"/>
          <p:cNvSpPr>
            <a:spLocks noChangeShapeType="1"/>
          </p:cNvSpPr>
          <p:nvPr/>
        </p:nvSpPr>
        <p:spPr bwMode="auto">
          <a:xfrm rot="5400000" flipV="1">
            <a:off x="4988654" y="416104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54" name="Line 3"/>
          <p:cNvSpPr>
            <a:spLocks noChangeShapeType="1"/>
          </p:cNvSpPr>
          <p:nvPr/>
        </p:nvSpPr>
        <p:spPr bwMode="auto">
          <a:xfrm rot="5400000" flipV="1">
            <a:off x="4988654" y="428713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74" name="Line 4"/>
          <p:cNvSpPr>
            <a:spLocks noChangeShapeType="1"/>
          </p:cNvSpPr>
          <p:nvPr/>
        </p:nvSpPr>
        <p:spPr bwMode="auto">
          <a:xfrm>
            <a:off x="4941485" y="4555879"/>
            <a:ext cx="0" cy="738695"/>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4276" name="Line 3"/>
          <p:cNvSpPr>
            <a:spLocks noChangeShapeType="1"/>
          </p:cNvSpPr>
          <p:nvPr/>
        </p:nvSpPr>
        <p:spPr bwMode="auto">
          <a:xfrm rot="5400000" flipV="1">
            <a:off x="4975038" y="457412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9" name="AutoShape 34"/>
          <p:cNvSpPr>
            <a:spLocks noChangeArrowheads="1"/>
          </p:cNvSpPr>
          <p:nvPr/>
        </p:nvSpPr>
        <p:spPr bwMode="auto">
          <a:xfrm>
            <a:off x="1551782" y="2219311"/>
            <a:ext cx="2009775" cy="228600"/>
          </a:xfrm>
          <a:prstGeom prst="roundRect">
            <a:avLst/>
          </a:prstGeom>
          <a:solidFill>
            <a:schemeClr val="bg1">
              <a:lumMod val="75000"/>
            </a:schemeClr>
          </a:solidFill>
          <a:ln w="9525" algn="ctr">
            <a:solidFill>
              <a:schemeClr val="tx2">
                <a:lumMod val="75000"/>
              </a:schemeClr>
            </a:solidFill>
            <a:round/>
            <a:headEnd/>
            <a:tailEnd/>
          </a:ln>
          <a:effectLst/>
        </p:spPr>
        <p:style>
          <a:lnRef idx="0">
            <a:scrgbClr r="0" g="0" b="0"/>
          </a:lnRef>
          <a:fillRef idx="1003">
            <a:schemeClr val="lt1"/>
          </a:fillRef>
          <a:effectRef idx="0">
            <a:scrgbClr r="0" g="0" b="0"/>
          </a:effectRef>
          <a:fontRef idx="major"/>
        </p:style>
        <p:txBody>
          <a:bodyPr lIns="82058" tIns="41029" rIns="82058" bIns="41029" anchor="ctr"/>
          <a:lstStyle/>
          <a:p>
            <a:pPr algn="ctr">
              <a:defRPr/>
            </a:pPr>
            <a:r>
              <a:rPr lang="en-US" sz="1200" b="1" dirty="0">
                <a:solidFill>
                  <a:srgbClr val="000000"/>
                </a:solidFill>
                <a:latin typeface="Calibri" pitchFamily="34" charset="0"/>
                <a:cs typeface="Arial" charset="0"/>
              </a:rPr>
              <a:t>Ops/Admin</a:t>
            </a:r>
          </a:p>
        </p:txBody>
      </p:sp>
      <p:sp>
        <p:nvSpPr>
          <p:cNvPr id="192" name="AutoShape 34"/>
          <p:cNvSpPr>
            <a:spLocks noChangeArrowheads="1"/>
          </p:cNvSpPr>
          <p:nvPr/>
        </p:nvSpPr>
        <p:spPr bwMode="auto">
          <a:xfrm>
            <a:off x="5334000" y="2219311"/>
            <a:ext cx="2009775" cy="228600"/>
          </a:xfrm>
          <a:prstGeom prst="roundRect">
            <a:avLst/>
          </a:prstGeom>
          <a:solidFill>
            <a:schemeClr val="bg1">
              <a:lumMod val="75000"/>
            </a:schemeClr>
          </a:solidFill>
          <a:ln w="9525" algn="ctr">
            <a:solidFill>
              <a:schemeClr val="tx2">
                <a:lumMod val="75000"/>
              </a:schemeClr>
            </a:solidFill>
            <a:round/>
            <a:headEnd/>
            <a:tailEnd/>
          </a:ln>
          <a:effectLst/>
        </p:spPr>
        <p:style>
          <a:lnRef idx="0">
            <a:scrgbClr r="0" g="0" b="0"/>
          </a:lnRef>
          <a:fillRef idx="1003">
            <a:schemeClr val="lt1"/>
          </a:fillRef>
          <a:effectRef idx="0">
            <a:scrgbClr r="0" g="0" b="0"/>
          </a:effectRef>
          <a:fontRef idx="major"/>
        </p:style>
        <p:txBody>
          <a:bodyPr lIns="82058" tIns="41029" rIns="82058" bIns="41029" anchor="ctr"/>
          <a:lstStyle/>
          <a:p>
            <a:pPr algn="ctr">
              <a:defRPr/>
            </a:pPr>
            <a:r>
              <a:rPr lang="en-US" sz="1200" b="1" dirty="0">
                <a:solidFill>
                  <a:srgbClr val="000000"/>
                </a:solidFill>
                <a:latin typeface="Calibri" pitchFamily="34" charset="0"/>
                <a:cs typeface="Arial" charset="0"/>
              </a:rPr>
              <a:t>PMO Staff</a:t>
            </a:r>
          </a:p>
        </p:txBody>
      </p:sp>
      <p:sp>
        <p:nvSpPr>
          <p:cNvPr id="209" name="Line 3"/>
          <p:cNvSpPr>
            <a:spLocks noChangeShapeType="1"/>
          </p:cNvSpPr>
          <p:nvPr/>
        </p:nvSpPr>
        <p:spPr bwMode="auto">
          <a:xfrm rot="5400000" flipV="1">
            <a:off x="6448542" y="551270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10" name="Line 3"/>
          <p:cNvSpPr>
            <a:spLocks noChangeShapeType="1"/>
          </p:cNvSpPr>
          <p:nvPr/>
        </p:nvSpPr>
        <p:spPr bwMode="auto">
          <a:xfrm rot="5400000" flipV="1">
            <a:off x="6443534" y="565045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6" name="Line 4"/>
          <p:cNvSpPr>
            <a:spLocks noChangeShapeType="1"/>
          </p:cNvSpPr>
          <p:nvPr/>
        </p:nvSpPr>
        <p:spPr bwMode="auto">
          <a:xfrm flipH="1">
            <a:off x="3409960" y="3606151"/>
            <a:ext cx="0" cy="2286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7" name="Line 3"/>
          <p:cNvSpPr>
            <a:spLocks noChangeShapeType="1"/>
          </p:cNvSpPr>
          <p:nvPr/>
        </p:nvSpPr>
        <p:spPr bwMode="auto">
          <a:xfrm rot="5400000" flipV="1">
            <a:off x="3448077" y="365526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16" name="Line 3"/>
          <p:cNvSpPr>
            <a:spLocks noChangeShapeType="1"/>
          </p:cNvSpPr>
          <p:nvPr/>
        </p:nvSpPr>
        <p:spPr bwMode="auto">
          <a:xfrm rot="5400000" flipV="1">
            <a:off x="6446145" y="535875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28" name="Line 3"/>
          <p:cNvSpPr>
            <a:spLocks noChangeShapeType="1"/>
          </p:cNvSpPr>
          <p:nvPr/>
        </p:nvSpPr>
        <p:spPr bwMode="auto">
          <a:xfrm rot="5400000" flipV="1">
            <a:off x="7826582" y="535400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26" name="Line 3"/>
          <p:cNvSpPr>
            <a:spLocks noChangeShapeType="1"/>
          </p:cNvSpPr>
          <p:nvPr/>
        </p:nvSpPr>
        <p:spPr bwMode="auto">
          <a:xfrm rot="5400000" flipV="1">
            <a:off x="1904399" y="435105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1" name="Line 3"/>
          <p:cNvSpPr>
            <a:spLocks noChangeShapeType="1"/>
          </p:cNvSpPr>
          <p:nvPr/>
        </p:nvSpPr>
        <p:spPr bwMode="auto">
          <a:xfrm rot="5400000" flipV="1">
            <a:off x="1899805" y="566532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2" name="Line 3"/>
          <p:cNvSpPr>
            <a:spLocks noChangeShapeType="1"/>
          </p:cNvSpPr>
          <p:nvPr/>
        </p:nvSpPr>
        <p:spPr bwMode="auto">
          <a:xfrm rot="5400000" flipV="1">
            <a:off x="1898832" y="348923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3" name="Line 4"/>
          <p:cNvSpPr>
            <a:spLocks noChangeShapeType="1"/>
          </p:cNvSpPr>
          <p:nvPr/>
        </p:nvSpPr>
        <p:spPr bwMode="auto">
          <a:xfrm>
            <a:off x="1967347" y="3622058"/>
            <a:ext cx="1148" cy="635281"/>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4" name="Line 3"/>
          <p:cNvSpPr>
            <a:spLocks noChangeShapeType="1"/>
          </p:cNvSpPr>
          <p:nvPr/>
        </p:nvSpPr>
        <p:spPr bwMode="auto">
          <a:xfrm rot="5400000" flipV="1">
            <a:off x="2009225" y="364314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5" name="Line 3"/>
          <p:cNvSpPr>
            <a:spLocks noChangeShapeType="1"/>
          </p:cNvSpPr>
          <p:nvPr/>
        </p:nvSpPr>
        <p:spPr bwMode="auto">
          <a:xfrm rot="5400000" flipV="1">
            <a:off x="2009225" y="378822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6" name="Line 3"/>
          <p:cNvSpPr>
            <a:spLocks noChangeShapeType="1"/>
          </p:cNvSpPr>
          <p:nvPr/>
        </p:nvSpPr>
        <p:spPr bwMode="auto">
          <a:xfrm rot="5400000" flipV="1">
            <a:off x="2009225" y="393330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7" name="Line 3"/>
          <p:cNvSpPr>
            <a:spLocks noChangeShapeType="1"/>
          </p:cNvSpPr>
          <p:nvPr/>
        </p:nvSpPr>
        <p:spPr bwMode="auto">
          <a:xfrm rot="5400000" flipV="1">
            <a:off x="2009225" y="407473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38" name="Line 3"/>
          <p:cNvSpPr>
            <a:spLocks noChangeShapeType="1"/>
          </p:cNvSpPr>
          <p:nvPr/>
        </p:nvSpPr>
        <p:spPr bwMode="auto">
          <a:xfrm rot="5400000" flipV="1">
            <a:off x="2009225" y="4214712"/>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44" name="Line 4"/>
          <p:cNvSpPr>
            <a:spLocks noChangeShapeType="1"/>
          </p:cNvSpPr>
          <p:nvPr/>
        </p:nvSpPr>
        <p:spPr bwMode="auto">
          <a:xfrm>
            <a:off x="1968495" y="4464320"/>
            <a:ext cx="0" cy="1077622"/>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45" name="Line 3"/>
          <p:cNvSpPr>
            <a:spLocks noChangeShapeType="1"/>
          </p:cNvSpPr>
          <p:nvPr/>
        </p:nvSpPr>
        <p:spPr bwMode="auto">
          <a:xfrm rot="5400000" flipV="1">
            <a:off x="2010776" y="449605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46" name="Line 3"/>
          <p:cNvSpPr>
            <a:spLocks noChangeShapeType="1"/>
          </p:cNvSpPr>
          <p:nvPr/>
        </p:nvSpPr>
        <p:spPr bwMode="auto">
          <a:xfrm rot="5400000" flipV="1">
            <a:off x="2010776" y="464845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47" name="Line 3"/>
          <p:cNvSpPr>
            <a:spLocks noChangeShapeType="1"/>
          </p:cNvSpPr>
          <p:nvPr/>
        </p:nvSpPr>
        <p:spPr bwMode="auto">
          <a:xfrm rot="5400000" flipV="1">
            <a:off x="2010776" y="478622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48" name="Line 3"/>
          <p:cNvSpPr>
            <a:spLocks noChangeShapeType="1"/>
          </p:cNvSpPr>
          <p:nvPr/>
        </p:nvSpPr>
        <p:spPr bwMode="auto">
          <a:xfrm rot="5400000" flipV="1">
            <a:off x="2010776" y="492764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50" name="Line 3"/>
          <p:cNvSpPr>
            <a:spLocks noChangeShapeType="1"/>
          </p:cNvSpPr>
          <p:nvPr/>
        </p:nvSpPr>
        <p:spPr bwMode="auto">
          <a:xfrm rot="5400000" flipV="1">
            <a:off x="2006219" y="521398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51" name="Line 3"/>
          <p:cNvSpPr>
            <a:spLocks noChangeShapeType="1"/>
          </p:cNvSpPr>
          <p:nvPr/>
        </p:nvSpPr>
        <p:spPr bwMode="auto">
          <a:xfrm rot="5400000" flipV="1">
            <a:off x="2006480" y="535523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52" name="Line 3"/>
          <p:cNvSpPr>
            <a:spLocks noChangeShapeType="1"/>
          </p:cNvSpPr>
          <p:nvPr/>
        </p:nvSpPr>
        <p:spPr bwMode="auto">
          <a:xfrm rot="5400000" flipV="1">
            <a:off x="2005447" y="550295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53" name="Line 2"/>
          <p:cNvSpPr>
            <a:spLocks noChangeShapeType="1"/>
          </p:cNvSpPr>
          <p:nvPr/>
        </p:nvSpPr>
        <p:spPr bwMode="auto">
          <a:xfrm>
            <a:off x="1975623" y="5759352"/>
            <a:ext cx="0" cy="71959"/>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54" name="Line 3"/>
          <p:cNvSpPr>
            <a:spLocks noChangeShapeType="1"/>
          </p:cNvSpPr>
          <p:nvPr/>
        </p:nvSpPr>
        <p:spPr bwMode="auto">
          <a:xfrm rot="5400000" flipV="1">
            <a:off x="2013192" y="579321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prstClr val="black"/>
              </a:solidFill>
              <a:latin typeface="Calibri"/>
            </a:endParaRPr>
          </a:p>
        </p:txBody>
      </p:sp>
      <p:sp>
        <p:nvSpPr>
          <p:cNvPr id="259" name="Line 4"/>
          <p:cNvSpPr>
            <a:spLocks noChangeShapeType="1"/>
          </p:cNvSpPr>
          <p:nvPr/>
        </p:nvSpPr>
        <p:spPr bwMode="auto">
          <a:xfrm>
            <a:off x="6584114" y="5774626"/>
            <a:ext cx="0" cy="192152"/>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60" name="Line 3"/>
          <p:cNvSpPr>
            <a:spLocks noChangeShapeType="1"/>
          </p:cNvSpPr>
          <p:nvPr/>
        </p:nvSpPr>
        <p:spPr bwMode="auto">
          <a:xfrm rot="5400000" flipV="1">
            <a:off x="6622214" y="578731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61" name="Line 3"/>
          <p:cNvSpPr>
            <a:spLocks noChangeShapeType="1"/>
          </p:cNvSpPr>
          <p:nvPr/>
        </p:nvSpPr>
        <p:spPr bwMode="auto">
          <a:xfrm rot="5400000" flipV="1">
            <a:off x="6619917" y="592594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68" name="Line 3"/>
          <p:cNvSpPr>
            <a:spLocks noChangeShapeType="1"/>
          </p:cNvSpPr>
          <p:nvPr/>
        </p:nvSpPr>
        <p:spPr bwMode="auto">
          <a:xfrm rot="5400000" flipV="1">
            <a:off x="4847886" y="389986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1" name="Line 3"/>
          <p:cNvSpPr>
            <a:spLocks noChangeShapeType="1"/>
          </p:cNvSpPr>
          <p:nvPr/>
        </p:nvSpPr>
        <p:spPr bwMode="auto">
          <a:xfrm rot="5400000" flipV="1">
            <a:off x="7819758" y="623265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8" name="Line 3"/>
          <p:cNvSpPr>
            <a:spLocks noChangeShapeType="1"/>
          </p:cNvSpPr>
          <p:nvPr/>
        </p:nvSpPr>
        <p:spPr bwMode="auto">
          <a:xfrm rot="5400000" flipV="1">
            <a:off x="2010693" y="506554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21" name="Line 3"/>
          <p:cNvSpPr>
            <a:spLocks noChangeShapeType="1"/>
          </p:cNvSpPr>
          <p:nvPr/>
        </p:nvSpPr>
        <p:spPr bwMode="auto">
          <a:xfrm rot="5400000" flipV="1">
            <a:off x="6442007" y="406388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22" name="Line 3"/>
          <p:cNvSpPr>
            <a:spLocks noChangeShapeType="1"/>
          </p:cNvSpPr>
          <p:nvPr/>
        </p:nvSpPr>
        <p:spPr bwMode="auto">
          <a:xfrm rot="5400000" flipV="1">
            <a:off x="6442487" y="419756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94" name="TextBox 216"/>
          <p:cNvSpPr txBox="1"/>
          <p:nvPr/>
        </p:nvSpPr>
        <p:spPr>
          <a:xfrm>
            <a:off x="0" y="1183092"/>
            <a:ext cx="316090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smtClean="0">
                <a:solidFill>
                  <a:srgbClr val="002060"/>
                </a:solidFill>
                <a:latin typeface="Calibri" pitchFamily="34" charset="0"/>
              </a:rPr>
              <a:t>Total Efforts: 76</a:t>
            </a:r>
          </a:p>
          <a:p>
            <a:r>
              <a:rPr lang="en-US" sz="1200" b="1" dirty="0" smtClean="0">
                <a:solidFill>
                  <a:srgbClr val="993300"/>
                </a:solidFill>
                <a:latin typeface="Calibri" pitchFamily="34" charset="0"/>
              </a:rPr>
              <a:t>FY 14-20 Funding: $2.3B </a:t>
            </a:r>
            <a:endParaRPr lang="en-US" sz="1200" b="1" dirty="0">
              <a:solidFill>
                <a:srgbClr val="993300"/>
              </a:solidFill>
              <a:latin typeface="Calibri" pitchFamily="34" charset="0"/>
            </a:endParaRPr>
          </a:p>
        </p:txBody>
      </p:sp>
      <p:sp>
        <p:nvSpPr>
          <p:cNvPr id="200" name="Line 3"/>
          <p:cNvSpPr>
            <a:spLocks noChangeShapeType="1"/>
          </p:cNvSpPr>
          <p:nvPr/>
        </p:nvSpPr>
        <p:spPr bwMode="auto">
          <a:xfrm rot="5400000" flipV="1">
            <a:off x="7824707" y="492441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302" name="Line 3"/>
          <p:cNvSpPr>
            <a:spLocks noChangeShapeType="1"/>
          </p:cNvSpPr>
          <p:nvPr/>
        </p:nvSpPr>
        <p:spPr bwMode="auto">
          <a:xfrm rot="5400000" flipV="1">
            <a:off x="7705457" y="347451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14" name="Line 3"/>
          <p:cNvSpPr>
            <a:spLocks noChangeShapeType="1"/>
          </p:cNvSpPr>
          <p:nvPr/>
        </p:nvSpPr>
        <p:spPr bwMode="auto">
          <a:xfrm rot="5400000" flipV="1">
            <a:off x="7994092" y="478767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19" name="Line 4"/>
          <p:cNvSpPr>
            <a:spLocks noChangeShapeType="1"/>
          </p:cNvSpPr>
          <p:nvPr/>
        </p:nvSpPr>
        <p:spPr bwMode="auto">
          <a:xfrm flipH="1">
            <a:off x="7955992" y="475168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0" name="Line 3"/>
          <p:cNvSpPr>
            <a:spLocks noChangeShapeType="1"/>
          </p:cNvSpPr>
          <p:nvPr/>
        </p:nvSpPr>
        <p:spPr bwMode="auto">
          <a:xfrm rot="5400000" flipV="1">
            <a:off x="3321112" y="393979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1" name="Line 3"/>
          <p:cNvSpPr>
            <a:spLocks noChangeShapeType="1"/>
          </p:cNvSpPr>
          <p:nvPr/>
        </p:nvSpPr>
        <p:spPr bwMode="auto">
          <a:xfrm rot="5400000" flipV="1">
            <a:off x="3322043" y="408937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2" name="Line 3"/>
          <p:cNvSpPr>
            <a:spLocks noChangeShapeType="1"/>
          </p:cNvSpPr>
          <p:nvPr/>
        </p:nvSpPr>
        <p:spPr bwMode="auto">
          <a:xfrm rot="5400000" flipV="1">
            <a:off x="3318836" y="467034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 name="TextBox 1"/>
          <p:cNvSpPr txBox="1"/>
          <p:nvPr/>
        </p:nvSpPr>
        <p:spPr>
          <a:xfrm>
            <a:off x="12028" y="6680308"/>
            <a:ext cx="1556084" cy="184666"/>
          </a:xfrm>
          <a:prstGeom prst="rect">
            <a:avLst/>
          </a:prstGeom>
          <a:noFill/>
        </p:spPr>
        <p:txBody>
          <a:bodyPr wrap="square" rtlCol="0">
            <a:spAutoFit/>
          </a:bodyPr>
          <a:lstStyle/>
          <a:p>
            <a:pPr fontAlgn="base">
              <a:spcBef>
                <a:spcPct val="0"/>
              </a:spcBef>
              <a:spcAft>
                <a:spcPct val="0"/>
              </a:spcAft>
            </a:pPr>
            <a:r>
              <a:rPr lang="en-US" sz="600" i="1" dirty="0" smtClean="0">
                <a:solidFill>
                  <a:prstClr val="black"/>
                </a:solidFill>
              </a:rPr>
              <a:t>Last Reviewed: 22 April 2015</a:t>
            </a:r>
            <a:endParaRPr lang="en-US" sz="600" i="1" dirty="0">
              <a:solidFill>
                <a:prstClr val="black"/>
              </a:solidFill>
            </a:endParaRPr>
          </a:p>
        </p:txBody>
      </p:sp>
      <p:sp>
        <p:nvSpPr>
          <p:cNvPr id="157" name="Text Box 20"/>
          <p:cNvSpPr txBox="1">
            <a:spLocks noChangeArrowheads="1"/>
          </p:cNvSpPr>
          <p:nvPr/>
        </p:nvSpPr>
        <p:spPr bwMode="auto">
          <a:xfrm>
            <a:off x="415058" y="3459406"/>
            <a:ext cx="1453949" cy="1909177"/>
          </a:xfrm>
          <a:prstGeom prst="rect">
            <a:avLst/>
          </a:prstGeom>
          <a:noFill/>
          <a:ln w="9525">
            <a:noFill/>
            <a:miter lim="800000"/>
            <a:headEnd/>
            <a:tailEnd/>
          </a:ln>
        </p:spPr>
        <p:txBody>
          <a:bodyPr wrap="square">
            <a:spAutoFit/>
          </a:bodyPr>
          <a:lstStyle/>
          <a:p>
            <a:pPr marL="1146175" indent="-1146175">
              <a:lnSpc>
                <a:spcPct val="65000"/>
              </a:lnSpc>
              <a:spcBef>
                <a:spcPts val="500"/>
              </a:spcBef>
              <a:tabLst>
                <a:tab pos="115888" algn="l"/>
                <a:tab pos="285750" algn="l"/>
              </a:tabLst>
            </a:pPr>
            <a:r>
              <a:rPr lang="en-US" sz="800" b="1" dirty="0">
                <a:solidFill>
                  <a:prstClr val="black"/>
                </a:solidFill>
                <a:latin typeface="Calibri" pitchFamily="34" charset="0"/>
              </a:rPr>
              <a:t>Antenna Electrocution </a:t>
            </a:r>
            <a:r>
              <a:rPr lang="en-US" sz="500" dirty="0">
                <a:solidFill>
                  <a:prstClr val="black"/>
                </a:solidFill>
                <a:latin typeface="Calibri" pitchFamily="34" charset="0"/>
              </a:rPr>
              <a:t>(TCS)</a:t>
            </a:r>
          </a:p>
          <a:p>
            <a:pPr marL="1146175" indent="-1146175">
              <a:lnSpc>
                <a:spcPct val="65000"/>
              </a:lnSpc>
              <a:spcBef>
                <a:spcPts val="500"/>
              </a:spcBef>
              <a:tabLst>
                <a:tab pos="115888" algn="l"/>
                <a:tab pos="285750" algn="l"/>
              </a:tabLst>
            </a:pPr>
            <a:r>
              <a:rPr lang="en-US" sz="800" b="1" dirty="0">
                <a:solidFill>
                  <a:prstClr val="black"/>
                </a:solidFill>
                <a:latin typeface="Calibri" pitchFamily="34" charset="0"/>
              </a:rPr>
              <a:t>BMDL </a:t>
            </a:r>
            <a:r>
              <a:rPr lang="en-US" sz="500" i="1" dirty="0">
                <a:solidFill>
                  <a:prstClr val="black"/>
                </a:solidFill>
                <a:latin typeface="Calibri" pitchFamily="34" charset="0"/>
              </a:rPr>
              <a:t>(COC)</a:t>
            </a:r>
            <a:endParaRPr lang="en-US" sz="500" b="1" i="1" dirty="0">
              <a:solidFill>
                <a:prstClr val="black"/>
              </a:solidFill>
              <a:latin typeface="Calibri" pitchFamily="34" charset="0"/>
            </a:endParaRPr>
          </a:p>
          <a:p>
            <a:pPr marL="1146175" indent="-1146175">
              <a:lnSpc>
                <a:spcPct val="65000"/>
              </a:lnSpc>
              <a:spcBef>
                <a:spcPts val="500"/>
              </a:spcBef>
              <a:tabLst>
                <a:tab pos="115888" algn="l"/>
                <a:tab pos="285750" algn="l"/>
              </a:tabLst>
            </a:pPr>
            <a:r>
              <a:rPr lang="en-US" sz="800" b="1" dirty="0">
                <a:solidFill>
                  <a:prstClr val="black"/>
                </a:solidFill>
                <a:latin typeface="Calibri" pitchFamily="34" charset="0"/>
              </a:rPr>
              <a:t>DTN </a:t>
            </a:r>
            <a:r>
              <a:rPr lang="en-US" sz="500" i="1" dirty="0">
                <a:solidFill>
                  <a:prstClr val="black"/>
                </a:solidFill>
                <a:latin typeface="Calibri" pitchFamily="34" charset="0"/>
              </a:rPr>
              <a:t>(NOTM)</a:t>
            </a:r>
            <a:endParaRPr lang="en-US" sz="500" b="1" i="1" dirty="0">
              <a:solidFill>
                <a:prstClr val="black"/>
              </a:solidFill>
              <a:latin typeface="Calibri" pitchFamily="34" charset="0"/>
            </a:endParaRPr>
          </a:p>
          <a:p>
            <a:pPr marL="1146175" indent="-1146175">
              <a:lnSpc>
                <a:spcPct val="65000"/>
              </a:lnSpc>
              <a:spcBef>
                <a:spcPts val="500"/>
              </a:spcBef>
              <a:tabLst>
                <a:tab pos="115888" algn="l"/>
                <a:tab pos="285750" algn="l"/>
              </a:tabLst>
            </a:pPr>
            <a:r>
              <a:rPr lang="en-US" sz="800" b="1" dirty="0">
                <a:solidFill>
                  <a:prstClr val="black"/>
                </a:solidFill>
                <a:latin typeface="Calibri" pitchFamily="34" charset="0"/>
              </a:rPr>
              <a:t>EAITE </a:t>
            </a:r>
            <a:r>
              <a:rPr lang="en-US" sz="500" i="1" dirty="0">
                <a:solidFill>
                  <a:prstClr val="black"/>
                </a:solidFill>
                <a:latin typeface="Calibri" pitchFamily="34" charset="0"/>
              </a:rPr>
              <a:t>(COC)</a:t>
            </a:r>
          </a:p>
          <a:p>
            <a:pPr marL="1146175" indent="-1146175">
              <a:lnSpc>
                <a:spcPct val="65000"/>
              </a:lnSpc>
              <a:spcBef>
                <a:spcPts val="500"/>
              </a:spcBef>
              <a:tabLst>
                <a:tab pos="115888" algn="l"/>
                <a:tab pos="285750" algn="l"/>
              </a:tabLst>
            </a:pPr>
            <a:r>
              <a:rPr lang="en-US" sz="800" b="1" dirty="0" smtClean="0">
                <a:solidFill>
                  <a:prstClr val="black"/>
                </a:solidFill>
                <a:latin typeface="Calibri" pitchFamily="34" charset="0"/>
              </a:rPr>
              <a:t>H2C2</a:t>
            </a:r>
            <a:r>
              <a:rPr lang="en-US" sz="800" b="1" dirty="0" smtClean="0">
                <a:solidFill>
                  <a:srgbClr val="A50021"/>
                </a:solidFill>
                <a:latin typeface="Calibri"/>
              </a:rPr>
              <a:t> </a:t>
            </a:r>
            <a:r>
              <a:rPr lang="en-US" sz="500" i="1" dirty="0">
                <a:solidFill>
                  <a:prstClr val="black"/>
                </a:solidFill>
                <a:latin typeface="Calibri" pitchFamily="34" charset="0"/>
              </a:rPr>
              <a:t>(I2SA) </a:t>
            </a:r>
          </a:p>
          <a:p>
            <a:pPr>
              <a:lnSpc>
                <a:spcPct val="65000"/>
              </a:lnSpc>
              <a:spcBef>
                <a:spcPts val="500"/>
              </a:spcBef>
              <a:tabLst>
                <a:tab pos="115888" algn="l"/>
                <a:tab pos="285750" algn="l"/>
              </a:tabLst>
            </a:pPr>
            <a:r>
              <a:rPr lang="en-US" sz="800" b="1" dirty="0">
                <a:solidFill>
                  <a:prstClr val="black"/>
                </a:solidFill>
                <a:latin typeface="Calibri" pitchFamily="34" charset="0"/>
              </a:rPr>
              <a:t>ICS </a:t>
            </a:r>
            <a:r>
              <a:rPr lang="en-US" sz="500" i="1" dirty="0">
                <a:solidFill>
                  <a:prstClr val="black"/>
                </a:solidFill>
                <a:latin typeface="Calibri" pitchFamily="34" charset="0"/>
              </a:rPr>
              <a:t>(NOTM)</a:t>
            </a:r>
          </a:p>
          <a:p>
            <a:pPr>
              <a:lnSpc>
                <a:spcPct val="65000"/>
              </a:lnSpc>
              <a:spcBef>
                <a:spcPts val="500"/>
              </a:spcBef>
              <a:tabLst>
                <a:tab pos="115888" algn="l"/>
                <a:tab pos="285750" algn="l"/>
              </a:tabLst>
            </a:pPr>
            <a:r>
              <a:rPr lang="en-US" sz="800" b="1" dirty="0">
                <a:solidFill>
                  <a:prstClr val="black"/>
                </a:solidFill>
                <a:latin typeface="Calibri" pitchFamily="34" charset="0"/>
              </a:rPr>
              <a:t>ISR C2Sync </a:t>
            </a:r>
            <a:r>
              <a:rPr lang="en-US" sz="500" i="1" dirty="0">
                <a:solidFill>
                  <a:prstClr val="black"/>
                </a:solidFill>
                <a:latin typeface="Calibri" pitchFamily="34" charset="0"/>
              </a:rPr>
              <a:t>(TSOA)</a:t>
            </a:r>
          </a:p>
          <a:p>
            <a:pPr>
              <a:lnSpc>
                <a:spcPct val="65000"/>
              </a:lnSpc>
              <a:spcBef>
                <a:spcPts val="500"/>
              </a:spcBef>
              <a:tabLst>
                <a:tab pos="115888" algn="l"/>
                <a:tab pos="285750" algn="l"/>
              </a:tabLst>
            </a:pPr>
            <a:r>
              <a:rPr lang="en-US" sz="800" b="1" dirty="0">
                <a:solidFill>
                  <a:prstClr val="black"/>
                </a:solidFill>
                <a:latin typeface="Calibri" pitchFamily="34" charset="0"/>
              </a:rPr>
              <a:t>Mobility JCTD </a:t>
            </a:r>
            <a:r>
              <a:rPr lang="en-US" sz="500" i="1" dirty="0" smtClean="0">
                <a:solidFill>
                  <a:prstClr val="black"/>
                </a:solidFill>
                <a:latin typeface="Calibri" pitchFamily="34" charset="0"/>
              </a:rPr>
              <a:t>(</a:t>
            </a:r>
            <a:r>
              <a:rPr lang="en-US" sz="500" i="1" dirty="0">
                <a:solidFill>
                  <a:prstClr val="black"/>
                </a:solidFill>
                <a:latin typeface="Calibri" pitchFamily="34" charset="0"/>
              </a:rPr>
              <a:t>I2SA)</a:t>
            </a:r>
          </a:p>
          <a:p>
            <a:pPr>
              <a:lnSpc>
                <a:spcPct val="65000"/>
              </a:lnSpc>
              <a:spcBef>
                <a:spcPts val="500"/>
              </a:spcBef>
              <a:tabLst>
                <a:tab pos="115888" algn="l"/>
                <a:tab pos="285750" algn="l"/>
              </a:tabLst>
            </a:pPr>
            <a:r>
              <a:rPr lang="en-US" sz="800" b="1" dirty="0">
                <a:solidFill>
                  <a:prstClr val="black"/>
                </a:solidFill>
                <a:latin typeface="Calibri"/>
              </a:rPr>
              <a:t>Object Video</a:t>
            </a:r>
            <a:r>
              <a:rPr lang="en-US" sz="800" dirty="0">
                <a:solidFill>
                  <a:prstClr val="black"/>
                </a:solidFill>
                <a:latin typeface="Calibri"/>
              </a:rPr>
              <a:t> </a:t>
            </a:r>
            <a:r>
              <a:rPr lang="en-US" sz="500" i="1" dirty="0">
                <a:solidFill>
                  <a:prstClr val="black"/>
                </a:solidFill>
                <a:latin typeface="Calibri"/>
              </a:rPr>
              <a:t>(GBOSS/No Funding)</a:t>
            </a:r>
            <a:endParaRPr lang="en-US" sz="500" i="1" dirty="0">
              <a:solidFill>
                <a:srgbClr val="F79646">
                  <a:lumMod val="75000"/>
                </a:srgbClr>
              </a:solidFill>
              <a:latin typeface="Calibri"/>
            </a:endParaRPr>
          </a:p>
          <a:p>
            <a:pPr>
              <a:lnSpc>
                <a:spcPct val="65000"/>
              </a:lnSpc>
              <a:spcBef>
                <a:spcPts val="500"/>
              </a:spcBef>
              <a:tabLst>
                <a:tab pos="115888" algn="l"/>
                <a:tab pos="285750" algn="l"/>
              </a:tabLst>
            </a:pPr>
            <a:r>
              <a:rPr lang="en-US" sz="800" b="1" dirty="0" smtClean="0">
                <a:solidFill>
                  <a:prstClr val="black"/>
                </a:solidFill>
                <a:latin typeface="Calibri" pitchFamily="34" charset="0"/>
              </a:rPr>
              <a:t>RAP </a:t>
            </a:r>
            <a:r>
              <a:rPr lang="en-US" sz="500" i="1" dirty="0" smtClean="0">
                <a:solidFill>
                  <a:prstClr val="black"/>
                </a:solidFill>
                <a:latin typeface="Calibri" pitchFamily="34" charset="0"/>
              </a:rPr>
              <a:t>(I2SA)</a:t>
            </a:r>
            <a:endParaRPr lang="en-US" sz="500" i="1" dirty="0">
              <a:solidFill>
                <a:prstClr val="black"/>
              </a:solidFill>
              <a:latin typeface="Calibri" pitchFamily="34" charset="0"/>
            </a:endParaRPr>
          </a:p>
          <a:p>
            <a:pPr>
              <a:lnSpc>
                <a:spcPct val="65000"/>
              </a:lnSpc>
              <a:spcBef>
                <a:spcPts val="500"/>
              </a:spcBef>
              <a:tabLst>
                <a:tab pos="115888" algn="l"/>
                <a:tab pos="285750" algn="l"/>
              </a:tabLst>
            </a:pPr>
            <a:r>
              <a:rPr lang="en-US" sz="800" b="1" dirty="0" smtClean="0">
                <a:solidFill>
                  <a:prstClr val="black"/>
                </a:solidFill>
                <a:latin typeface="Calibri" pitchFamily="34" charset="0"/>
              </a:rPr>
              <a:t>SCC </a:t>
            </a:r>
            <a:r>
              <a:rPr lang="en-US" sz="500" i="1" dirty="0" smtClean="0">
                <a:solidFill>
                  <a:prstClr val="black"/>
                </a:solidFill>
                <a:latin typeface="Calibri" pitchFamily="34" charset="0"/>
              </a:rPr>
              <a:t>(NOTM)</a:t>
            </a:r>
            <a:endParaRPr lang="en-US" sz="500" b="1" i="1" dirty="0">
              <a:solidFill>
                <a:prstClr val="black"/>
              </a:solidFill>
              <a:latin typeface="Calibri" pitchFamily="34" charset="0"/>
            </a:endParaRPr>
          </a:p>
          <a:p>
            <a:pPr>
              <a:lnSpc>
                <a:spcPct val="65000"/>
              </a:lnSpc>
              <a:spcBef>
                <a:spcPts val="500"/>
              </a:spcBef>
              <a:tabLst>
                <a:tab pos="115888" algn="l"/>
                <a:tab pos="285750" algn="l"/>
              </a:tabLst>
            </a:pPr>
            <a:r>
              <a:rPr lang="en-US" sz="800" b="1" dirty="0" smtClean="0">
                <a:solidFill>
                  <a:prstClr val="black"/>
                </a:solidFill>
                <a:latin typeface="Calibri" pitchFamily="34" charset="0"/>
              </a:rPr>
              <a:t>TEDS / TIES </a:t>
            </a:r>
            <a:r>
              <a:rPr lang="en-US" sz="500" i="1" dirty="0" smtClean="0">
                <a:solidFill>
                  <a:prstClr val="black"/>
                </a:solidFill>
                <a:latin typeface="Calibri" pitchFamily="34" charset="0"/>
              </a:rPr>
              <a:t>(COC)</a:t>
            </a:r>
            <a:endParaRPr lang="en-US" sz="500" i="1" dirty="0">
              <a:solidFill>
                <a:prstClr val="black"/>
              </a:solidFill>
              <a:latin typeface="Calibri" pitchFamily="34" charset="0"/>
            </a:endParaRPr>
          </a:p>
          <a:p>
            <a:pPr>
              <a:lnSpc>
                <a:spcPct val="65000"/>
              </a:lnSpc>
              <a:spcBef>
                <a:spcPts val="500"/>
              </a:spcBef>
              <a:tabLst>
                <a:tab pos="115888" algn="l"/>
                <a:tab pos="285750" algn="l"/>
              </a:tabLst>
            </a:pPr>
            <a:endParaRPr lang="en-US" sz="800" b="1" dirty="0" smtClean="0">
              <a:solidFill>
                <a:prstClr val="black"/>
              </a:solidFill>
              <a:latin typeface="Calibri" pitchFamily="34" charset="0"/>
            </a:endParaRPr>
          </a:p>
        </p:txBody>
      </p:sp>
      <p:sp>
        <p:nvSpPr>
          <p:cNvPr id="159" name="Line 3"/>
          <p:cNvSpPr>
            <a:spLocks noChangeShapeType="1"/>
          </p:cNvSpPr>
          <p:nvPr/>
        </p:nvSpPr>
        <p:spPr bwMode="auto">
          <a:xfrm rot="5400000" flipV="1">
            <a:off x="426579" y="5073393"/>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4" name="Line 3"/>
          <p:cNvSpPr>
            <a:spLocks noChangeShapeType="1"/>
          </p:cNvSpPr>
          <p:nvPr/>
        </p:nvSpPr>
        <p:spPr bwMode="auto">
          <a:xfrm rot="5400000" flipV="1">
            <a:off x="428524" y="392207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5" name="Line 3"/>
          <p:cNvSpPr>
            <a:spLocks noChangeShapeType="1"/>
          </p:cNvSpPr>
          <p:nvPr/>
        </p:nvSpPr>
        <p:spPr bwMode="auto">
          <a:xfrm rot="5400000" flipV="1">
            <a:off x="425179" y="4061352"/>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6" name="Line 3"/>
          <p:cNvSpPr>
            <a:spLocks noChangeShapeType="1"/>
          </p:cNvSpPr>
          <p:nvPr/>
        </p:nvSpPr>
        <p:spPr bwMode="auto">
          <a:xfrm rot="5400000" flipV="1">
            <a:off x="433979" y="363616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7" name="Line 3"/>
          <p:cNvSpPr>
            <a:spLocks noChangeShapeType="1"/>
          </p:cNvSpPr>
          <p:nvPr/>
        </p:nvSpPr>
        <p:spPr bwMode="auto">
          <a:xfrm rot="5400000" flipV="1">
            <a:off x="429518" y="420695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8" name="Line 3"/>
          <p:cNvSpPr>
            <a:spLocks noChangeShapeType="1"/>
          </p:cNvSpPr>
          <p:nvPr/>
        </p:nvSpPr>
        <p:spPr bwMode="auto">
          <a:xfrm rot="5400000" flipV="1">
            <a:off x="433979" y="3762904"/>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69" name="Line 3"/>
          <p:cNvSpPr>
            <a:spLocks noChangeShapeType="1"/>
          </p:cNvSpPr>
          <p:nvPr/>
        </p:nvSpPr>
        <p:spPr bwMode="auto">
          <a:xfrm rot="5400000" flipV="1">
            <a:off x="429021" y="449695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70" name="Line 3"/>
          <p:cNvSpPr>
            <a:spLocks noChangeShapeType="1"/>
          </p:cNvSpPr>
          <p:nvPr/>
        </p:nvSpPr>
        <p:spPr bwMode="auto">
          <a:xfrm rot="5400000" flipV="1">
            <a:off x="427152" y="464366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0" name="Line 3"/>
          <p:cNvSpPr>
            <a:spLocks noChangeShapeType="1"/>
          </p:cNvSpPr>
          <p:nvPr/>
        </p:nvSpPr>
        <p:spPr bwMode="auto">
          <a:xfrm rot="5400000" flipV="1">
            <a:off x="429021" y="4913499"/>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1" name="Line 3"/>
          <p:cNvSpPr>
            <a:spLocks noChangeShapeType="1"/>
          </p:cNvSpPr>
          <p:nvPr/>
        </p:nvSpPr>
        <p:spPr bwMode="auto">
          <a:xfrm rot="5400000" flipV="1">
            <a:off x="429544" y="349707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8" name="Line 3"/>
          <p:cNvSpPr>
            <a:spLocks noChangeShapeType="1"/>
          </p:cNvSpPr>
          <p:nvPr/>
        </p:nvSpPr>
        <p:spPr bwMode="auto">
          <a:xfrm rot="5400000" flipV="1">
            <a:off x="427541" y="4350576"/>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99" name="Line 3"/>
          <p:cNvSpPr>
            <a:spLocks noChangeShapeType="1"/>
          </p:cNvSpPr>
          <p:nvPr/>
        </p:nvSpPr>
        <p:spPr bwMode="auto">
          <a:xfrm rot="5400000" flipV="1">
            <a:off x="3460689" y="4829071"/>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2" name="Line 4"/>
          <p:cNvSpPr>
            <a:spLocks noChangeShapeType="1"/>
          </p:cNvSpPr>
          <p:nvPr/>
        </p:nvSpPr>
        <p:spPr bwMode="auto">
          <a:xfrm flipH="1">
            <a:off x="3427613" y="479399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3" name="Line 3"/>
          <p:cNvSpPr>
            <a:spLocks noChangeShapeType="1"/>
          </p:cNvSpPr>
          <p:nvPr/>
        </p:nvSpPr>
        <p:spPr bwMode="auto">
          <a:xfrm rot="5400000" flipV="1">
            <a:off x="3446616" y="4234229"/>
            <a:ext cx="0" cy="8382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5" name="Line 3"/>
          <p:cNvSpPr>
            <a:spLocks noChangeShapeType="1"/>
          </p:cNvSpPr>
          <p:nvPr/>
        </p:nvSpPr>
        <p:spPr bwMode="auto">
          <a:xfrm rot="5400000" flipV="1">
            <a:off x="3446616" y="4372441"/>
            <a:ext cx="0" cy="8382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6" name="Line 4"/>
          <p:cNvSpPr>
            <a:spLocks noChangeShapeType="1"/>
          </p:cNvSpPr>
          <p:nvPr/>
        </p:nvSpPr>
        <p:spPr bwMode="auto">
          <a:xfrm>
            <a:off x="3405213" y="4216730"/>
            <a:ext cx="0" cy="342834"/>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207" name="Line 3"/>
          <p:cNvSpPr>
            <a:spLocks noChangeShapeType="1"/>
          </p:cNvSpPr>
          <p:nvPr/>
        </p:nvSpPr>
        <p:spPr bwMode="auto">
          <a:xfrm rot="5400000" flipV="1">
            <a:off x="3443313" y="4517654"/>
            <a:ext cx="0" cy="8382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77" name="Line 3"/>
          <p:cNvSpPr>
            <a:spLocks noChangeShapeType="1"/>
          </p:cNvSpPr>
          <p:nvPr/>
        </p:nvSpPr>
        <p:spPr bwMode="auto">
          <a:xfrm rot="5400000" flipV="1">
            <a:off x="426047" y="4772887"/>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2" name="Line 3"/>
          <p:cNvSpPr>
            <a:spLocks noChangeShapeType="1"/>
          </p:cNvSpPr>
          <p:nvPr/>
        </p:nvSpPr>
        <p:spPr bwMode="auto">
          <a:xfrm rot="5400000" flipV="1">
            <a:off x="7825242" y="521179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83" name="Line 4"/>
          <p:cNvSpPr>
            <a:spLocks noChangeShapeType="1"/>
          </p:cNvSpPr>
          <p:nvPr/>
        </p:nvSpPr>
        <p:spPr bwMode="auto">
          <a:xfrm>
            <a:off x="5103657" y="4684930"/>
            <a:ext cx="0" cy="46634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91" name="Line 3"/>
          <p:cNvSpPr>
            <a:spLocks noChangeShapeType="1"/>
          </p:cNvSpPr>
          <p:nvPr/>
        </p:nvSpPr>
        <p:spPr bwMode="auto">
          <a:xfrm rot="5400000" flipV="1">
            <a:off x="5141757" y="469761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95" name="Line 3"/>
          <p:cNvSpPr>
            <a:spLocks noChangeShapeType="1"/>
          </p:cNvSpPr>
          <p:nvPr/>
        </p:nvSpPr>
        <p:spPr bwMode="auto">
          <a:xfrm rot="5400000" flipV="1">
            <a:off x="5139460" y="4832110"/>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55" name="Line 3"/>
          <p:cNvSpPr>
            <a:spLocks noChangeShapeType="1"/>
          </p:cNvSpPr>
          <p:nvPr/>
        </p:nvSpPr>
        <p:spPr bwMode="auto">
          <a:xfrm rot="5400000" flipV="1">
            <a:off x="6442007" y="435157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54" name="Line 3"/>
          <p:cNvSpPr>
            <a:spLocks noChangeShapeType="1"/>
          </p:cNvSpPr>
          <p:nvPr/>
        </p:nvSpPr>
        <p:spPr bwMode="auto">
          <a:xfrm rot="5400000" flipV="1">
            <a:off x="5139460" y="5106585"/>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56" name="Line 3"/>
          <p:cNvSpPr>
            <a:spLocks noChangeShapeType="1"/>
          </p:cNvSpPr>
          <p:nvPr/>
        </p:nvSpPr>
        <p:spPr bwMode="auto">
          <a:xfrm rot="5400000" flipV="1">
            <a:off x="5141757" y="4984748"/>
            <a:ext cx="0" cy="76200"/>
          </a:xfrm>
          <a:prstGeom prst="line">
            <a:avLst/>
          </a:prstGeom>
          <a:noFill/>
          <a:ln w="12700">
            <a:solidFill>
              <a:schemeClr val="bg1">
                <a:lumMod val="50000"/>
              </a:schemeClr>
            </a:solidFill>
            <a:round/>
            <a:headEnd/>
            <a:tailEnd/>
          </a:ln>
        </p:spPr>
        <p:txBody>
          <a:bodyPr lIns="82058" tIns="41029" rIns="82058" bIns="41029"/>
          <a:lstStyle/>
          <a:p>
            <a:endParaRPr lang="en-US" dirty="0">
              <a:solidFill>
                <a:srgbClr val="000000"/>
              </a:solidFill>
              <a:latin typeface="Calibri" pitchFamily="34" charset="0"/>
            </a:endParaRPr>
          </a:p>
        </p:txBody>
      </p:sp>
      <p:sp>
        <p:nvSpPr>
          <p:cNvPr id="152" name="Rectangle 151"/>
          <p:cNvSpPr/>
          <p:nvPr/>
        </p:nvSpPr>
        <p:spPr>
          <a:xfrm>
            <a:off x="4980581" y="5181600"/>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985303" y="4668787"/>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988654" y="3603968"/>
            <a:ext cx="914400" cy="252258"/>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7835703" y="5476081"/>
            <a:ext cx="103268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7835702" y="4183606"/>
            <a:ext cx="1032681"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7835703" y="4596864"/>
            <a:ext cx="103268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6622214" y="5886494"/>
            <a:ext cx="1159444"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6354569" y="4600400"/>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6360074" y="5459696"/>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6339681" y="3582029"/>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6347929" y="4179553"/>
            <a:ext cx="914400" cy="289953"/>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3374305" y="3637884"/>
            <a:ext cx="914400" cy="244220"/>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3375362" y="3896533"/>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427152" y="3590629"/>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429544" y="4870190"/>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3374305" y="4346325"/>
            <a:ext cx="914400" cy="162719"/>
          </a:xfrm>
          <a:prstGeom prst="rect">
            <a:avLst/>
          </a:prstGeom>
          <a:no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218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4880"/>
            <a:ext cx="9144000" cy="381000"/>
          </a:xfrm>
        </p:spPr>
        <p:txBody>
          <a:bodyPr/>
          <a:lstStyle/>
          <a:p>
            <a:r>
              <a:rPr lang="en-US" dirty="0" smtClean="0">
                <a:solidFill>
                  <a:schemeClr val="bg2">
                    <a:lumMod val="25000"/>
                  </a:schemeClr>
                </a:solidFill>
              </a:rPr>
              <a:t>MC3 Major Stakeholders</a:t>
            </a:r>
            <a:endParaRPr lang="en-US" sz="1800" b="1" dirty="0">
              <a:solidFill>
                <a:schemeClr val="bg2">
                  <a:lumMod val="25000"/>
                </a:schemeClr>
              </a:solidFill>
            </a:endParaRPr>
          </a:p>
        </p:txBody>
      </p:sp>
      <p:sp>
        <p:nvSpPr>
          <p:cNvPr id="3" name="TextBox 2"/>
          <p:cNvSpPr txBox="1"/>
          <p:nvPr/>
        </p:nvSpPr>
        <p:spPr>
          <a:xfrm>
            <a:off x="8305800" y="5943600"/>
            <a:ext cx="304800" cy="369332"/>
          </a:xfrm>
          <a:prstGeom prst="rect">
            <a:avLst/>
          </a:prstGeom>
          <a:solidFill>
            <a:schemeClr val="bg1"/>
          </a:solidFill>
        </p:spPr>
        <p:txBody>
          <a:bodyPr wrap="square" rtlCol="0">
            <a:spAutoFit/>
          </a:bodyPr>
          <a:lstStyle/>
          <a:p>
            <a:endParaRPr lang="en-US" dirty="0"/>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351" y="1371600"/>
            <a:ext cx="8001000" cy="506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88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22000" contrast="-8000"/>
                    </a14:imgEffect>
                  </a14:imgLayer>
                </a14:imgProps>
              </a:ext>
              <a:ext uri="{28A0092B-C50C-407E-A947-70E740481C1C}">
                <a14:useLocalDpi xmlns:a14="http://schemas.microsoft.com/office/drawing/2010/main"/>
              </a:ext>
            </a:extLst>
          </a:blip>
          <a:srcRect/>
          <a:stretch>
            <a:fillRect/>
          </a:stretch>
        </p:blipFill>
        <p:spPr bwMode="auto">
          <a:xfrm>
            <a:off x="89934" y="3048000"/>
            <a:ext cx="8953500" cy="358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Expeditionary Force 21</a:t>
            </a:r>
            <a:endParaRPr lang="en-US" dirty="0"/>
          </a:p>
        </p:txBody>
      </p:sp>
      <p:sp>
        <p:nvSpPr>
          <p:cNvPr id="3" name="Rectangle 2"/>
          <p:cNvSpPr/>
          <p:nvPr/>
        </p:nvSpPr>
        <p:spPr>
          <a:xfrm>
            <a:off x="0" y="6044625"/>
            <a:ext cx="9143999" cy="584775"/>
          </a:xfrm>
          <a:prstGeom prst="rect">
            <a:avLst/>
          </a:prstGeom>
          <a:solidFill>
            <a:srgbClr val="C00000"/>
          </a:solidFill>
        </p:spPr>
        <p:txBody>
          <a:bodyPr wrap="square">
            <a:spAutoFit/>
          </a:bodyPr>
          <a:lstStyle/>
          <a:p>
            <a:pPr algn="ctr" fontAlgn="base">
              <a:spcBef>
                <a:spcPct val="0"/>
              </a:spcBef>
              <a:spcAft>
                <a:spcPct val="0"/>
              </a:spcAft>
            </a:pPr>
            <a:r>
              <a:rPr lang="en-US" sz="1600" b="1" i="1" dirty="0">
                <a:solidFill>
                  <a:prstClr val="white"/>
                </a:solidFill>
              </a:rPr>
              <a:t> “Through Expeditionary Force 21 we will chart a course over the next 10 years to field a Marine Corps that will be: </a:t>
            </a:r>
            <a:r>
              <a:rPr lang="en-US" sz="1600" b="1" i="1" dirty="0">
                <a:solidFill>
                  <a:srgbClr val="FFD757"/>
                </a:solidFill>
                <a:effectLst>
                  <a:outerShdw blurRad="38100" dist="38100" dir="2700000" algn="tl">
                    <a:srgbClr val="000000">
                      <a:alpha val="43137"/>
                    </a:srgbClr>
                  </a:outerShdw>
                </a:effectLst>
              </a:rPr>
              <a:t>the right force in the right place at the right time</a:t>
            </a:r>
            <a:r>
              <a:rPr lang="en-US" sz="1600" b="1" i="1" dirty="0">
                <a:solidFill>
                  <a:prstClr val="white"/>
                </a:solidFill>
              </a:rPr>
              <a:t>.”</a:t>
            </a:r>
          </a:p>
        </p:txBody>
      </p:sp>
      <p:sp>
        <p:nvSpPr>
          <p:cNvPr id="6" name="TextBox 5"/>
          <p:cNvSpPr txBox="1"/>
          <p:nvPr/>
        </p:nvSpPr>
        <p:spPr>
          <a:xfrm>
            <a:off x="4014234" y="1510333"/>
            <a:ext cx="5029200" cy="4185761"/>
          </a:xfrm>
          <a:prstGeom prst="rect">
            <a:avLst/>
          </a:prstGeom>
          <a:noFill/>
        </p:spPr>
        <p:txBody>
          <a:bodyPr wrap="square" rtlCol="0">
            <a:spAutoFit/>
          </a:bodyPr>
          <a:lstStyle/>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Brigade-level organizations with a specific regional </a:t>
            </a:r>
            <a:r>
              <a:rPr lang="en-US" sz="1400" b="1" dirty="0" smtClean="0">
                <a:solidFill>
                  <a:srgbClr val="003366"/>
                </a:solidFill>
                <a:effectLst>
                  <a:outerShdw blurRad="38100" dist="38100" dir="2700000" algn="tl">
                    <a:srgbClr val="000000">
                      <a:alpha val="43137"/>
                    </a:srgbClr>
                  </a:outerShdw>
                </a:effectLst>
              </a:rPr>
              <a:t>focus. </a:t>
            </a: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Built for austere </a:t>
            </a:r>
            <a:r>
              <a:rPr lang="en-US" sz="1400" b="1" dirty="0" smtClean="0">
                <a:solidFill>
                  <a:srgbClr val="003366"/>
                </a:solidFill>
                <a:effectLst>
                  <a:outerShdw blurRad="38100" dist="38100" dir="2700000" algn="tl">
                    <a:srgbClr val="000000">
                      <a:alpha val="43137"/>
                    </a:srgbClr>
                  </a:outerShdw>
                </a:effectLst>
              </a:rPr>
              <a:t>environments.</a:t>
            </a: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Light and modular force able to get to the scene of action quickly, yet capable enough to accomplish the mission or provide a </a:t>
            </a:r>
            <a:r>
              <a:rPr lang="en-US" sz="1400" b="1" dirty="0" smtClean="0">
                <a:solidFill>
                  <a:srgbClr val="003366"/>
                </a:solidFill>
                <a:effectLst>
                  <a:outerShdw blurRad="38100" dist="38100" dir="2700000" algn="tl">
                    <a:srgbClr val="000000">
                      <a:alpha val="43137"/>
                    </a:srgbClr>
                  </a:outerShdw>
                </a:effectLst>
              </a:rPr>
              <a:t>stopgap.</a:t>
            </a: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An increased forward presence around the </a:t>
            </a:r>
            <a:r>
              <a:rPr lang="en-US" sz="1400" b="1" dirty="0" smtClean="0">
                <a:solidFill>
                  <a:srgbClr val="003366"/>
                </a:solidFill>
                <a:effectLst>
                  <a:outerShdw blurRad="38100" dist="38100" dir="2700000" algn="tl">
                    <a:srgbClr val="000000">
                      <a:alpha val="43137"/>
                    </a:srgbClr>
                  </a:outerShdw>
                </a:effectLst>
              </a:rPr>
              <a:t>globe. </a:t>
            </a: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Modular forces that are rapidly scalable to respond to escalating </a:t>
            </a:r>
            <a:r>
              <a:rPr lang="en-US" sz="1400" b="1" dirty="0" smtClean="0">
                <a:solidFill>
                  <a:srgbClr val="003366"/>
                </a:solidFill>
                <a:effectLst>
                  <a:outerShdw blurRad="38100" dist="38100" dir="2700000" algn="tl">
                    <a:srgbClr val="000000">
                      <a:alpha val="43137"/>
                    </a:srgbClr>
                  </a:outerShdw>
                </a:effectLst>
              </a:rPr>
              <a:t>crises.</a:t>
            </a: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A more integrated naval force better able to prosecute complex combat </a:t>
            </a:r>
            <a:r>
              <a:rPr lang="en-US" sz="1400" b="1" dirty="0" smtClean="0">
                <a:solidFill>
                  <a:srgbClr val="003366"/>
                </a:solidFill>
                <a:effectLst>
                  <a:outerShdw blurRad="38100" dist="38100" dir="2700000" algn="tl">
                    <a:srgbClr val="000000">
                      <a:alpha val="43137"/>
                    </a:srgbClr>
                  </a:outerShdw>
                </a:effectLst>
              </a:rPr>
              <a:t>operations. </a:t>
            </a: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endParaRPr lang="en-US" sz="1400" b="1" dirty="0">
              <a:solidFill>
                <a:srgbClr val="003366"/>
              </a:solidFill>
              <a:effectLst>
                <a:outerShdw blurRad="38100" dist="38100" dir="2700000" algn="tl">
                  <a:srgbClr val="000000">
                    <a:alpha val="43137"/>
                  </a:srgbClr>
                </a:outerShdw>
              </a:effectLst>
            </a:endParaRPr>
          </a:p>
          <a:p>
            <a:pPr marL="285750" indent="-285750" fontAlgn="base">
              <a:spcBef>
                <a:spcPct val="0"/>
              </a:spcBef>
              <a:spcAft>
                <a:spcPct val="0"/>
              </a:spcAft>
              <a:buFont typeface="Wingdings" panose="05000000000000000000" pitchFamily="2" charset="2"/>
              <a:buChar char="ü"/>
            </a:pPr>
            <a:r>
              <a:rPr lang="en-US" sz="1400" b="1" dirty="0">
                <a:solidFill>
                  <a:srgbClr val="003366"/>
                </a:solidFill>
                <a:effectLst>
                  <a:outerShdw blurRad="38100" dist="38100" dir="2700000" algn="tl">
                    <a:srgbClr val="000000">
                      <a:alpha val="43137"/>
                    </a:srgbClr>
                  </a:outerShdw>
                </a:effectLst>
              </a:rPr>
              <a:t>Establishes C2 and employment options for scalable </a:t>
            </a:r>
            <a:r>
              <a:rPr lang="en-US" sz="1400" b="1" dirty="0" smtClean="0">
                <a:solidFill>
                  <a:srgbClr val="003366"/>
                </a:solidFill>
                <a:effectLst>
                  <a:outerShdw blurRad="38100" dist="38100" dir="2700000" algn="tl">
                    <a:srgbClr val="000000">
                      <a:alpha val="43137"/>
                    </a:srgbClr>
                  </a:outerShdw>
                </a:effectLst>
              </a:rPr>
              <a:t>units.</a:t>
            </a:r>
            <a:endParaRPr lang="en-US" sz="1400" b="1" dirty="0">
              <a:solidFill>
                <a:srgbClr val="003366"/>
              </a:solidFill>
              <a:effectLst>
                <a:outerShdw blurRad="38100" dist="38100" dir="2700000" algn="tl">
                  <a:srgbClr val="000000">
                    <a:alpha val="43137"/>
                  </a:srgbClr>
                </a:outerShdw>
              </a:effectLst>
            </a:endParaRPr>
          </a:p>
        </p:txBody>
      </p:sp>
      <p:grpSp>
        <p:nvGrpSpPr>
          <p:cNvPr id="5" name="Group 4"/>
          <p:cNvGrpSpPr/>
          <p:nvPr/>
        </p:nvGrpSpPr>
        <p:grpSpPr>
          <a:xfrm>
            <a:off x="152399" y="1371600"/>
            <a:ext cx="3646488" cy="4322763"/>
            <a:chOff x="152399" y="2133600"/>
            <a:chExt cx="3646488" cy="4322763"/>
          </a:xfrm>
        </p:grpSpPr>
        <p:pic>
          <p:nvPicPr>
            <p:cNvPr id="7"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2133600"/>
              <a:ext cx="3646487"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399" y="2956618"/>
              <a:ext cx="3646487" cy="242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66769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3838549"/>
            <a:ext cx="9144001" cy="2821674"/>
          </a:xfrm>
          <a:prstGeom prst="rect">
            <a:avLst/>
          </a:prstGeom>
          <a:solidFill>
            <a:schemeClr val="bg1">
              <a:lumMod val="95000"/>
            </a:schemeClr>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539346" y="2416124"/>
            <a:ext cx="3604654" cy="2282552"/>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7" name="Picture 5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26" y="5382067"/>
            <a:ext cx="1885150" cy="1180657"/>
          </a:xfrm>
          <a:prstGeom prst="rect">
            <a:avLst/>
          </a:prstGeom>
        </p:spPr>
      </p:pic>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2958" y="2307944"/>
            <a:ext cx="2258034" cy="112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Networking And Satellite Communications (PdM NSC)</a:t>
            </a:r>
            <a:endParaRPr lang="en-US" dirty="0"/>
          </a:p>
        </p:txBody>
      </p:sp>
      <p:sp>
        <p:nvSpPr>
          <p:cNvPr id="7" name="Subtitle 2"/>
          <p:cNvSpPr txBox="1">
            <a:spLocks/>
          </p:cNvSpPr>
          <p:nvPr/>
        </p:nvSpPr>
        <p:spPr>
          <a:xfrm>
            <a:off x="3232750" y="1645325"/>
            <a:ext cx="2758476" cy="664267"/>
          </a:xfrm>
          <a:prstGeom prst="rect">
            <a:avLst/>
          </a:prstGeom>
          <a:noFill/>
          <a:ln>
            <a:noFill/>
          </a:ln>
          <a:effectLst/>
        </p:spPr>
        <p:txBody>
          <a:bodyPr vert="horz" lIns="91440" tIns="45720" rIns="91440" bIns="45720" rtlCol="0" anchor="t">
            <a:noAutofit/>
          </a:bodyPr>
          <a:lstStyle/>
          <a:p>
            <a:pPr>
              <a:spcBef>
                <a:spcPts val="24"/>
              </a:spcBef>
              <a:defRPr/>
            </a:pPr>
            <a:r>
              <a:rPr lang="en-US" sz="800" dirty="0" smtClean="0">
                <a:solidFill>
                  <a:srgbClr val="000000"/>
                </a:solidFill>
                <a:cs typeface="Arial" pitchFamily="34" charset="0"/>
              </a:rPr>
              <a:t>Tactical networking, tactical switching, and technical control functions to our  Operating </a:t>
            </a:r>
            <a:r>
              <a:rPr lang="en-US" sz="800" dirty="0">
                <a:solidFill>
                  <a:srgbClr val="000000"/>
                </a:solidFill>
                <a:cs typeface="Arial" pitchFamily="34" charset="0"/>
              </a:rPr>
              <a:t>Forces. Systems being developed </a:t>
            </a:r>
            <a:r>
              <a:rPr lang="en-US" sz="800" dirty="0" smtClean="0">
                <a:solidFill>
                  <a:srgbClr val="000000"/>
                </a:solidFill>
                <a:cs typeface="Arial" pitchFamily="34" charset="0"/>
              </a:rPr>
              <a:t>and sustained include TDN DDS-M, DTC-R, TVSS, TVSS VoIP, and JECCS.  </a:t>
            </a:r>
          </a:p>
        </p:txBody>
      </p:sp>
      <p:sp>
        <p:nvSpPr>
          <p:cNvPr id="8" name="Subtitle 2"/>
          <p:cNvSpPr txBox="1">
            <a:spLocks/>
          </p:cNvSpPr>
          <p:nvPr/>
        </p:nvSpPr>
        <p:spPr>
          <a:xfrm>
            <a:off x="2114550" y="4069002"/>
            <a:ext cx="3477116" cy="757643"/>
          </a:xfrm>
          <a:prstGeom prst="rect">
            <a:avLst/>
          </a:prstGeom>
          <a:noFill/>
          <a:ln>
            <a:noFill/>
          </a:ln>
          <a:effectLst/>
        </p:spPr>
        <p:txBody>
          <a:bodyPr vert="horz" lIns="91440" tIns="45720" rIns="91440" bIns="45720" rtlCol="0" anchor="t">
            <a:noAutofit/>
          </a:bodyPr>
          <a:lstStyle/>
          <a:p>
            <a:pPr>
              <a:spcBef>
                <a:spcPts val="200"/>
              </a:spcBef>
              <a:defRPr/>
            </a:pPr>
            <a:r>
              <a:rPr lang="en-US" sz="800" dirty="0" smtClean="0">
                <a:solidFill>
                  <a:srgbClr val="000000"/>
                </a:solidFill>
                <a:cs typeface="Arial" pitchFamily="34" charset="0"/>
              </a:rPr>
              <a:t>EHF and SHF wideband SATCOM systems providing long-haul communications to higher headquarters for reach back into the GIG and intra-MAGTF communications down to the Battalion level.  Systems include VSAT, ECCS, LMST, Phoenix, SMART-T, GBS, and HBSI-PT.</a:t>
            </a:r>
          </a:p>
        </p:txBody>
      </p:sp>
      <p:pic>
        <p:nvPicPr>
          <p:cNvPr id="38" name="Picture 37" descr="SMART-T 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886227" y="5154638"/>
            <a:ext cx="2049927" cy="1285900"/>
          </a:xfrm>
          <a:prstGeom prst="rect">
            <a:avLst/>
          </a:prstGeom>
          <a:effectLst>
            <a:outerShdw blurRad="50800" dist="38100" dir="2700000" algn="tl" rotWithShape="0">
              <a:prstClr val="black">
                <a:alpha val="40000"/>
              </a:prstClr>
            </a:outerShdw>
          </a:effectLst>
        </p:spPr>
      </p:pic>
      <p:sp>
        <p:nvSpPr>
          <p:cNvPr id="23" name="Subtitle 2"/>
          <p:cNvSpPr txBox="1">
            <a:spLocks/>
          </p:cNvSpPr>
          <p:nvPr/>
        </p:nvSpPr>
        <p:spPr>
          <a:xfrm>
            <a:off x="152400" y="1455507"/>
            <a:ext cx="2971800" cy="15753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spcBef>
                <a:spcPts val="600"/>
              </a:spcBef>
              <a:buFont typeface="Arial" pitchFamily="34" charset="0"/>
              <a:buNone/>
              <a:defRPr/>
            </a:pPr>
            <a:r>
              <a:rPr lang="en-US" sz="1100" b="1" i="1" u="sng" dirty="0" smtClean="0">
                <a:solidFill>
                  <a:prstClr val="black"/>
                </a:solidFill>
                <a:cs typeface="Arial" pitchFamily="34" charset="0"/>
              </a:rPr>
              <a:t>PdM NSC MISSION</a:t>
            </a:r>
          </a:p>
          <a:p>
            <a:pPr>
              <a:spcBef>
                <a:spcPts val="600"/>
              </a:spcBef>
            </a:pPr>
            <a:r>
              <a:rPr lang="en-US" sz="1100" b="1" i="1" dirty="0" smtClean="0">
                <a:solidFill>
                  <a:prstClr val="black"/>
                </a:solidFill>
                <a:cs typeface="Arial" pitchFamily="34" charset="0"/>
              </a:rPr>
              <a:t>PdM NSC leads the Marine Corps’ effort in research and development, acquisition and sustainment of tactical networking and switching equipment; wireless broadband, and satellite ground communication systems</a:t>
            </a:r>
            <a:r>
              <a:rPr lang="en-US" sz="1100" b="1" i="1" dirty="0">
                <a:solidFill>
                  <a:prstClr val="black"/>
                </a:solidFill>
                <a:cs typeface="Arial" pitchFamily="34" charset="0"/>
              </a:rPr>
              <a:t>.</a:t>
            </a:r>
            <a:r>
              <a:rPr lang="en-US" sz="1100" b="1" i="1" dirty="0" smtClean="0">
                <a:solidFill>
                  <a:prstClr val="black"/>
                </a:solidFill>
                <a:cs typeface="Arial" pitchFamily="34" charset="0"/>
              </a:rPr>
              <a:t> </a:t>
            </a:r>
            <a:endParaRPr lang="en-US" sz="1100" b="1" i="1" dirty="0">
              <a:solidFill>
                <a:prstClr val="black"/>
              </a:solidFill>
              <a:cs typeface="Arial" pitchFamily="34" charset="0"/>
            </a:endParaRPr>
          </a:p>
        </p:txBody>
      </p:sp>
      <p:sp>
        <p:nvSpPr>
          <p:cNvPr id="22" name="Subtitle 2"/>
          <p:cNvSpPr txBox="1">
            <a:spLocks/>
          </p:cNvSpPr>
          <p:nvPr/>
        </p:nvSpPr>
        <p:spPr>
          <a:xfrm>
            <a:off x="6132373" y="1358289"/>
            <a:ext cx="928000" cy="300312"/>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DTC-R</a:t>
            </a:r>
            <a:endParaRPr lang="en-US" sz="900" b="1" u="sng" dirty="0">
              <a:solidFill>
                <a:prstClr val="black"/>
              </a:solidFill>
            </a:endParaRPr>
          </a:p>
          <a:p>
            <a:pPr algn="ctr">
              <a:spcBef>
                <a:spcPct val="20000"/>
              </a:spcBef>
              <a:buFont typeface="Arial" pitchFamily="34" charset="0"/>
              <a:buNone/>
              <a:defRPr/>
            </a:pPr>
            <a:endParaRPr lang="en-US" sz="900" dirty="0">
              <a:solidFill>
                <a:prstClr val="black"/>
              </a:solidFill>
            </a:endParaRPr>
          </a:p>
        </p:txBody>
      </p:sp>
      <p:sp>
        <p:nvSpPr>
          <p:cNvPr id="24" name="Subtitle 2"/>
          <p:cNvSpPr txBox="1">
            <a:spLocks/>
          </p:cNvSpPr>
          <p:nvPr/>
        </p:nvSpPr>
        <p:spPr>
          <a:xfrm>
            <a:off x="3246488" y="1412780"/>
            <a:ext cx="2605629" cy="217246"/>
          </a:xfrm>
          <a:prstGeom prst="rect">
            <a:avLst/>
          </a:prstGeom>
          <a:noFill/>
          <a:ln w="3175">
            <a:noFill/>
          </a:ln>
          <a:effectLst/>
        </p:spPr>
        <p:txBody>
          <a:bodyPr>
            <a:noAutofit/>
          </a:bodyPr>
          <a:lstStyle/>
          <a:p>
            <a:pPr>
              <a:spcBef>
                <a:spcPct val="20000"/>
              </a:spcBef>
              <a:buFont typeface="Arial" charset="0"/>
              <a:buNone/>
              <a:defRPr/>
            </a:pPr>
            <a:r>
              <a:rPr lang="en-US" sz="1100" b="1" dirty="0" smtClean="0">
                <a:solidFill>
                  <a:srgbClr val="C00000"/>
                </a:solidFill>
              </a:rPr>
              <a:t>Tactical Network Systems</a:t>
            </a:r>
            <a:endParaRPr lang="en-US" sz="800" dirty="0" smtClean="0">
              <a:solidFill>
                <a:srgbClr val="C00000"/>
              </a:solidFill>
            </a:endParaRPr>
          </a:p>
        </p:txBody>
      </p:sp>
      <p:sp>
        <p:nvSpPr>
          <p:cNvPr id="26" name="Subtitle 2"/>
          <p:cNvSpPr txBox="1">
            <a:spLocks/>
          </p:cNvSpPr>
          <p:nvPr/>
        </p:nvSpPr>
        <p:spPr>
          <a:xfrm>
            <a:off x="2114550" y="3834405"/>
            <a:ext cx="2605629" cy="217246"/>
          </a:xfrm>
          <a:prstGeom prst="rect">
            <a:avLst/>
          </a:prstGeom>
          <a:noFill/>
          <a:ln w="3175">
            <a:noFill/>
          </a:ln>
          <a:effectLst/>
        </p:spPr>
        <p:txBody>
          <a:bodyPr>
            <a:noAutofit/>
          </a:bodyPr>
          <a:lstStyle/>
          <a:p>
            <a:pPr>
              <a:spcBef>
                <a:spcPct val="20000"/>
              </a:spcBef>
              <a:buFont typeface="Arial" charset="0"/>
              <a:buNone/>
              <a:defRPr/>
            </a:pPr>
            <a:r>
              <a:rPr lang="en-US" sz="1100" b="1" dirty="0" smtClean="0">
                <a:solidFill>
                  <a:srgbClr val="C00000"/>
                </a:solidFill>
              </a:rPr>
              <a:t>Satellite Communication Systems</a:t>
            </a:r>
            <a:endParaRPr lang="en-US" sz="800" dirty="0" smtClean="0">
              <a:solidFill>
                <a:srgbClr val="C00000"/>
              </a:solidFill>
            </a:endParaRPr>
          </a:p>
        </p:txBody>
      </p:sp>
      <p:sp>
        <p:nvSpPr>
          <p:cNvPr id="30" name="Subtitle 2"/>
          <p:cNvSpPr txBox="1">
            <a:spLocks/>
          </p:cNvSpPr>
          <p:nvPr/>
        </p:nvSpPr>
        <p:spPr>
          <a:xfrm>
            <a:off x="7003714" y="3234877"/>
            <a:ext cx="566924" cy="33687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JECCS</a:t>
            </a:r>
          </a:p>
          <a:p>
            <a:pPr>
              <a:spcBef>
                <a:spcPct val="20000"/>
              </a:spcBef>
              <a:buFont typeface="Arial" pitchFamily="34" charset="0"/>
              <a:buNone/>
              <a:defRPr/>
            </a:pP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34" name="Subtitle 2"/>
          <p:cNvSpPr txBox="1">
            <a:spLocks/>
          </p:cNvSpPr>
          <p:nvPr/>
        </p:nvSpPr>
        <p:spPr>
          <a:xfrm>
            <a:off x="6828283" y="4677256"/>
            <a:ext cx="928000" cy="33687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SMART-T</a:t>
            </a: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36" name="Subtitle 2"/>
          <p:cNvSpPr txBox="1">
            <a:spLocks/>
          </p:cNvSpPr>
          <p:nvPr/>
        </p:nvSpPr>
        <p:spPr>
          <a:xfrm>
            <a:off x="4855185" y="4670101"/>
            <a:ext cx="1027857" cy="336877"/>
          </a:xfrm>
          <a:prstGeom prst="rect">
            <a:avLst/>
          </a:prstGeom>
          <a:noFill/>
          <a:ln w="3175">
            <a:noFill/>
          </a:ln>
          <a:effectLst/>
        </p:spPr>
        <p:txBody>
          <a:bodyPr>
            <a:noAutofit/>
          </a:bodyPr>
          <a:lstStyle/>
          <a:p>
            <a:pPr>
              <a:spcBef>
                <a:spcPct val="20000"/>
              </a:spcBef>
              <a:buFont typeface="Arial" pitchFamily="34" charset="0"/>
              <a:buNone/>
              <a:defRPr/>
            </a:pPr>
            <a:r>
              <a:rPr lang="en-US" sz="900" u="sng" dirty="0" smtClean="0">
                <a:solidFill>
                  <a:srgbClr val="333399"/>
                </a:solidFill>
              </a:rPr>
              <a:t>LMST/Phoenix</a:t>
            </a:r>
            <a:endParaRPr lang="en-US" sz="900" b="1" u="sng" dirty="0">
              <a:solidFill>
                <a:prstClr val="black"/>
              </a:solidFill>
            </a:endParaRPr>
          </a:p>
        </p:txBody>
      </p:sp>
      <p:sp>
        <p:nvSpPr>
          <p:cNvPr id="40" name="Subtitle 2"/>
          <p:cNvSpPr txBox="1">
            <a:spLocks/>
          </p:cNvSpPr>
          <p:nvPr/>
        </p:nvSpPr>
        <p:spPr>
          <a:xfrm>
            <a:off x="72297" y="4928417"/>
            <a:ext cx="1920252" cy="567508"/>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HBSI-PT</a:t>
            </a:r>
          </a:p>
          <a:p>
            <a:pPr>
              <a:spcBef>
                <a:spcPct val="20000"/>
              </a:spcBef>
              <a:buFont typeface="Arial" pitchFamily="34" charset="0"/>
              <a:buNone/>
              <a:defRPr/>
            </a:pPr>
            <a:r>
              <a:rPr lang="en-US" sz="800" dirty="0">
                <a:solidFill>
                  <a:prstClr val="black"/>
                </a:solidFill>
              </a:rPr>
              <a:t>High Bandwidth Special Intelligence-Palletized Terminal</a:t>
            </a:r>
          </a:p>
          <a:p>
            <a:pPr>
              <a:spcBef>
                <a:spcPct val="20000"/>
              </a:spcBef>
              <a:buFont typeface="Arial" pitchFamily="34" charset="0"/>
              <a:buNone/>
              <a:defRPr/>
            </a:pPr>
            <a:endParaRPr lang="en-US" sz="800" dirty="0">
              <a:solidFill>
                <a:prstClr val="black"/>
              </a:solidFill>
            </a:endParaRPr>
          </a:p>
        </p:txBody>
      </p:sp>
      <p:sp>
        <p:nvSpPr>
          <p:cNvPr id="43" name="Subtitle 2"/>
          <p:cNvSpPr txBox="1">
            <a:spLocks/>
          </p:cNvSpPr>
          <p:nvPr/>
        </p:nvSpPr>
        <p:spPr>
          <a:xfrm>
            <a:off x="3193868" y="3401103"/>
            <a:ext cx="928000" cy="33687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TVSS VoIP</a:t>
            </a: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47" name="Rectangle 66"/>
          <p:cNvSpPr>
            <a:spLocks noChangeArrowheads="1"/>
          </p:cNvSpPr>
          <p:nvPr/>
        </p:nvSpPr>
        <p:spPr bwMode="auto">
          <a:xfrm>
            <a:off x="1631689" y="4933527"/>
            <a:ext cx="5546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eaLnBrk="1" fontAlgn="base" hangingPunct="1">
              <a:spcBef>
                <a:spcPct val="0"/>
              </a:spcBef>
              <a:spcAft>
                <a:spcPct val="0"/>
              </a:spcAft>
            </a:pPr>
            <a:r>
              <a:rPr lang="en-US" altLang="en-US" sz="800" b="0" i="1" dirty="0">
                <a:solidFill>
                  <a:prstClr val="white">
                    <a:lumMod val="50000"/>
                  </a:prstClr>
                </a:solidFill>
                <a:latin typeface="Arial" charset="0"/>
              </a:rPr>
              <a:t>VSAT Small</a:t>
            </a:r>
          </a:p>
        </p:txBody>
      </p:sp>
      <p:sp>
        <p:nvSpPr>
          <p:cNvPr id="48" name="Rectangle 66"/>
          <p:cNvSpPr>
            <a:spLocks noChangeArrowheads="1"/>
          </p:cNvSpPr>
          <p:nvPr/>
        </p:nvSpPr>
        <p:spPr bwMode="auto">
          <a:xfrm>
            <a:off x="1234310" y="3482915"/>
            <a:ext cx="5626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eaLnBrk="1" fontAlgn="base" hangingPunct="1">
              <a:spcBef>
                <a:spcPct val="0"/>
              </a:spcBef>
              <a:spcAft>
                <a:spcPct val="0"/>
              </a:spcAft>
            </a:pPr>
            <a:r>
              <a:rPr lang="en-US" altLang="en-US" sz="800" b="0" i="1" dirty="0">
                <a:solidFill>
                  <a:prstClr val="white">
                    <a:lumMod val="50000"/>
                  </a:prstClr>
                </a:solidFill>
                <a:latin typeface="Arial" charset="0"/>
              </a:rPr>
              <a:t>VSAT Large</a:t>
            </a:r>
          </a:p>
        </p:txBody>
      </p:sp>
      <p:sp>
        <p:nvSpPr>
          <p:cNvPr id="49" name="Rectangle 66"/>
          <p:cNvSpPr>
            <a:spLocks noChangeArrowheads="1"/>
          </p:cNvSpPr>
          <p:nvPr/>
        </p:nvSpPr>
        <p:spPr bwMode="auto">
          <a:xfrm>
            <a:off x="819685" y="4933527"/>
            <a:ext cx="6636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eaLnBrk="1" fontAlgn="base" hangingPunct="1">
              <a:spcBef>
                <a:spcPct val="0"/>
              </a:spcBef>
              <a:spcAft>
                <a:spcPct val="0"/>
              </a:spcAft>
            </a:pPr>
            <a:r>
              <a:rPr lang="en-US" altLang="en-US" sz="800" b="0" i="1" dirty="0">
                <a:solidFill>
                  <a:prstClr val="white">
                    <a:lumMod val="50000"/>
                  </a:prstClr>
                </a:solidFill>
                <a:latin typeface="Arial" charset="0"/>
              </a:rPr>
              <a:t>VSAT Medium</a:t>
            </a:r>
          </a:p>
        </p:txBody>
      </p:sp>
      <p:pic>
        <p:nvPicPr>
          <p:cNvPr id="53" name="Picture 52" descr="JECCS pic.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1317" y="3737980"/>
            <a:ext cx="1447345" cy="895085"/>
          </a:xfrm>
          <a:prstGeom prst="rect">
            <a:avLst/>
          </a:prstGeom>
          <a:effectLst>
            <a:outerShdw blurRad="50800" dist="38100" dir="2700000" algn="tl" rotWithShape="0">
              <a:prstClr val="black">
                <a:alpha val="40000"/>
              </a:prstClr>
            </a:outerShdw>
          </a:effectLst>
        </p:spPr>
      </p:pic>
      <p:pic>
        <p:nvPicPr>
          <p:cNvPr id="55" name="Picture 2" descr="C:\Users\peter.kicos\AppData\Local\Microsoft\Windows\Temporary Internet Files\Content.Outlook\QIMOI3UF\TDN DDS-M Core-Expansion Modules minus MCM-MDM 20121005 (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265"/>
          <a:stretch/>
        </p:blipFill>
        <p:spPr bwMode="auto">
          <a:xfrm>
            <a:off x="5761076" y="2772726"/>
            <a:ext cx="1191826" cy="175528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6" name="Picture 55"/>
          <p:cNvPicPr>
            <a:picLocks noGrp="1"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77088" y="2103612"/>
            <a:ext cx="1687511" cy="10735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9" name="Picture 18" descr="TSM_jpg.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2894" y="1787034"/>
            <a:ext cx="1256702" cy="686088"/>
          </a:xfrm>
          <a:prstGeom prst="rect">
            <a:avLst/>
          </a:prstGeom>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9201" y="1306542"/>
            <a:ext cx="1289584" cy="9080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078"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38509" y="4781592"/>
            <a:ext cx="988480" cy="85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94052" y="5154638"/>
            <a:ext cx="2140774" cy="12583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Subtitle 2"/>
          <p:cNvSpPr txBox="1">
            <a:spLocks/>
          </p:cNvSpPr>
          <p:nvPr/>
        </p:nvSpPr>
        <p:spPr>
          <a:xfrm>
            <a:off x="2186328" y="5583185"/>
            <a:ext cx="746433" cy="33687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ECCS</a:t>
            </a: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pic>
        <p:nvPicPr>
          <p:cNvPr id="27" name="Picture 26" descr="LMSTV2_jpg.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19237" y="4862937"/>
            <a:ext cx="708452" cy="720248"/>
          </a:xfrm>
          <a:prstGeom prst="rect">
            <a:avLst/>
          </a:prstGeom>
          <a:effectLst>
            <a:outerShdw blurRad="50800" dist="38100" dir="2700000" algn="tl" rotWithShape="0">
              <a:prstClr val="black">
                <a:alpha val="40000"/>
              </a:prstClr>
            </a:outerShdw>
          </a:effectLst>
        </p:spPr>
      </p:pic>
      <p:pic>
        <p:nvPicPr>
          <p:cNvPr id="51" name="Picture 42"/>
          <p:cNvPicPr>
            <a:picLocks noChangeArrowheads="1"/>
          </p:cNvPicPr>
          <p:nvPr/>
        </p:nvPicPr>
        <p:blipFill>
          <a:blip r:embed="rId13" cstate="screen">
            <a:extLst>
              <a:ext uri="{28A0092B-C50C-407E-A947-70E740481C1C}">
                <a14:useLocalDpi xmlns:a14="http://schemas.microsoft.com/office/drawing/2010/main"/>
              </a:ext>
            </a:extLst>
          </a:blip>
          <a:srcRect t="-4233" b="-198"/>
          <a:stretch>
            <a:fillRect/>
          </a:stretch>
        </p:blipFill>
        <p:spPr bwMode="auto">
          <a:xfrm>
            <a:off x="6279868" y="5950414"/>
            <a:ext cx="1411456" cy="788375"/>
          </a:xfrm>
          <a:prstGeom prst="rect">
            <a:avLst/>
          </a:prstGeom>
          <a:noFill/>
          <a:ln w="9525">
            <a:noFill/>
            <a:miter lim="800000"/>
            <a:headEnd/>
            <a:tailEnd/>
          </a:ln>
        </p:spPr>
      </p:pic>
      <p:sp>
        <p:nvSpPr>
          <p:cNvPr id="35" name="Subtitle 2"/>
          <p:cNvSpPr txBox="1">
            <a:spLocks/>
          </p:cNvSpPr>
          <p:nvPr/>
        </p:nvSpPr>
        <p:spPr>
          <a:xfrm>
            <a:off x="2114550" y="4823642"/>
            <a:ext cx="712521" cy="744540"/>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GBS</a:t>
            </a:r>
          </a:p>
          <a:p>
            <a:pPr>
              <a:spcBef>
                <a:spcPct val="20000"/>
              </a:spcBef>
              <a:buFont typeface="Arial" pitchFamily="34" charset="0"/>
              <a:buNone/>
              <a:defRPr/>
            </a:pPr>
            <a:r>
              <a:rPr lang="en-US" sz="800" dirty="0" smtClean="0">
                <a:solidFill>
                  <a:prstClr val="black"/>
                </a:solidFill>
              </a:rPr>
              <a:t>Global Broadcast Service</a:t>
            </a:r>
            <a:endParaRPr lang="en-US" sz="800"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3" name="Rectangle 2"/>
          <p:cNvSpPr/>
          <p:nvPr/>
        </p:nvSpPr>
        <p:spPr>
          <a:xfrm>
            <a:off x="162011" y="3073515"/>
            <a:ext cx="1563248" cy="353943"/>
          </a:xfrm>
          <a:prstGeom prst="rect">
            <a:avLst/>
          </a:prstGeom>
        </p:spPr>
        <p:txBody>
          <a:bodyPr wrap="none">
            <a:spAutoFit/>
          </a:bodyPr>
          <a:lstStyle/>
          <a:p>
            <a:r>
              <a:rPr lang="en-US" sz="900" u="sng" dirty="0" smtClean="0">
                <a:solidFill>
                  <a:srgbClr val="333399"/>
                </a:solidFill>
              </a:rPr>
              <a:t>VSAT</a:t>
            </a:r>
          </a:p>
          <a:p>
            <a:r>
              <a:rPr lang="en-US" sz="800" dirty="0" smtClean="0">
                <a:solidFill>
                  <a:prstClr val="black"/>
                </a:solidFill>
              </a:rPr>
              <a:t>Very </a:t>
            </a:r>
            <a:r>
              <a:rPr lang="en-US" sz="800" dirty="0">
                <a:solidFill>
                  <a:prstClr val="black"/>
                </a:solidFill>
              </a:rPr>
              <a:t>Small Aperture Terminal </a:t>
            </a:r>
          </a:p>
        </p:txBody>
      </p:sp>
      <p:sp>
        <p:nvSpPr>
          <p:cNvPr id="4" name="Rectangle 3"/>
          <p:cNvSpPr/>
          <p:nvPr/>
        </p:nvSpPr>
        <p:spPr>
          <a:xfrm>
            <a:off x="2175801" y="5751623"/>
            <a:ext cx="2036135" cy="215444"/>
          </a:xfrm>
          <a:prstGeom prst="rect">
            <a:avLst/>
          </a:prstGeom>
        </p:spPr>
        <p:txBody>
          <a:bodyPr wrap="none">
            <a:spAutoFit/>
          </a:bodyPr>
          <a:lstStyle/>
          <a:p>
            <a:r>
              <a:rPr lang="en-US" sz="800" dirty="0">
                <a:solidFill>
                  <a:prstClr val="black"/>
                </a:solidFill>
              </a:rPr>
              <a:t>Expeditionary Command &amp; Control Suite</a:t>
            </a:r>
          </a:p>
        </p:txBody>
      </p:sp>
      <p:sp>
        <p:nvSpPr>
          <p:cNvPr id="5" name="Rectangle 4"/>
          <p:cNvSpPr/>
          <p:nvPr/>
        </p:nvSpPr>
        <p:spPr>
          <a:xfrm>
            <a:off x="4855186" y="4835515"/>
            <a:ext cx="1783740" cy="338554"/>
          </a:xfrm>
          <a:prstGeom prst="rect">
            <a:avLst/>
          </a:prstGeom>
        </p:spPr>
        <p:txBody>
          <a:bodyPr wrap="square">
            <a:spAutoFit/>
          </a:bodyPr>
          <a:lstStyle/>
          <a:p>
            <a:r>
              <a:rPr lang="en-US" sz="800" dirty="0">
                <a:solidFill>
                  <a:prstClr val="black"/>
                </a:solidFill>
              </a:rPr>
              <a:t>Lightweight Multi-Band Satellite Terminal</a:t>
            </a:r>
          </a:p>
        </p:txBody>
      </p:sp>
      <p:sp>
        <p:nvSpPr>
          <p:cNvPr id="6" name="Rectangle 5"/>
          <p:cNvSpPr/>
          <p:nvPr/>
        </p:nvSpPr>
        <p:spPr>
          <a:xfrm>
            <a:off x="6826009" y="4838538"/>
            <a:ext cx="2110146" cy="338554"/>
          </a:xfrm>
          <a:prstGeom prst="rect">
            <a:avLst/>
          </a:prstGeom>
        </p:spPr>
        <p:txBody>
          <a:bodyPr wrap="square">
            <a:spAutoFit/>
          </a:bodyPr>
          <a:lstStyle/>
          <a:p>
            <a:r>
              <a:rPr lang="en-US" sz="800" dirty="0">
                <a:solidFill>
                  <a:prstClr val="black"/>
                </a:solidFill>
              </a:rPr>
              <a:t>Secure Mobile Anti-Jam Reliable Tactical Terminal</a:t>
            </a:r>
          </a:p>
        </p:txBody>
      </p:sp>
      <p:sp>
        <p:nvSpPr>
          <p:cNvPr id="9" name="Rectangle 8"/>
          <p:cNvSpPr/>
          <p:nvPr/>
        </p:nvSpPr>
        <p:spPr>
          <a:xfrm>
            <a:off x="6991002" y="3403315"/>
            <a:ext cx="2012068" cy="338554"/>
          </a:xfrm>
          <a:prstGeom prst="rect">
            <a:avLst/>
          </a:prstGeom>
        </p:spPr>
        <p:txBody>
          <a:bodyPr wrap="square">
            <a:spAutoFit/>
          </a:bodyPr>
          <a:lstStyle/>
          <a:p>
            <a:r>
              <a:rPr lang="en-US" sz="800" dirty="0">
                <a:solidFill>
                  <a:prstClr val="black"/>
                </a:solidFill>
              </a:rPr>
              <a:t>Joint Enhanced Core Communications Systems </a:t>
            </a:r>
          </a:p>
        </p:txBody>
      </p:sp>
      <p:sp>
        <p:nvSpPr>
          <p:cNvPr id="10" name="Rectangle 9"/>
          <p:cNvSpPr/>
          <p:nvPr/>
        </p:nvSpPr>
        <p:spPr>
          <a:xfrm>
            <a:off x="5539345" y="2568519"/>
            <a:ext cx="1577576" cy="338554"/>
          </a:xfrm>
          <a:prstGeom prst="rect">
            <a:avLst/>
          </a:prstGeom>
          <a:solidFill>
            <a:schemeClr val="bg1"/>
          </a:solidFill>
        </p:spPr>
        <p:txBody>
          <a:bodyPr wrap="square">
            <a:spAutoFit/>
          </a:bodyPr>
          <a:lstStyle/>
          <a:p>
            <a:r>
              <a:rPr lang="en-US" sz="800" dirty="0">
                <a:solidFill>
                  <a:prstClr val="black"/>
                </a:solidFill>
              </a:rPr>
              <a:t>Tactical Data Network Data Distribution System - Modular</a:t>
            </a:r>
          </a:p>
        </p:txBody>
      </p:sp>
      <p:sp>
        <p:nvSpPr>
          <p:cNvPr id="37" name="Subtitle 2"/>
          <p:cNvSpPr txBox="1">
            <a:spLocks/>
          </p:cNvSpPr>
          <p:nvPr/>
        </p:nvSpPr>
        <p:spPr>
          <a:xfrm>
            <a:off x="5539345" y="2818359"/>
            <a:ext cx="680356" cy="336877"/>
          </a:xfrm>
          <a:prstGeom prst="rect">
            <a:avLst/>
          </a:prstGeom>
          <a:noFill/>
          <a:ln w="3175">
            <a:noFill/>
          </a:ln>
          <a:effectLst/>
        </p:spPr>
        <p:txBody>
          <a:bodyPr>
            <a:normAutofit/>
          </a:bodyPr>
          <a:lstStyle/>
          <a:p>
            <a:pPr>
              <a:spcBef>
                <a:spcPct val="20000"/>
              </a:spcBef>
              <a:buFont typeface="Arial" pitchFamily="34" charset="0"/>
              <a:buNone/>
              <a:defRPr/>
            </a:pPr>
            <a:r>
              <a:rPr lang="en-US" sz="900" u="sng" dirty="0" smtClean="0">
                <a:solidFill>
                  <a:srgbClr val="333399"/>
                </a:solidFill>
              </a:rPr>
              <a:t>DDS-M</a:t>
            </a:r>
            <a:endParaRPr lang="en-US" sz="800" b="1" u="sng" dirty="0">
              <a:solidFill>
                <a:prstClr val="black"/>
              </a:solidFill>
            </a:endParaRPr>
          </a:p>
          <a:p>
            <a:pPr>
              <a:spcBef>
                <a:spcPct val="20000"/>
              </a:spcBef>
              <a:buFont typeface="Arial" pitchFamily="34" charset="0"/>
              <a:buNone/>
              <a:defRPr/>
            </a:pPr>
            <a:endParaRPr lang="en-US" sz="800" dirty="0">
              <a:solidFill>
                <a:prstClr val="black"/>
              </a:solidFill>
            </a:endParaRPr>
          </a:p>
        </p:txBody>
      </p:sp>
      <p:sp>
        <p:nvSpPr>
          <p:cNvPr id="50" name="Rectangle 49"/>
          <p:cNvSpPr/>
          <p:nvPr/>
        </p:nvSpPr>
        <p:spPr>
          <a:xfrm>
            <a:off x="3824533" y="3409418"/>
            <a:ext cx="1783740" cy="215444"/>
          </a:xfrm>
          <a:prstGeom prst="rect">
            <a:avLst/>
          </a:prstGeom>
        </p:spPr>
        <p:txBody>
          <a:bodyPr wrap="square">
            <a:spAutoFit/>
          </a:bodyPr>
          <a:lstStyle/>
          <a:p>
            <a:r>
              <a:rPr lang="en-US" sz="800" dirty="0" smtClean="0">
                <a:solidFill>
                  <a:prstClr val="black"/>
                </a:solidFill>
              </a:rPr>
              <a:t>Tactical Voice Switching System</a:t>
            </a:r>
            <a:endParaRPr lang="en-US" sz="800" dirty="0">
              <a:solidFill>
                <a:prstClr val="black"/>
              </a:solidFill>
            </a:endParaRPr>
          </a:p>
        </p:txBody>
      </p:sp>
      <p:sp>
        <p:nvSpPr>
          <p:cNvPr id="11" name="Rectangle 10"/>
          <p:cNvSpPr/>
          <p:nvPr/>
        </p:nvSpPr>
        <p:spPr>
          <a:xfrm>
            <a:off x="6568151" y="1367814"/>
            <a:ext cx="1009909" cy="461665"/>
          </a:xfrm>
          <a:prstGeom prst="rect">
            <a:avLst/>
          </a:prstGeom>
        </p:spPr>
        <p:txBody>
          <a:bodyPr wrap="square">
            <a:spAutoFit/>
          </a:bodyPr>
          <a:lstStyle/>
          <a:p>
            <a:r>
              <a:rPr lang="en-US" sz="800" dirty="0">
                <a:solidFill>
                  <a:prstClr val="black"/>
                </a:solidFill>
              </a:rPr>
              <a:t>Digital Technical Control (DTC) - Refresh</a:t>
            </a:r>
          </a:p>
        </p:txBody>
      </p:sp>
      <p:pic>
        <p:nvPicPr>
          <p:cNvPr id="52" name="Picture 51" descr="100_2345.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0345" y="3410329"/>
            <a:ext cx="1112888" cy="8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image00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68309" y="4029014"/>
            <a:ext cx="1269201" cy="91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5"/>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001622" y="5981596"/>
            <a:ext cx="867164" cy="67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868786" y="5920062"/>
            <a:ext cx="1214982" cy="728156"/>
          </a:xfrm>
          <a:prstGeom prst="rect">
            <a:avLst/>
          </a:prstGeom>
          <a:solidFill>
            <a:schemeClr val="bg1">
              <a:lumMod val="95000"/>
            </a:schemeClr>
          </a:solidFill>
          <a:ln>
            <a:noFill/>
          </a:ln>
        </p:spPr>
      </p:pic>
    </p:spTree>
    <p:extLst>
      <p:ext uri="{BB962C8B-B14F-4D97-AF65-F5344CB8AC3E}">
        <p14:creationId xmlns:p14="http://schemas.microsoft.com/office/powerpoint/2010/main" val="33848340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prstDash val="sys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prstDash val="sys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prstDash val="sys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prstDash val="sys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6b199b50-d5d8-460a-895b-ce9ea36887ba">PM MC3 AFCEA Brief-Final</Folder>
    <_dlc_DocId xmlns="1e860bff-e066-4f09-ab37-07b248553df9">QPD2ZX3U2QVQ-105-127</_dlc_DocId>
    <_dlc_DocIdUrl xmlns="1e860bff-e066-4f09-ab37-07b248553df9">
      <Url>https://mcscviper.usmc.mil/mc3/APM/PM/_layouts/DocIdRedir.aspx?ID=QPD2ZX3U2QVQ-105-127</Url>
      <Description>QPD2ZX3U2QVQ-105-127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C7BF4493AB4E64994E80334987C1857" ma:contentTypeVersion="2" ma:contentTypeDescription="Create a new document." ma:contentTypeScope="" ma:versionID="c408936cea00c3c18bd02631cc06d0ed">
  <xsd:schema xmlns:xsd="http://www.w3.org/2001/XMLSchema" xmlns:xs="http://www.w3.org/2001/XMLSchema" xmlns:p="http://schemas.microsoft.com/office/2006/metadata/properties" xmlns:ns2="1e860bff-e066-4f09-ab37-07b248553df9" xmlns:ns3="6b199b50-d5d8-460a-895b-ce9ea36887ba" targetNamespace="http://schemas.microsoft.com/office/2006/metadata/properties" ma:root="true" ma:fieldsID="e2f916e70ad4b626e87a5174cf69323c" ns2:_="" ns3:_="">
    <xsd:import namespace="1e860bff-e066-4f09-ab37-07b248553df9"/>
    <xsd:import namespace="6b199b50-d5d8-460a-895b-ce9ea36887ba"/>
    <xsd:element name="properties">
      <xsd:complexType>
        <xsd:sequence>
          <xsd:element name="documentManagement">
            <xsd:complexType>
              <xsd:all>
                <xsd:element ref="ns2:_dlc_DocId" minOccurs="0"/>
                <xsd:element ref="ns2:_dlc_DocIdUrl" minOccurs="0"/>
                <xsd:element ref="ns2:_dlc_DocIdPersistId" minOccurs="0"/>
                <xsd:element ref="ns3:F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60bff-e066-4f09-ab37-07b248553df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b199b50-d5d8-460a-895b-ce9ea36887ba" elementFormDefault="qualified">
    <xsd:import namespace="http://schemas.microsoft.com/office/2006/documentManagement/types"/>
    <xsd:import namespace="http://schemas.microsoft.com/office/infopath/2007/PartnerControls"/>
    <xsd:element name="Folder" ma:index="11" nillable="true" ma:displayName="Folder" ma:internalName="Folder">
      <xsd:simpleType>
        <xsd:restriction base="dms:Text">
          <xsd:maxLength value="3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774AC1-12BC-47C6-B45E-24B29A7E8A51}">
  <ds:schemaRefs>
    <ds:schemaRef ds:uri="http://schemas.microsoft.com/office/2006/metadata/properties"/>
    <ds:schemaRef ds:uri="http://schemas.microsoft.com/office/infopath/2007/PartnerControls"/>
    <ds:schemaRef ds:uri="6b199b50-d5d8-460a-895b-ce9ea36887ba"/>
    <ds:schemaRef ds:uri="1e860bff-e066-4f09-ab37-07b248553df9"/>
  </ds:schemaRefs>
</ds:datastoreItem>
</file>

<file path=customXml/itemProps2.xml><?xml version="1.0" encoding="utf-8"?>
<ds:datastoreItem xmlns:ds="http://schemas.openxmlformats.org/officeDocument/2006/customXml" ds:itemID="{043E7CF4-E2EF-4B81-9EB9-F6E1C45B5CCC}">
  <ds:schemaRefs>
    <ds:schemaRef ds:uri="http://schemas.microsoft.com/sharepoint/v3/contenttype/forms"/>
  </ds:schemaRefs>
</ds:datastoreItem>
</file>

<file path=customXml/itemProps3.xml><?xml version="1.0" encoding="utf-8"?>
<ds:datastoreItem xmlns:ds="http://schemas.openxmlformats.org/officeDocument/2006/customXml" ds:itemID="{B6B01B77-180C-42A9-BE15-CA515F48E739}">
  <ds:schemaRefs>
    <ds:schemaRef ds:uri="http://schemas.microsoft.com/sharepoint/events"/>
  </ds:schemaRefs>
</ds:datastoreItem>
</file>

<file path=customXml/itemProps4.xml><?xml version="1.0" encoding="utf-8"?>
<ds:datastoreItem xmlns:ds="http://schemas.openxmlformats.org/officeDocument/2006/customXml" ds:itemID="{9E8B9C9A-2031-4702-96F0-416B1154F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860bff-e066-4f09-ab37-07b248553df9"/>
    <ds:schemaRef ds:uri="6b199b50-d5d8-460a-895b-ce9ea36887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868</TotalTime>
  <Words>5705</Words>
  <Application>Microsoft Office PowerPoint</Application>
  <PresentationFormat>On-screen Show (4:3)</PresentationFormat>
  <Paragraphs>755</Paragraphs>
  <Slides>32</Slides>
  <Notes>16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32</vt:i4>
      </vt:variant>
    </vt:vector>
  </HeadingPairs>
  <TitlesOfParts>
    <vt:vector size="43" baseType="lpstr">
      <vt:lpstr>ＭＳ Ｐゴシック</vt:lpstr>
      <vt:lpstr>Aharoni</vt:lpstr>
      <vt:lpstr>Arial</vt:lpstr>
      <vt:lpstr>Calibri</vt:lpstr>
      <vt:lpstr>Courier New</vt:lpstr>
      <vt:lpstr>Times New Roman</vt:lpstr>
      <vt:lpstr>Wingdings</vt:lpstr>
      <vt:lpstr>Default Design</vt:lpstr>
      <vt:lpstr>1_Default Design</vt:lpstr>
      <vt:lpstr>5_Default Design</vt:lpstr>
      <vt:lpstr>2_Default Design</vt:lpstr>
      <vt:lpstr>PowerPoint Presentation</vt:lpstr>
      <vt:lpstr>Agenda</vt:lpstr>
      <vt:lpstr>Marine Corps Systems Command Organization</vt:lpstr>
      <vt:lpstr>Marine Corps Guidance</vt:lpstr>
      <vt:lpstr>  Portfolio Overview PMM-111 (MC3)</vt:lpstr>
      <vt:lpstr>PMM-111 (MC3) Organization</vt:lpstr>
      <vt:lpstr>MC3 Major Stakeholders</vt:lpstr>
      <vt:lpstr>Expeditionary Force 21</vt:lpstr>
      <vt:lpstr>Networking And Satellite Communications (PdM NSC)</vt:lpstr>
      <vt:lpstr>Tactical Data Network Data Distribution System – Modular (TDN DDS-M)</vt:lpstr>
      <vt:lpstr>Tactical Voice Switching System (TVSS) Voice Over Internet Protocol (VoIP)</vt:lpstr>
      <vt:lpstr>Very Small Aperture Terminal (VSAT)</vt:lpstr>
      <vt:lpstr>Expeditionary Command and Control Suite (ECCS)</vt:lpstr>
      <vt:lpstr>High Bandwidth Special Intelligence-Portable Terminal (HBSI-PT)</vt:lpstr>
      <vt:lpstr>Tactical Communication Systems (PdM TCS) </vt:lpstr>
      <vt:lpstr>Multi-Band Radio MBR II  (FoS)</vt:lpstr>
      <vt:lpstr>Tactical Handheld Radio Maritime (THHR) Maritime</vt:lpstr>
      <vt:lpstr>Next Generation Troposcatter (NGT)</vt:lpstr>
      <vt:lpstr>Integration, Interoperability, and Situational Awareness (PdM I2SA)</vt:lpstr>
      <vt:lpstr>Joint Battle Command Platform (JBC-P) FoS</vt:lpstr>
      <vt:lpstr>USMC Hand Held Efforts</vt:lpstr>
      <vt:lpstr>Defense Advanced Global Positioning System Receiver (DAGR)</vt:lpstr>
      <vt:lpstr>(MAGTF) Command And Control (C2) Systems (PdM MC2S)</vt:lpstr>
      <vt:lpstr>Combat Operations Center COC (V) 1-4</vt:lpstr>
      <vt:lpstr>Network on The Move (NOTM)</vt:lpstr>
      <vt:lpstr>Hatch Mounted SATCOM Antenna System (HMSAS)</vt:lpstr>
      <vt:lpstr>Science and Technology (S&amp;T) Opportunities and Investments</vt:lpstr>
      <vt:lpstr>Secure Communications Controller (SCC)</vt:lpstr>
      <vt:lpstr>Broadband Mesh-able Data Link (BMDL)</vt:lpstr>
      <vt:lpstr>Questions</vt:lpstr>
      <vt:lpstr>Acronyms</vt:lpstr>
      <vt:lpstr>Acronyms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MC3 Overview Brief_AFCEA_20150428_Final</dc:title>
  <dc:creator>Barbara Hillenbrand</dc:creator>
  <cp:lastModifiedBy>Leino, Richard E.</cp:lastModifiedBy>
  <cp:revision>105</cp:revision>
  <cp:lastPrinted>2015-04-16T21:28:28Z</cp:lastPrinted>
  <dcterms:created xsi:type="dcterms:W3CDTF">2015-04-06T17:45:38Z</dcterms:created>
  <dcterms:modified xsi:type="dcterms:W3CDTF">2015-04-29T21:50:00Z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0x010100AC7BF4493AB4E64994E80334987C1857</vt:lpwstr>
  </property>
  <property fmtid="{D5CDD505-2E9C-101B-9397-08002B2CF9AE}" pid="3" name="_dlc_DocIdItemGuid">
    <vt:lpwstr>a1c0e47b-1e17-4ffe-88bc-922405769cfb</vt:lpwstr>
  </property>
</Properties>
</file>